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handoutMasterIdLst>
    <p:handoutMasterId r:id="rId15"/>
  </p:handoutMasterIdLst>
  <p:sldIdLst>
    <p:sldId id="256" r:id="rId2"/>
    <p:sldId id="263" r:id="rId3"/>
    <p:sldId id="257" r:id="rId4"/>
    <p:sldId id="261" r:id="rId5"/>
    <p:sldId id="259" r:id="rId6"/>
    <p:sldId id="260" r:id="rId7"/>
    <p:sldId id="264" r:id="rId8"/>
    <p:sldId id="265" r:id="rId9"/>
    <p:sldId id="266" r:id="rId10"/>
    <p:sldId id="270" r:id="rId11"/>
    <p:sldId id="267" r:id="rId12"/>
    <p:sldId id="268" r:id="rId13"/>
    <p:sldId id="269" r:id="rId14"/>
  </p:sldIdLst>
  <p:sldSz cx="12192000" cy="6858000"/>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4" d="100"/>
          <a:sy n="64" d="100"/>
        </p:scale>
        <p:origin x="68" y="1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4283" cy="498295"/>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48645" y="0"/>
            <a:ext cx="2944283" cy="498295"/>
          </a:xfrm>
          <a:prstGeom prst="rect">
            <a:avLst/>
          </a:prstGeom>
        </p:spPr>
        <p:txBody>
          <a:bodyPr vert="horz" lIns="91440" tIns="45720" rIns="91440" bIns="45720" rtlCol="0"/>
          <a:lstStyle>
            <a:lvl1pPr algn="r">
              <a:defRPr sz="1200"/>
            </a:lvl1pPr>
          </a:lstStyle>
          <a:p>
            <a:fld id="{50D6DE35-113D-4620-A2EA-1A84A42ACE08}" type="datetimeFigureOut">
              <a:rPr lang="nl-NL" smtClean="0"/>
              <a:t>8-12-2020</a:t>
            </a:fld>
            <a:endParaRPr lang="nl-NL"/>
          </a:p>
        </p:txBody>
      </p:sp>
      <p:sp>
        <p:nvSpPr>
          <p:cNvPr id="4" name="Tijdelijke aanduiding voor voettekst 3"/>
          <p:cNvSpPr>
            <a:spLocks noGrp="1"/>
          </p:cNvSpPr>
          <p:nvPr>
            <p:ph type="ftr" sz="quarter" idx="2"/>
          </p:nvPr>
        </p:nvSpPr>
        <p:spPr>
          <a:xfrm>
            <a:off x="0" y="9433107"/>
            <a:ext cx="2944283" cy="498294"/>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48645" y="9433107"/>
            <a:ext cx="2944283" cy="498294"/>
          </a:xfrm>
          <a:prstGeom prst="rect">
            <a:avLst/>
          </a:prstGeom>
        </p:spPr>
        <p:txBody>
          <a:bodyPr vert="horz" lIns="91440" tIns="45720" rIns="91440" bIns="45720" rtlCol="0" anchor="b"/>
          <a:lstStyle>
            <a:lvl1pPr algn="r">
              <a:defRPr sz="1200"/>
            </a:lvl1pPr>
          </a:lstStyle>
          <a:p>
            <a:fld id="{DF8A17EF-5507-42EB-8048-7678E4B391F2}" type="slidenum">
              <a:rPr lang="nl-NL" smtClean="0"/>
              <a:t>‹nr.›</a:t>
            </a:fld>
            <a:endParaRPr lang="nl-NL"/>
          </a:p>
        </p:txBody>
      </p:sp>
    </p:spTree>
    <p:extLst>
      <p:ext uri="{BB962C8B-B14F-4D97-AF65-F5344CB8AC3E}">
        <p14:creationId xmlns:p14="http://schemas.microsoft.com/office/powerpoint/2010/main" val="129785511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nl-NL"/>
              <a:t>Klik om de stijl te bewerken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E9462EF3-3C4F-43EE-ACEE-D4B806740EA3}" type="datetimeFigureOut">
              <a:rPr lang="en-US" dirty="0"/>
              <a:pPr/>
              <a:t>12/8/2020</a:t>
            </a:fld>
            <a:endParaRPr lang="en-US" dirty="0"/>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r>
              <a:rPr lang="en-US" dirty="0"/>
              <a:t>
              </a:t>
            </a:r>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sche afbeelding met bijschrift">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36343B39-165A-4B68-AA5C-581F5336313C}" type="datetimeFigureOut">
              <a:rPr lang="en-US" dirty="0"/>
              <a:t>12/8/2020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nl-NL"/>
              <a:t>Klik om de stijl te bewerken</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942C8C57-33F9-4259-AC4F-0E3F5BEC9B94}" type="datetimeFigureOut">
              <a:rPr lang="en-US" dirty="0"/>
              <a:t>12/8/2020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nl-NL"/>
              <a:t>Klik om de stijl te bewerken</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nl-NL"/>
              <a:t>Tekststijl van het model bewerken</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8748772B-8FA2-401F-A0A1-A59855EDBC3E}" type="datetimeFigureOut">
              <a:rPr lang="en-US" dirty="0"/>
              <a:t>12/8/2020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D3DD5BDE-5A90-4611-82E9-0FC5746D30C5}" type="datetimeFigureOut">
              <a:rPr lang="en-US" dirty="0"/>
              <a:t>12/8/2020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nl-NL"/>
              <a:t>Klik om de stijl te bewerken</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ADDA17D-0BEA-4E76-A7FC-F7C188BC48D1}" type="datetimeFigureOut">
              <a:rPr lang="en-US" dirty="0"/>
              <a:t>12/8/2020</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nl-NL"/>
              <a:t>Klik om de stijl te bewerken</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6909AC7D-18CA-4236-82B9-D75EB1D66EAE}" type="datetimeFigureOut">
              <a:rPr lang="en-US" dirty="0"/>
              <a:t>12/8/2020</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nl-NL"/>
              <a:t>Klik om de stijl te bewerken</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568300E-C023-45CD-A0BE-EDB7A8C6EA8B}" type="datetimeFigureOut">
              <a:rPr lang="en-US" dirty="0"/>
              <a:t>12/8/2020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nl-NL"/>
              <a:t>Klik om de stijl te bewerken</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B620EAD-E369-4933-8469-ED7764B56A1B}" type="datetimeFigureOut">
              <a:rPr lang="en-US" dirty="0"/>
              <a:t>12/8/2020</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nl-NL"/>
              <a:t>Klik om de stijl te bewerken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076C0EF2-9919-473B-8215-8616BAF10692}" type="datetimeFigureOut">
              <a:rPr lang="en-US" dirty="0"/>
              <a:t>12/8/2020</a:t>
            </a:fld>
            <a:endParaRPr lang="en-US" dirty="0"/>
          </a:p>
        </p:txBody>
      </p:sp>
      <p:sp>
        <p:nvSpPr>
          <p:cNvPr id="5" name="Footer Placeholder 4"/>
          <p:cNvSpPr>
            <a:spLocks noGrp="1"/>
          </p:cNvSpPr>
          <p:nvPr>
            <p:ph type="ftr" sz="quarter" idx="11"/>
          </p:nvPr>
        </p:nvSpPr>
        <p:spPr/>
        <p:txBody>
          <a:bodyPr/>
          <a:lstStyle>
            <a:lvl1pPr>
              <a:defRPr sz="1000" b="1"/>
            </a:lvl1p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A09472EB-AC54-4713-BFC2-BEB621108C63}" type="datetimeFigureOut">
              <a:rPr lang="en-US" dirty="0"/>
              <a:t>12/8/2020</a:t>
            </a:fld>
            <a:endParaRPr lang="en-US" dirty="0"/>
          </a:p>
        </p:txBody>
      </p:sp>
      <p:sp>
        <p:nvSpPr>
          <p:cNvPr id="5" name="Footer Placeholder 4"/>
          <p:cNvSpPr>
            <a:spLocks noGrp="1"/>
          </p:cNvSpPr>
          <p:nvPr>
            <p:ph type="ftr" sz="quarter" idx="11"/>
          </p:nvPr>
        </p:nvSpPr>
        <p:spPr/>
        <p:txBody>
          <a:bodyPr/>
          <a:lstStyle>
            <a:lvl1pPr>
              <a:defRPr sz="1000" b="1"/>
            </a:lvl1p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nl-NL"/>
              <a:t>Klik om de stijl te bewerken</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9455A0C-791E-4545-B787-F98AD45CD761}" type="datetimeFigureOut">
              <a:rPr lang="en-US" dirty="0"/>
              <a:t>12/8/2020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2536B77-F4F4-4427-AC4F-9A623798AD82}" type="datetimeFigureOut">
              <a:rPr lang="en-US" dirty="0"/>
              <a:t>12/8/2020</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D8BE790C-34EB-4565-8437-CACF4CDB7822}" type="datetimeFigureOut">
              <a:rPr lang="en-US" dirty="0"/>
              <a:t>12/8/2020</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4A4C11-22B8-4A4E-8126-B3AF6B948A8E}" type="datetimeFigureOut">
              <a:rPr lang="en-US" dirty="0"/>
              <a:t>12/8/2020</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nl-NL"/>
              <a:t>Klik om de stijl te bewerken</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16ED06B6-C816-4861-964D-15A98395707D}" type="datetimeFigureOut">
              <a:rPr lang="en-US" dirty="0"/>
              <a:t>12/8/2020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nl-NL"/>
              <a:t>Klik om de stijl te bewerken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00B1A8AB-EA7C-4B1B-9D73-E2551851FABE}" type="datetimeFigureOut">
              <a:rPr lang="en-US" dirty="0"/>
              <a:t>12/8/2020</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nl-NL"/>
              <a:t>Klik om de stijl te bewerken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90786BE5-D2A3-4BF0-8B30-D7403E61B3DC}" type="datetimeFigureOut">
              <a:rPr lang="en-US" dirty="0"/>
              <a:t>12/8/2020</a:t>
            </a:fld>
            <a:endParaRPr lang="en-US" dirty="0"/>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r>
              <a:rPr lang="en-US" dirty="0"/>
              <a:t>
              </a:t>
            </a:r>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5pabSFCpSbY"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Groepsdynamiek</a:t>
            </a:r>
            <a:br>
              <a:rPr lang="nl-NL" dirty="0"/>
            </a:br>
            <a:endParaRPr lang="nl-NL" dirty="0"/>
          </a:p>
        </p:txBody>
      </p:sp>
      <p:sp>
        <p:nvSpPr>
          <p:cNvPr id="3" name="Ondertitel 2"/>
          <p:cNvSpPr>
            <a:spLocks noGrp="1"/>
          </p:cNvSpPr>
          <p:nvPr>
            <p:ph type="subTitle" idx="1"/>
          </p:nvPr>
        </p:nvSpPr>
        <p:spPr/>
        <p:txBody>
          <a:bodyPr/>
          <a:lstStyle/>
          <a:p>
            <a:r>
              <a:rPr lang="nl-NL" dirty="0"/>
              <a:t>Leerjaar 2 Ontwikkelingspsychologie</a:t>
            </a:r>
          </a:p>
          <a:p>
            <a:r>
              <a:rPr lang="nl-NL" dirty="0"/>
              <a:t>Les 3</a:t>
            </a:r>
          </a:p>
        </p:txBody>
      </p:sp>
    </p:spTree>
    <p:extLst>
      <p:ext uri="{BB962C8B-B14F-4D97-AF65-F5344CB8AC3E}">
        <p14:creationId xmlns:p14="http://schemas.microsoft.com/office/powerpoint/2010/main" val="20875118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machtsstructuur</a:t>
            </a:r>
          </a:p>
        </p:txBody>
      </p:sp>
      <p:sp>
        <p:nvSpPr>
          <p:cNvPr id="3" name="Tijdelijke aanduiding voor inhoud 2"/>
          <p:cNvSpPr>
            <a:spLocks noGrp="1"/>
          </p:cNvSpPr>
          <p:nvPr>
            <p:ph idx="1"/>
          </p:nvPr>
        </p:nvSpPr>
        <p:spPr/>
        <p:txBody>
          <a:bodyPr/>
          <a:lstStyle/>
          <a:p>
            <a:r>
              <a:rPr lang="nl-NL" dirty="0"/>
              <a:t>Taak van een begeleider is (ook) om het evenwicht in de groep te (</a:t>
            </a:r>
            <a:r>
              <a:rPr lang="nl-NL" dirty="0" err="1"/>
              <a:t>be</a:t>
            </a:r>
            <a:r>
              <a:rPr lang="nl-NL" dirty="0"/>
              <a:t>)houden</a:t>
            </a:r>
          </a:p>
          <a:p>
            <a:endParaRPr lang="nl-NL" dirty="0"/>
          </a:p>
          <a:p>
            <a:r>
              <a:rPr lang="nl-NL" dirty="0"/>
              <a:t>Ongewenst gedrag in een groep:</a:t>
            </a:r>
          </a:p>
          <a:p>
            <a:pPr lvl="2"/>
            <a:r>
              <a:rPr lang="nl-NL" sz="1600" dirty="0"/>
              <a:t>Pestgedrag</a:t>
            </a:r>
          </a:p>
          <a:p>
            <a:pPr lvl="2"/>
            <a:r>
              <a:rPr lang="nl-NL" sz="1600" dirty="0"/>
              <a:t>Commanderen</a:t>
            </a:r>
          </a:p>
          <a:p>
            <a:pPr lvl="2"/>
            <a:r>
              <a:rPr lang="nl-NL" sz="1600" dirty="0"/>
              <a:t>Uitsluiting/ buitensluiting van de groep</a:t>
            </a:r>
          </a:p>
          <a:p>
            <a:pPr lvl="2"/>
            <a:r>
              <a:rPr lang="nl-NL" sz="1600" dirty="0"/>
              <a:t>Ongewenste intimiteiten</a:t>
            </a:r>
          </a:p>
        </p:txBody>
      </p:sp>
    </p:spTree>
    <p:extLst>
      <p:ext uri="{BB962C8B-B14F-4D97-AF65-F5344CB8AC3E}">
        <p14:creationId xmlns:p14="http://schemas.microsoft.com/office/powerpoint/2010/main" val="13314170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groepsnormen</a:t>
            </a:r>
          </a:p>
        </p:txBody>
      </p:sp>
      <p:sp>
        <p:nvSpPr>
          <p:cNvPr id="3" name="Tijdelijke aanduiding voor inhoud 2"/>
          <p:cNvSpPr>
            <a:spLocks noGrp="1"/>
          </p:cNvSpPr>
          <p:nvPr>
            <p:ph idx="1"/>
          </p:nvPr>
        </p:nvSpPr>
        <p:spPr/>
        <p:txBody>
          <a:bodyPr/>
          <a:lstStyle/>
          <a:p>
            <a:pPr marL="0" indent="0">
              <a:buNone/>
            </a:pPr>
            <a:r>
              <a:rPr lang="nl-NL" dirty="0"/>
              <a:t>Ongeschreven regels over hoe groepsleden zich horen te gedragen</a:t>
            </a:r>
          </a:p>
          <a:p>
            <a:endParaRPr lang="nl-NL" dirty="0"/>
          </a:p>
          <a:p>
            <a:r>
              <a:rPr lang="nl-NL" dirty="0"/>
              <a:t>Voordeel: Normen bieden veiligheid en houvast</a:t>
            </a:r>
          </a:p>
          <a:p>
            <a:r>
              <a:rPr lang="nl-NL" dirty="0"/>
              <a:t>Nadeel: Normen kunnen verstikkend werken </a:t>
            </a:r>
          </a:p>
          <a:p>
            <a:endParaRPr lang="nl-NL" dirty="0"/>
          </a:p>
          <a:p>
            <a:r>
              <a:rPr lang="nl-NL" dirty="0"/>
              <a:t>Mensen hebben vaak moeite met het loslaten van de normen/gewoonten. Mensen hebben de neiging zich aan de heersende groepsnormen aan te passen </a:t>
            </a:r>
            <a:r>
              <a:rPr lang="nl-NL" b="1" dirty="0"/>
              <a:t>= conformisme</a:t>
            </a:r>
          </a:p>
        </p:txBody>
      </p:sp>
    </p:spTree>
    <p:extLst>
      <p:ext uri="{BB962C8B-B14F-4D97-AF65-F5344CB8AC3E}">
        <p14:creationId xmlns:p14="http://schemas.microsoft.com/office/powerpoint/2010/main" val="3869210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Groepsrollen</a:t>
            </a:r>
          </a:p>
        </p:txBody>
      </p:sp>
      <p:sp>
        <p:nvSpPr>
          <p:cNvPr id="3" name="Tijdelijke aanduiding voor inhoud 2"/>
          <p:cNvSpPr>
            <a:spLocks noGrp="1"/>
          </p:cNvSpPr>
          <p:nvPr>
            <p:ph idx="1"/>
          </p:nvPr>
        </p:nvSpPr>
        <p:spPr/>
        <p:txBody>
          <a:bodyPr/>
          <a:lstStyle/>
          <a:p>
            <a:r>
              <a:rPr lang="nl-NL" dirty="0"/>
              <a:t>Elk groepslid heeft een bepaalde rol in de groep</a:t>
            </a:r>
          </a:p>
          <a:p>
            <a:r>
              <a:rPr lang="nl-NL" dirty="0"/>
              <a:t>Groepsrollen worden bepaald door persoonlijke eigenschappen, maar worden versterkt door groepsgenoten</a:t>
            </a:r>
          </a:p>
          <a:p>
            <a:pPr marL="0" indent="0">
              <a:buNone/>
            </a:pPr>
            <a:endParaRPr lang="nl-NL" dirty="0"/>
          </a:p>
          <a:p>
            <a:pPr marL="0" indent="0">
              <a:buNone/>
            </a:pPr>
            <a:r>
              <a:rPr lang="nl-NL" dirty="0"/>
              <a:t>Binnen de zorg in groepen heb je als begeleider grote invloed op de rollen in een groep. Door gedrag te bevestigen of te ontkrachten kun je invloed uitoefenen op de groepsrollen.</a:t>
            </a:r>
          </a:p>
        </p:txBody>
      </p:sp>
    </p:spTree>
    <p:extLst>
      <p:ext uri="{BB962C8B-B14F-4D97-AF65-F5344CB8AC3E}">
        <p14:creationId xmlns:p14="http://schemas.microsoft.com/office/powerpoint/2010/main" val="2729382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zondebok</a:t>
            </a:r>
          </a:p>
        </p:txBody>
      </p:sp>
      <p:sp>
        <p:nvSpPr>
          <p:cNvPr id="3" name="Tijdelijke aanduiding voor inhoud 2"/>
          <p:cNvSpPr>
            <a:spLocks noGrp="1"/>
          </p:cNvSpPr>
          <p:nvPr>
            <p:ph idx="1"/>
          </p:nvPr>
        </p:nvSpPr>
        <p:spPr/>
        <p:txBody>
          <a:bodyPr/>
          <a:lstStyle/>
          <a:p>
            <a:endParaRPr lang="nl-NL" dirty="0"/>
          </a:p>
          <a:p>
            <a:endParaRPr lang="nl-NL" dirty="0"/>
          </a:p>
          <a:p>
            <a:r>
              <a:rPr lang="nl-NL" dirty="0"/>
              <a:t>De zondebok is het groepslid dat buitengesloten wordt en de schuld krijgt van allerlei zaken die in de groep plaatsvinden, ook als hij geen enkele schuld heeft.</a:t>
            </a:r>
          </a:p>
          <a:p>
            <a:pPr marL="0" indent="0">
              <a:buNone/>
            </a:pPr>
            <a:endParaRPr lang="nl-NL" dirty="0"/>
          </a:p>
        </p:txBody>
      </p:sp>
    </p:spTree>
    <p:extLst>
      <p:ext uri="{BB962C8B-B14F-4D97-AF65-F5344CB8AC3E}">
        <p14:creationId xmlns:p14="http://schemas.microsoft.com/office/powerpoint/2010/main" val="110633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weet je na deze les</a:t>
            </a:r>
          </a:p>
        </p:txBody>
      </p:sp>
      <p:sp>
        <p:nvSpPr>
          <p:cNvPr id="3" name="Tijdelijke aanduiding voor inhoud 2"/>
          <p:cNvSpPr>
            <a:spLocks noGrp="1"/>
          </p:cNvSpPr>
          <p:nvPr>
            <p:ph idx="1"/>
          </p:nvPr>
        </p:nvSpPr>
        <p:spPr/>
        <p:txBody>
          <a:bodyPr/>
          <a:lstStyle/>
          <a:p>
            <a:r>
              <a:rPr lang="nl-NL" dirty="0"/>
              <a:t>Je weet wat een groep is </a:t>
            </a:r>
          </a:p>
          <a:p>
            <a:pPr marL="0" indent="0">
              <a:buNone/>
            </a:pPr>
            <a:endParaRPr lang="nl-NL" dirty="0"/>
          </a:p>
          <a:p>
            <a:r>
              <a:rPr lang="nl-NL" dirty="0"/>
              <a:t>je kent kenmerken van groepen</a:t>
            </a:r>
          </a:p>
          <a:p>
            <a:endParaRPr lang="nl-NL" dirty="0"/>
          </a:p>
          <a:p>
            <a:r>
              <a:rPr lang="nl-NL" dirty="0"/>
              <a:t>Je weet wat groepsinteractie en machtsstructuur inhoudt</a:t>
            </a:r>
          </a:p>
          <a:p>
            <a:pPr marL="0" indent="0">
              <a:buNone/>
            </a:pPr>
            <a:endParaRPr lang="nl-NL" dirty="0"/>
          </a:p>
          <a:p>
            <a:endParaRPr lang="nl-NL" dirty="0"/>
          </a:p>
        </p:txBody>
      </p:sp>
    </p:spTree>
    <p:extLst>
      <p:ext uri="{BB962C8B-B14F-4D97-AF65-F5344CB8AC3E}">
        <p14:creationId xmlns:p14="http://schemas.microsoft.com/office/powerpoint/2010/main" val="4134966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groepsdynamiek</a:t>
            </a:r>
          </a:p>
        </p:txBody>
      </p:sp>
      <p:sp>
        <p:nvSpPr>
          <p:cNvPr id="3" name="Tijdelijke aanduiding voor inhoud 2"/>
          <p:cNvSpPr>
            <a:spLocks noGrp="1"/>
          </p:cNvSpPr>
          <p:nvPr>
            <p:ph idx="1"/>
          </p:nvPr>
        </p:nvSpPr>
        <p:spPr/>
        <p:txBody>
          <a:bodyPr>
            <a:normAutofit/>
          </a:bodyPr>
          <a:lstStyle/>
          <a:p>
            <a:r>
              <a:rPr lang="nl-NL" dirty="0"/>
              <a:t>Groepsdynamiek, of het synoniem groepsdynamica heeft twee betekenissen:</a:t>
            </a:r>
          </a:p>
          <a:p>
            <a:pPr marL="0" indent="0">
              <a:buNone/>
            </a:pPr>
            <a:br>
              <a:rPr lang="nl-NL" dirty="0"/>
            </a:br>
            <a:r>
              <a:rPr lang="nl-NL" dirty="0"/>
              <a:t>1. Groepsdynamica is de wetenschappelijke studie van groepen. Groepsdynamiek en groepsdynamica worden ook wel de “psychologie van de kleine groep” genoemd. </a:t>
            </a:r>
          </a:p>
          <a:p>
            <a:pPr marL="0" indent="0">
              <a:buNone/>
            </a:pPr>
            <a:br>
              <a:rPr lang="nl-NL" dirty="0"/>
            </a:br>
            <a:r>
              <a:rPr lang="nl-NL" dirty="0"/>
              <a:t>2. Groepsdynamica is een generieke term voor de processen die zich in groepen afspelen en de interventies die je kunt uitoefenen.                        Bij groepsdynamica en groepsprocessen kijken we naar de invloed die we op elkaar uitoefenen binnen de groep.</a:t>
            </a:r>
          </a:p>
          <a:p>
            <a:endParaRPr lang="nl-NL" dirty="0"/>
          </a:p>
        </p:txBody>
      </p:sp>
    </p:spTree>
    <p:extLst>
      <p:ext uri="{BB962C8B-B14F-4D97-AF65-F5344CB8AC3E}">
        <p14:creationId xmlns:p14="http://schemas.microsoft.com/office/powerpoint/2010/main" val="2687742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groepsdynamica</a:t>
            </a:r>
          </a:p>
        </p:txBody>
      </p:sp>
      <p:sp>
        <p:nvSpPr>
          <p:cNvPr id="3" name="Tijdelijke aanduiding voor inhoud 2"/>
          <p:cNvSpPr>
            <a:spLocks noGrp="1"/>
          </p:cNvSpPr>
          <p:nvPr>
            <p:ph idx="1"/>
          </p:nvPr>
        </p:nvSpPr>
        <p:spPr/>
        <p:txBody>
          <a:bodyPr>
            <a:normAutofit lnSpcReduction="10000"/>
          </a:bodyPr>
          <a:lstStyle/>
          <a:p>
            <a:pPr marL="0" indent="0">
              <a:buNone/>
            </a:pPr>
            <a:r>
              <a:rPr lang="nl-NL" b="1" dirty="0"/>
              <a:t>= Processen in een groep</a:t>
            </a:r>
          </a:p>
          <a:p>
            <a:pPr marL="0" indent="0">
              <a:buNone/>
            </a:pPr>
            <a:endParaRPr lang="nl-NL" dirty="0"/>
          </a:p>
          <a:p>
            <a:pPr marL="0" indent="0">
              <a:buNone/>
            </a:pPr>
            <a:r>
              <a:rPr lang="nl-NL" dirty="0"/>
              <a:t>Groepen zijn voortdurend in beweging en in ontwikkeling</a:t>
            </a:r>
          </a:p>
          <a:p>
            <a:pPr marL="0" indent="0">
              <a:buNone/>
            </a:pPr>
            <a:endParaRPr lang="nl-NL" dirty="0"/>
          </a:p>
          <a:p>
            <a:r>
              <a:rPr lang="nl-NL" dirty="0"/>
              <a:t>Mensen zijn sociale wezens</a:t>
            </a:r>
          </a:p>
          <a:p>
            <a:r>
              <a:rPr lang="nl-NL" dirty="0"/>
              <a:t>Leven in verschillende groepen tegelijk</a:t>
            </a:r>
          </a:p>
          <a:p>
            <a:r>
              <a:rPr lang="nl-NL" dirty="0"/>
              <a:t>Je kan in een groep stappen/toegevoegd worden, maar je kan er vaak ook weer uit</a:t>
            </a:r>
          </a:p>
          <a:p>
            <a:r>
              <a:rPr lang="nl-NL" dirty="0"/>
              <a:t>In groepen kunnen conflicten ontstaan</a:t>
            </a:r>
          </a:p>
          <a:p>
            <a:endParaRPr lang="nl-NL" dirty="0"/>
          </a:p>
          <a:p>
            <a:endParaRPr lang="nl-NL" dirty="0"/>
          </a:p>
          <a:p>
            <a:endParaRPr lang="nl-NL" dirty="0"/>
          </a:p>
        </p:txBody>
      </p:sp>
    </p:spTree>
    <p:extLst>
      <p:ext uri="{BB962C8B-B14F-4D97-AF65-F5344CB8AC3E}">
        <p14:creationId xmlns:p14="http://schemas.microsoft.com/office/powerpoint/2010/main" val="3911138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1000"/>
                                        <p:tgtEl>
                                          <p:spTgt spid="3">
                                            <p:txEl>
                                              <p:pRg st="5" end="5"/>
                                            </p:txEl>
                                          </p:spTgt>
                                        </p:tgtEl>
                                      </p:cBhvr>
                                    </p:animEffect>
                                    <p:anim calcmode="lin" valueType="num">
                                      <p:cBhvr>
                                        <p:cTn id="2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1000"/>
                                        <p:tgtEl>
                                          <p:spTgt spid="3">
                                            <p:txEl>
                                              <p:pRg st="6" end="6"/>
                                            </p:txEl>
                                          </p:spTgt>
                                        </p:tgtEl>
                                      </p:cBhvr>
                                    </p:animEffect>
                                    <p:anim calcmode="lin" valueType="num">
                                      <p:cBhvr>
                                        <p:cTn id="2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1000"/>
                                        <p:tgtEl>
                                          <p:spTgt spid="3">
                                            <p:txEl>
                                              <p:pRg st="7" end="7"/>
                                            </p:txEl>
                                          </p:spTgt>
                                        </p:tgtEl>
                                      </p:cBhvr>
                                    </p:animEffect>
                                    <p:anim calcmode="lin" valueType="num">
                                      <p:cBhvr>
                                        <p:cTn id="3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is een groep?</a:t>
            </a:r>
          </a:p>
        </p:txBody>
      </p:sp>
      <p:sp>
        <p:nvSpPr>
          <p:cNvPr id="3" name="Tijdelijke aanduiding voor inhoud 2"/>
          <p:cNvSpPr>
            <a:spLocks noGrp="1"/>
          </p:cNvSpPr>
          <p:nvPr>
            <p:ph idx="1"/>
          </p:nvPr>
        </p:nvSpPr>
        <p:spPr/>
        <p:txBody>
          <a:bodyPr/>
          <a:lstStyle/>
          <a:p>
            <a:pPr marL="0" indent="0">
              <a:buNone/>
            </a:pPr>
            <a:r>
              <a:rPr lang="nl-NL" dirty="0"/>
              <a:t>Wanneer noem je een verzameling mensen een groep en wanneer niet?</a:t>
            </a:r>
          </a:p>
          <a:p>
            <a:r>
              <a:rPr lang="nl-NL" dirty="0"/>
              <a:t>Een groep heeft iets gemeenschappelijks met elkaar..</a:t>
            </a:r>
          </a:p>
          <a:p>
            <a:pPr marL="0" indent="0">
              <a:buNone/>
            </a:pPr>
            <a:endParaRPr lang="nl-NL" dirty="0"/>
          </a:p>
          <a:p>
            <a:pPr marL="0" indent="0">
              <a:buNone/>
            </a:pPr>
            <a:r>
              <a:rPr lang="nl-NL" dirty="0"/>
              <a:t>Voorbeelden:</a:t>
            </a:r>
          </a:p>
          <a:p>
            <a:r>
              <a:rPr lang="nl-NL" dirty="0"/>
              <a:t>Sport, gezin, school/klas, collega’s, kerk, maar ook:</a:t>
            </a:r>
          </a:p>
          <a:p>
            <a:pPr marL="0" indent="0">
              <a:buNone/>
            </a:pPr>
            <a:r>
              <a:rPr lang="nl-NL" dirty="0"/>
              <a:t>		 het groepje mensen waarmee je bij de bushalte staat te wachten</a:t>
            </a:r>
          </a:p>
          <a:p>
            <a:pPr marL="0" indent="0">
              <a:buNone/>
            </a:pPr>
            <a:endParaRPr lang="nl-NL" dirty="0"/>
          </a:p>
        </p:txBody>
      </p:sp>
    </p:spTree>
    <p:extLst>
      <p:ext uri="{BB962C8B-B14F-4D97-AF65-F5344CB8AC3E}">
        <p14:creationId xmlns:p14="http://schemas.microsoft.com/office/powerpoint/2010/main" val="4093505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1000"/>
                                        <p:tgtEl>
                                          <p:spTgt spid="3">
                                            <p:txEl>
                                              <p:pRg st="5" end="5"/>
                                            </p:txEl>
                                          </p:spTgt>
                                        </p:tgtEl>
                                      </p:cBhvr>
                                    </p:animEffect>
                                    <p:anim calcmode="lin" valueType="num">
                                      <p:cBhvr>
                                        <p:cTn id="3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Kenmerken van groepen</a:t>
            </a:r>
          </a:p>
        </p:txBody>
      </p:sp>
      <p:sp>
        <p:nvSpPr>
          <p:cNvPr id="3" name="Tijdelijke aanduiding voor inhoud 2"/>
          <p:cNvSpPr>
            <a:spLocks noGrp="1"/>
          </p:cNvSpPr>
          <p:nvPr>
            <p:ph idx="1"/>
          </p:nvPr>
        </p:nvSpPr>
        <p:spPr/>
        <p:txBody>
          <a:bodyPr/>
          <a:lstStyle/>
          <a:p>
            <a:r>
              <a:rPr lang="nl-NL" dirty="0"/>
              <a:t>Er is een groepsdoel</a:t>
            </a:r>
          </a:p>
          <a:p>
            <a:r>
              <a:rPr lang="nl-NL" dirty="0"/>
              <a:t>Er is sprake van groepsinteractie</a:t>
            </a:r>
          </a:p>
          <a:p>
            <a:r>
              <a:rPr lang="nl-NL" dirty="0"/>
              <a:t>Er is een bepaalde  machtsstructuur</a:t>
            </a:r>
          </a:p>
          <a:p>
            <a:r>
              <a:rPr lang="nl-NL" dirty="0"/>
              <a:t>Er zijn groepsnormen</a:t>
            </a:r>
          </a:p>
          <a:p>
            <a:r>
              <a:rPr lang="nl-NL" dirty="0"/>
              <a:t>Er zijn groepsrollen</a:t>
            </a:r>
          </a:p>
          <a:p>
            <a:endParaRPr lang="nl-NL" dirty="0"/>
          </a:p>
          <a:p>
            <a:pPr marL="0" indent="0">
              <a:buNone/>
            </a:pPr>
            <a:r>
              <a:rPr lang="nl-NL" dirty="0">
                <a:hlinkClick r:id="rId2"/>
              </a:rPr>
              <a:t>https://www.youtube.com/watch?v=5pabSFCpSbY</a:t>
            </a:r>
            <a:r>
              <a:rPr lang="nl-NL" dirty="0"/>
              <a:t> </a:t>
            </a:r>
          </a:p>
        </p:txBody>
      </p:sp>
    </p:spTree>
    <p:extLst>
      <p:ext uri="{BB962C8B-B14F-4D97-AF65-F5344CB8AC3E}">
        <p14:creationId xmlns:p14="http://schemas.microsoft.com/office/powerpoint/2010/main" val="12590398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groepsdoel</a:t>
            </a:r>
          </a:p>
        </p:txBody>
      </p:sp>
      <p:sp>
        <p:nvSpPr>
          <p:cNvPr id="3" name="Tijdelijke aanduiding voor inhoud 2"/>
          <p:cNvSpPr>
            <a:spLocks noGrp="1"/>
          </p:cNvSpPr>
          <p:nvPr>
            <p:ph idx="1"/>
          </p:nvPr>
        </p:nvSpPr>
        <p:spPr/>
        <p:txBody>
          <a:bodyPr/>
          <a:lstStyle/>
          <a:p>
            <a:r>
              <a:rPr lang="nl-NL" dirty="0"/>
              <a:t>Groepen bestaan om een bepaald doel te bereiken</a:t>
            </a:r>
          </a:p>
          <a:p>
            <a:pPr lvl="1"/>
            <a:r>
              <a:rPr lang="nl-NL" dirty="0"/>
              <a:t>Bij een groepsdoel streven mensen samen naar een bepaalde situatie, waar zij belang aan hechten</a:t>
            </a:r>
          </a:p>
          <a:p>
            <a:pPr marL="457200" lvl="1" indent="0">
              <a:buNone/>
            </a:pPr>
            <a:endParaRPr lang="nl-NL" dirty="0"/>
          </a:p>
          <a:p>
            <a:pPr marL="457200" lvl="1" indent="0">
              <a:buNone/>
            </a:pPr>
            <a:r>
              <a:rPr lang="nl-NL" dirty="0"/>
              <a:t>Mensen vormen groepen om doelen te halen, omdat het alleen niet haalbaar is.</a:t>
            </a:r>
          </a:p>
          <a:p>
            <a:pPr marL="457200" lvl="1" indent="0">
              <a:buNone/>
            </a:pPr>
            <a:endParaRPr lang="nl-NL" dirty="0"/>
          </a:p>
          <a:p>
            <a:pPr marL="457200" lvl="1" indent="0">
              <a:buNone/>
            </a:pPr>
            <a:r>
              <a:rPr lang="nl-NL" dirty="0"/>
              <a:t>In de zorg worden groepen gevormd rondom ondersteuningsdoelen van de cliënt</a:t>
            </a:r>
          </a:p>
          <a:p>
            <a:pPr marL="457200" lvl="1" indent="0">
              <a:buNone/>
            </a:pPr>
            <a:endParaRPr lang="nl-NL" dirty="0"/>
          </a:p>
          <a:p>
            <a:pPr marL="457200" lvl="1" indent="0">
              <a:buNone/>
            </a:pPr>
            <a:endParaRPr lang="nl-NL" dirty="0"/>
          </a:p>
        </p:txBody>
      </p:sp>
    </p:spTree>
    <p:extLst>
      <p:ext uri="{BB962C8B-B14F-4D97-AF65-F5344CB8AC3E}">
        <p14:creationId xmlns:p14="http://schemas.microsoft.com/office/powerpoint/2010/main" val="321050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groepsinteractie</a:t>
            </a:r>
          </a:p>
        </p:txBody>
      </p:sp>
      <p:sp>
        <p:nvSpPr>
          <p:cNvPr id="3" name="Tijdelijke aanduiding voor inhoud 2"/>
          <p:cNvSpPr>
            <a:spLocks noGrp="1"/>
          </p:cNvSpPr>
          <p:nvPr>
            <p:ph idx="1"/>
          </p:nvPr>
        </p:nvSpPr>
        <p:spPr/>
        <p:txBody>
          <a:bodyPr/>
          <a:lstStyle/>
          <a:p>
            <a:r>
              <a:rPr lang="nl-NL" dirty="0"/>
              <a:t>Wisselwerking tussen mensen in een groep vanuit de communicatie</a:t>
            </a:r>
          </a:p>
          <a:p>
            <a:pPr marL="0" indent="0">
              <a:buNone/>
            </a:pPr>
            <a:endParaRPr lang="nl-NL" dirty="0"/>
          </a:p>
          <a:p>
            <a:pPr lvl="1"/>
            <a:r>
              <a:rPr lang="nl-NL" dirty="0"/>
              <a:t>Communicatie = interactie</a:t>
            </a:r>
          </a:p>
          <a:p>
            <a:pPr lvl="1"/>
            <a:r>
              <a:rPr lang="nl-NL" dirty="0"/>
              <a:t>Interactie = elkaar beïnvloeden</a:t>
            </a:r>
          </a:p>
          <a:p>
            <a:pPr marL="457200" lvl="1" indent="0">
              <a:buNone/>
            </a:pPr>
            <a:endParaRPr lang="nl-NL" dirty="0"/>
          </a:p>
          <a:p>
            <a:pPr marL="457200" lvl="1" indent="0" algn="ctr">
              <a:buNone/>
            </a:pPr>
            <a:r>
              <a:rPr lang="nl-NL" sz="4000" dirty="0"/>
              <a:t>Mensen communiceren altijd!</a:t>
            </a:r>
          </a:p>
          <a:p>
            <a:pPr lvl="1"/>
            <a:endParaRPr lang="nl-NL" dirty="0"/>
          </a:p>
        </p:txBody>
      </p:sp>
    </p:spTree>
    <p:extLst>
      <p:ext uri="{BB962C8B-B14F-4D97-AF65-F5344CB8AC3E}">
        <p14:creationId xmlns:p14="http://schemas.microsoft.com/office/powerpoint/2010/main" val="2713662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2000"/>
                                        <p:tgtEl>
                                          <p:spTgt spid="3">
                                            <p:txEl>
                                              <p:pRg st="5" end="5"/>
                                            </p:txEl>
                                          </p:spTgt>
                                        </p:tgtEl>
                                      </p:cBhvr>
                                    </p:animEffect>
                                    <p:anim calcmode="lin" valueType="num">
                                      <p:cBhvr>
                                        <p:cTn id="8" dur="2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machtsstructuur</a:t>
            </a:r>
          </a:p>
        </p:txBody>
      </p:sp>
      <p:sp>
        <p:nvSpPr>
          <p:cNvPr id="3" name="Tijdelijke aanduiding voor inhoud 2"/>
          <p:cNvSpPr>
            <a:spLocks noGrp="1"/>
          </p:cNvSpPr>
          <p:nvPr>
            <p:ph idx="1"/>
          </p:nvPr>
        </p:nvSpPr>
        <p:spPr/>
        <p:txBody>
          <a:bodyPr/>
          <a:lstStyle/>
          <a:p>
            <a:r>
              <a:rPr lang="nl-NL" dirty="0"/>
              <a:t>In elke groep, dus ook bij cliënten, is sprake van een bepaalde machtsstructuur doordat rollen binnen een groep nooit gelijkmatig verdeeld zijn</a:t>
            </a:r>
          </a:p>
          <a:p>
            <a:endParaRPr lang="nl-NL" dirty="0"/>
          </a:p>
          <a:p>
            <a:pPr lvl="1"/>
            <a:r>
              <a:rPr lang="nl-NL" dirty="0"/>
              <a:t>Leiders</a:t>
            </a:r>
          </a:p>
          <a:p>
            <a:pPr lvl="1"/>
            <a:r>
              <a:rPr lang="nl-NL" dirty="0"/>
              <a:t>Meelopers</a:t>
            </a:r>
          </a:p>
          <a:p>
            <a:pPr lvl="1"/>
            <a:r>
              <a:rPr lang="nl-NL" dirty="0"/>
              <a:t>Middenpositie</a:t>
            </a:r>
          </a:p>
          <a:p>
            <a:pPr marL="457200" lvl="1" indent="0" algn="ctr">
              <a:buNone/>
            </a:pPr>
            <a:r>
              <a:rPr lang="nl-NL" sz="1800" dirty="0"/>
              <a:t>Wie kan een ander de eigen wil opleggen?</a:t>
            </a:r>
          </a:p>
          <a:p>
            <a:pPr lvl="1"/>
            <a:endParaRPr lang="nl-NL" dirty="0"/>
          </a:p>
          <a:p>
            <a:endParaRPr lang="nl-NL" dirty="0"/>
          </a:p>
        </p:txBody>
      </p:sp>
    </p:spTree>
    <p:extLst>
      <p:ext uri="{BB962C8B-B14F-4D97-AF65-F5344CB8AC3E}">
        <p14:creationId xmlns:p14="http://schemas.microsoft.com/office/powerpoint/2010/main" val="3515813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directiekamer">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159</TotalTime>
  <Words>529</Words>
  <Application>Microsoft Office PowerPoint</Application>
  <PresentationFormat>Breedbeeld</PresentationFormat>
  <Paragraphs>83</Paragraphs>
  <Slides>13</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13</vt:i4>
      </vt:variant>
    </vt:vector>
  </HeadingPairs>
  <TitlesOfParts>
    <vt:vector size="18" baseType="lpstr">
      <vt:lpstr>Arial</vt:lpstr>
      <vt:lpstr>Calibri</vt:lpstr>
      <vt:lpstr>Century Gothic</vt:lpstr>
      <vt:lpstr>Wingdings 3</vt:lpstr>
      <vt:lpstr>Ion-directiekamer</vt:lpstr>
      <vt:lpstr>Groepsdynamiek </vt:lpstr>
      <vt:lpstr>Wat weet je na deze les</vt:lpstr>
      <vt:lpstr>groepsdynamiek</vt:lpstr>
      <vt:lpstr>groepsdynamica</vt:lpstr>
      <vt:lpstr>Wat is een groep?</vt:lpstr>
      <vt:lpstr>Kenmerken van groepen</vt:lpstr>
      <vt:lpstr>groepsdoel</vt:lpstr>
      <vt:lpstr>groepsinteractie</vt:lpstr>
      <vt:lpstr>machtsstructuur</vt:lpstr>
      <vt:lpstr>machtsstructuur</vt:lpstr>
      <vt:lpstr>groepsnormen</vt:lpstr>
      <vt:lpstr>Groepsrollen</vt:lpstr>
      <vt:lpstr>zondebok</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Groepsdynamiek</dc:title>
  <dc:creator>Ryanne van der Laan</dc:creator>
  <cp:lastModifiedBy>Laura Beeftink</cp:lastModifiedBy>
  <cp:revision>16</cp:revision>
  <dcterms:created xsi:type="dcterms:W3CDTF">2017-09-12T14:56:22Z</dcterms:created>
  <dcterms:modified xsi:type="dcterms:W3CDTF">2020-12-08T15:10:20Z</dcterms:modified>
</cp:coreProperties>
</file>