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4"/>
  </p:sldMasterIdLst>
  <p:notesMasterIdLst>
    <p:notesMasterId r:id="rId20"/>
  </p:notesMasterIdLst>
  <p:sldIdLst>
    <p:sldId id="256" r:id="rId5"/>
    <p:sldId id="257" r:id="rId6"/>
    <p:sldId id="258" r:id="rId7"/>
    <p:sldId id="259" r:id="rId8"/>
    <p:sldId id="268" r:id="rId9"/>
    <p:sldId id="261" r:id="rId10"/>
    <p:sldId id="262" r:id="rId11"/>
    <p:sldId id="270" r:id="rId12"/>
    <p:sldId id="263" r:id="rId13"/>
    <p:sldId id="266" r:id="rId14"/>
    <p:sldId id="264" r:id="rId15"/>
    <p:sldId id="265" r:id="rId16"/>
    <p:sldId id="260" r:id="rId17"/>
    <p:sldId id="272" r:id="rId18"/>
    <p:sldId id="267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95C32A1-BAF9-46AD-A07A-53CCE6080A02}" v="5" dt="2020-09-22T09:19:40.08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281" autoAdjust="0"/>
    <p:restoredTop sz="94660"/>
  </p:normalViewPr>
  <p:slideViewPr>
    <p:cSldViewPr>
      <p:cViewPr varScale="1">
        <p:scale>
          <a:sx n="62" d="100"/>
          <a:sy n="62" d="100"/>
        </p:scale>
        <p:origin x="1336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illem Steigenga" userId="847c66d4-fee8-4d91-a2cd-7631891c35ea" providerId="ADAL" clId="{957CEAE5-C5AC-4AB7-9004-065A6EDFE69A}"/>
    <pc:docChg chg="modSld">
      <pc:chgData name="Willem Steigenga" userId="847c66d4-fee8-4d91-a2cd-7631891c35ea" providerId="ADAL" clId="{957CEAE5-C5AC-4AB7-9004-065A6EDFE69A}" dt="2020-01-28T15:13:17.325" v="1" actId="1076"/>
      <pc:docMkLst>
        <pc:docMk/>
      </pc:docMkLst>
      <pc:sldChg chg="modSp">
        <pc:chgData name="Willem Steigenga" userId="847c66d4-fee8-4d91-a2cd-7631891c35ea" providerId="ADAL" clId="{957CEAE5-C5AC-4AB7-9004-065A6EDFE69A}" dt="2020-01-28T15:13:17.325" v="1" actId="1076"/>
        <pc:sldMkLst>
          <pc:docMk/>
          <pc:sldMk cId="2188500153" sldId="270"/>
        </pc:sldMkLst>
        <pc:picChg chg="mod">
          <ac:chgData name="Willem Steigenga" userId="847c66d4-fee8-4d91-a2cd-7631891c35ea" providerId="ADAL" clId="{957CEAE5-C5AC-4AB7-9004-065A6EDFE69A}" dt="2020-01-28T15:13:17.325" v="1" actId="1076"/>
          <ac:picMkLst>
            <pc:docMk/>
            <pc:sldMk cId="2188500153" sldId="270"/>
            <ac:picMk id="3" creationId="{00000000-0000-0000-0000-000000000000}"/>
          </ac:picMkLst>
        </pc:picChg>
      </pc:sldChg>
    </pc:docChg>
  </pc:docChgLst>
  <pc:docChgLst>
    <pc:chgData name="Willem Steigenga" userId="847c66d4-fee8-4d91-a2cd-7631891c35ea" providerId="ADAL" clId="{C95C32A1-BAF9-46AD-A07A-53CCE6080A02}"/>
    <pc:docChg chg="custSel delSld modSld">
      <pc:chgData name="Willem Steigenga" userId="847c66d4-fee8-4d91-a2cd-7631891c35ea" providerId="ADAL" clId="{C95C32A1-BAF9-46AD-A07A-53CCE6080A02}" dt="2020-09-22T09:19:45.575" v="44" actId="1076"/>
      <pc:docMkLst>
        <pc:docMk/>
      </pc:docMkLst>
      <pc:sldChg chg="modSp">
        <pc:chgData name="Willem Steigenga" userId="847c66d4-fee8-4d91-a2cd-7631891c35ea" providerId="ADAL" clId="{C95C32A1-BAF9-46AD-A07A-53CCE6080A02}" dt="2020-09-22T09:17:16.775" v="31" actId="20577"/>
        <pc:sldMkLst>
          <pc:docMk/>
          <pc:sldMk cId="0" sldId="256"/>
        </pc:sldMkLst>
        <pc:spChg chg="mod">
          <ac:chgData name="Willem Steigenga" userId="847c66d4-fee8-4d91-a2cd-7631891c35ea" providerId="ADAL" clId="{C95C32A1-BAF9-46AD-A07A-53CCE6080A02}" dt="2020-09-22T09:17:16.775" v="31" actId="20577"/>
          <ac:spMkLst>
            <pc:docMk/>
            <pc:sldMk cId="0" sldId="256"/>
            <ac:spMk id="3" creationId="{00000000-0000-0000-0000-000000000000}"/>
          </ac:spMkLst>
        </pc:spChg>
        <pc:picChg chg="mod">
          <ac:chgData name="Willem Steigenga" userId="847c66d4-fee8-4d91-a2cd-7631891c35ea" providerId="ADAL" clId="{C95C32A1-BAF9-46AD-A07A-53CCE6080A02}" dt="2020-09-22T09:16:57.037" v="5" actId="1076"/>
          <ac:picMkLst>
            <pc:docMk/>
            <pc:sldMk cId="0" sldId="256"/>
            <ac:picMk id="2050" creationId="{00000000-0000-0000-0000-000000000000}"/>
          </ac:picMkLst>
        </pc:picChg>
      </pc:sldChg>
      <pc:sldChg chg="modSp">
        <pc:chgData name="Willem Steigenga" userId="847c66d4-fee8-4d91-a2cd-7631891c35ea" providerId="ADAL" clId="{C95C32A1-BAF9-46AD-A07A-53CCE6080A02}" dt="2020-09-22T09:16:40.463" v="2" actId="27636"/>
        <pc:sldMkLst>
          <pc:docMk/>
          <pc:sldMk cId="0" sldId="259"/>
        </pc:sldMkLst>
        <pc:spChg chg="mod">
          <ac:chgData name="Willem Steigenga" userId="847c66d4-fee8-4d91-a2cd-7631891c35ea" providerId="ADAL" clId="{C95C32A1-BAF9-46AD-A07A-53CCE6080A02}" dt="2020-09-22T09:16:40.463" v="2" actId="27636"/>
          <ac:spMkLst>
            <pc:docMk/>
            <pc:sldMk cId="0" sldId="259"/>
            <ac:spMk id="3" creationId="{00000000-0000-0000-0000-000000000000}"/>
          </ac:spMkLst>
        </pc:spChg>
      </pc:sldChg>
      <pc:sldChg chg="modSp">
        <pc:chgData name="Willem Steigenga" userId="847c66d4-fee8-4d91-a2cd-7631891c35ea" providerId="ADAL" clId="{C95C32A1-BAF9-46AD-A07A-53CCE6080A02}" dt="2020-09-22T09:19:40.081" v="43" actId="14100"/>
        <pc:sldMkLst>
          <pc:docMk/>
          <pc:sldMk cId="0" sldId="261"/>
        </pc:sldMkLst>
        <pc:picChg chg="mod">
          <ac:chgData name="Willem Steigenga" userId="847c66d4-fee8-4d91-a2cd-7631891c35ea" providerId="ADAL" clId="{C95C32A1-BAF9-46AD-A07A-53CCE6080A02}" dt="2020-09-22T09:19:37.103" v="42" actId="1076"/>
          <ac:picMkLst>
            <pc:docMk/>
            <pc:sldMk cId="0" sldId="261"/>
            <ac:picMk id="6" creationId="{00000000-0000-0000-0000-000000000000}"/>
          </ac:picMkLst>
        </pc:picChg>
        <pc:picChg chg="mod">
          <ac:chgData name="Willem Steigenga" userId="847c66d4-fee8-4d91-a2cd-7631891c35ea" providerId="ADAL" clId="{C95C32A1-BAF9-46AD-A07A-53CCE6080A02}" dt="2020-09-22T09:19:40.081" v="43" actId="14100"/>
          <ac:picMkLst>
            <pc:docMk/>
            <pc:sldMk cId="0" sldId="261"/>
            <ac:picMk id="10" creationId="{00000000-0000-0000-0000-000000000000}"/>
          </ac:picMkLst>
        </pc:picChg>
      </pc:sldChg>
      <pc:sldChg chg="modSp">
        <pc:chgData name="Willem Steigenga" userId="847c66d4-fee8-4d91-a2cd-7631891c35ea" providerId="ADAL" clId="{C95C32A1-BAF9-46AD-A07A-53CCE6080A02}" dt="2020-09-22T09:19:22.599" v="40" actId="14100"/>
        <pc:sldMkLst>
          <pc:docMk/>
          <pc:sldMk cId="0" sldId="262"/>
        </pc:sldMkLst>
        <pc:picChg chg="mod">
          <ac:chgData name="Willem Steigenga" userId="847c66d4-fee8-4d91-a2cd-7631891c35ea" providerId="ADAL" clId="{C95C32A1-BAF9-46AD-A07A-53CCE6080A02}" dt="2020-09-22T09:19:22.599" v="40" actId="14100"/>
          <ac:picMkLst>
            <pc:docMk/>
            <pc:sldMk cId="0" sldId="262"/>
            <ac:picMk id="4" creationId="{00000000-0000-0000-0000-000000000000}"/>
          </ac:picMkLst>
        </pc:picChg>
      </pc:sldChg>
      <pc:sldChg chg="modSp">
        <pc:chgData name="Willem Steigenga" userId="847c66d4-fee8-4d91-a2cd-7631891c35ea" providerId="ADAL" clId="{C95C32A1-BAF9-46AD-A07A-53CCE6080A02}" dt="2020-09-22T09:19:11.289" v="39" actId="1076"/>
        <pc:sldMkLst>
          <pc:docMk/>
          <pc:sldMk cId="0" sldId="263"/>
        </pc:sldMkLst>
        <pc:spChg chg="mod">
          <ac:chgData name="Willem Steigenga" userId="847c66d4-fee8-4d91-a2cd-7631891c35ea" providerId="ADAL" clId="{C95C32A1-BAF9-46AD-A07A-53CCE6080A02}" dt="2020-09-22T09:16:40.478" v="3" actId="27636"/>
          <ac:spMkLst>
            <pc:docMk/>
            <pc:sldMk cId="0" sldId="263"/>
            <ac:spMk id="4" creationId="{00000000-0000-0000-0000-000000000000}"/>
          </ac:spMkLst>
        </pc:spChg>
        <pc:spChg chg="mod">
          <ac:chgData name="Willem Steigenga" userId="847c66d4-fee8-4d91-a2cd-7631891c35ea" providerId="ADAL" clId="{C95C32A1-BAF9-46AD-A07A-53CCE6080A02}" dt="2020-09-22T09:15:17.453" v="0" actId="20577"/>
          <ac:spMkLst>
            <pc:docMk/>
            <pc:sldMk cId="0" sldId="263"/>
            <ac:spMk id="7" creationId="{00000000-0000-0000-0000-000000000000}"/>
          </ac:spMkLst>
        </pc:spChg>
        <pc:picChg chg="mod">
          <ac:chgData name="Willem Steigenga" userId="847c66d4-fee8-4d91-a2cd-7631891c35ea" providerId="ADAL" clId="{C95C32A1-BAF9-46AD-A07A-53CCE6080A02}" dt="2020-09-22T09:19:11.289" v="39" actId="1076"/>
          <ac:picMkLst>
            <pc:docMk/>
            <pc:sldMk cId="0" sldId="263"/>
            <ac:picMk id="20482" creationId="{00000000-0000-0000-0000-000000000000}"/>
          </ac:picMkLst>
        </pc:picChg>
      </pc:sldChg>
      <pc:sldChg chg="modSp">
        <pc:chgData name="Willem Steigenga" userId="847c66d4-fee8-4d91-a2cd-7631891c35ea" providerId="ADAL" clId="{C95C32A1-BAF9-46AD-A07A-53CCE6080A02}" dt="2020-09-22T09:18:48.532" v="33" actId="1076"/>
        <pc:sldMkLst>
          <pc:docMk/>
          <pc:sldMk cId="0" sldId="265"/>
        </pc:sldMkLst>
        <pc:picChg chg="mod">
          <ac:chgData name="Willem Steigenga" userId="847c66d4-fee8-4d91-a2cd-7631891c35ea" providerId="ADAL" clId="{C95C32A1-BAF9-46AD-A07A-53CCE6080A02}" dt="2020-09-22T09:18:48.532" v="33" actId="1076"/>
          <ac:picMkLst>
            <pc:docMk/>
            <pc:sldMk cId="0" sldId="265"/>
            <ac:picMk id="24580" creationId="{00000000-0000-0000-0000-000000000000}"/>
          </ac:picMkLst>
        </pc:picChg>
      </pc:sldChg>
      <pc:sldChg chg="modSp">
        <pc:chgData name="Willem Steigenga" userId="847c66d4-fee8-4d91-a2cd-7631891c35ea" providerId="ADAL" clId="{C95C32A1-BAF9-46AD-A07A-53CCE6080A02}" dt="2020-09-22T09:19:04.257" v="37" actId="1076"/>
        <pc:sldMkLst>
          <pc:docMk/>
          <pc:sldMk cId="0" sldId="266"/>
        </pc:sldMkLst>
        <pc:picChg chg="mod">
          <ac:chgData name="Willem Steigenga" userId="847c66d4-fee8-4d91-a2cd-7631891c35ea" providerId="ADAL" clId="{C95C32A1-BAF9-46AD-A07A-53CCE6080A02}" dt="2020-09-22T09:19:04.257" v="37" actId="1076"/>
          <ac:picMkLst>
            <pc:docMk/>
            <pc:sldMk cId="0" sldId="266"/>
            <ac:picMk id="4" creationId="{00000000-0000-0000-0000-000000000000}"/>
          </ac:picMkLst>
        </pc:picChg>
      </pc:sldChg>
      <pc:sldChg chg="modSp">
        <pc:chgData name="Willem Steigenga" userId="847c66d4-fee8-4d91-a2cd-7631891c35ea" providerId="ADAL" clId="{C95C32A1-BAF9-46AD-A07A-53CCE6080A02}" dt="2020-09-22T09:19:45.575" v="44" actId="1076"/>
        <pc:sldMkLst>
          <pc:docMk/>
          <pc:sldMk cId="3786101665" sldId="268"/>
        </pc:sldMkLst>
        <pc:picChg chg="mod">
          <ac:chgData name="Willem Steigenga" userId="847c66d4-fee8-4d91-a2cd-7631891c35ea" providerId="ADAL" clId="{C95C32A1-BAF9-46AD-A07A-53CCE6080A02}" dt="2020-09-22T09:19:45.575" v="44" actId="1076"/>
          <ac:picMkLst>
            <pc:docMk/>
            <pc:sldMk cId="3786101665" sldId="268"/>
            <ac:picMk id="4" creationId="{00000000-0000-0000-0000-000000000000}"/>
          </ac:picMkLst>
        </pc:picChg>
      </pc:sldChg>
      <pc:sldChg chg="del">
        <pc:chgData name="Willem Steigenga" userId="847c66d4-fee8-4d91-a2cd-7631891c35ea" providerId="ADAL" clId="{C95C32A1-BAF9-46AD-A07A-53CCE6080A02}" dt="2020-09-22T09:16:07.543" v="1" actId="2696"/>
        <pc:sldMkLst>
          <pc:docMk/>
          <pc:sldMk cId="2606193056" sldId="271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2BB1E4-A454-477E-872E-8DF5032942C7}" type="datetimeFigureOut">
              <a:rPr lang="nl-NL" smtClean="0"/>
              <a:pPr/>
              <a:t>22-9-2020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936BFE-EA5E-4B6F-8E2F-7E4F8FB0252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341204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936BFE-EA5E-4B6F-8E2F-7E4F8FB0252D}" type="slidenum">
              <a:rPr lang="nl-NL" smtClean="0"/>
              <a:pPr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726780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367E5-46B7-4FE4-81ED-B9CE9A5ADD0E}" type="datetimeFigureOut">
              <a:rPr lang="nl-NL" smtClean="0"/>
              <a:pPr/>
              <a:t>22-9-2020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439D1-5B11-4C0D-AE8A-EAFBC99AFE65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04337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367E5-46B7-4FE4-81ED-B9CE9A5ADD0E}" type="datetimeFigureOut">
              <a:rPr lang="nl-NL" smtClean="0"/>
              <a:pPr/>
              <a:t>22-9-2020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439D1-5B11-4C0D-AE8A-EAFBC99AFE65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3389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367E5-46B7-4FE4-81ED-B9CE9A5ADD0E}" type="datetimeFigureOut">
              <a:rPr lang="nl-NL" smtClean="0"/>
              <a:pPr/>
              <a:t>22-9-2020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439D1-5B11-4C0D-AE8A-EAFBC99AFE65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890472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367E5-46B7-4FE4-81ED-B9CE9A5ADD0E}" type="datetimeFigureOut">
              <a:rPr lang="nl-NL" smtClean="0"/>
              <a:pPr/>
              <a:t>22-9-2020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439D1-5B11-4C0D-AE8A-EAFBC99AFE65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534511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367E5-46B7-4FE4-81ED-B9CE9A5ADD0E}" type="datetimeFigureOut">
              <a:rPr lang="nl-NL" smtClean="0"/>
              <a:pPr/>
              <a:t>22-9-2020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439D1-5B11-4C0D-AE8A-EAFBC99AFE65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886426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367E5-46B7-4FE4-81ED-B9CE9A5ADD0E}" type="datetimeFigureOut">
              <a:rPr lang="nl-NL" smtClean="0"/>
              <a:pPr/>
              <a:t>22-9-2020</a:t>
            </a:fld>
            <a:endParaRPr lang="nl-N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439D1-5B11-4C0D-AE8A-EAFBC99AFE65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83074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367E5-46B7-4FE4-81ED-B9CE9A5ADD0E}" type="datetimeFigureOut">
              <a:rPr lang="nl-NL" smtClean="0"/>
              <a:pPr/>
              <a:t>22-9-2020</a:t>
            </a:fld>
            <a:endParaRPr lang="nl-N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439D1-5B11-4C0D-AE8A-EAFBC99AFE65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62730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367E5-46B7-4FE4-81ED-B9CE9A5ADD0E}" type="datetimeFigureOut">
              <a:rPr lang="nl-NL" smtClean="0"/>
              <a:pPr/>
              <a:t>22-9-2020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439D1-5B11-4C0D-AE8A-EAFBC99AFE65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69887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367E5-46B7-4FE4-81ED-B9CE9A5ADD0E}" type="datetimeFigureOut">
              <a:rPr lang="nl-NL" smtClean="0"/>
              <a:pPr/>
              <a:t>22-9-2020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439D1-5B11-4C0D-AE8A-EAFBC99AFE65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2814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367E5-46B7-4FE4-81ED-B9CE9A5ADD0E}" type="datetimeFigureOut">
              <a:rPr lang="nl-NL" smtClean="0"/>
              <a:pPr/>
              <a:t>22-9-2020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439D1-5B11-4C0D-AE8A-EAFBC99AFE65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392003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367E5-46B7-4FE4-81ED-B9CE9A5ADD0E}" type="datetimeFigureOut">
              <a:rPr lang="nl-NL" smtClean="0"/>
              <a:pPr/>
              <a:t>22-9-2020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439D1-5B11-4C0D-AE8A-EAFBC99AFE65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27647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367E5-46B7-4FE4-81ED-B9CE9A5ADD0E}" type="datetimeFigureOut">
              <a:rPr lang="nl-NL" smtClean="0"/>
              <a:pPr/>
              <a:t>22-9-2020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439D1-5B11-4C0D-AE8A-EAFBC99AFE65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80948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367E5-46B7-4FE4-81ED-B9CE9A5ADD0E}" type="datetimeFigureOut">
              <a:rPr lang="nl-NL" smtClean="0"/>
              <a:pPr/>
              <a:t>22-9-2020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439D1-5B11-4C0D-AE8A-EAFBC99AFE65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52434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367E5-46B7-4FE4-81ED-B9CE9A5ADD0E}" type="datetimeFigureOut">
              <a:rPr lang="nl-NL" smtClean="0"/>
              <a:pPr/>
              <a:t>22-9-2020</a:t>
            </a:fld>
            <a:endParaRPr lang="nl-NL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439D1-5B11-4C0D-AE8A-EAFBC99AFE65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0547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367E5-46B7-4FE4-81ED-B9CE9A5ADD0E}" type="datetimeFigureOut">
              <a:rPr lang="nl-NL" smtClean="0"/>
              <a:pPr/>
              <a:t>22-9-2020</a:t>
            </a:fld>
            <a:endParaRPr lang="nl-NL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439D1-5B11-4C0D-AE8A-EAFBC99AFE65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67783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367E5-46B7-4FE4-81ED-B9CE9A5ADD0E}" type="datetimeFigureOut">
              <a:rPr lang="nl-NL" smtClean="0"/>
              <a:pPr/>
              <a:t>22-9-2020</a:t>
            </a:fld>
            <a:endParaRPr lang="nl-NL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439D1-5B11-4C0D-AE8A-EAFBC99AFE65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870531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367E5-46B7-4FE4-81ED-B9CE9A5ADD0E}" type="datetimeFigureOut">
              <a:rPr lang="nl-NL" smtClean="0"/>
              <a:pPr/>
              <a:t>22-9-2020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439D1-5B11-4C0D-AE8A-EAFBC99AFE65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81491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B367E5-46B7-4FE4-81ED-B9CE9A5ADD0E}" type="datetimeFigureOut">
              <a:rPr lang="nl-NL" smtClean="0"/>
              <a:pPr/>
              <a:t>22-9-2020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2439D1-5B11-4C0D-AE8A-EAFBC99AFE65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38984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  <p:sldLayoutId id="2147483701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natomie-online.nl/spijsvertering-kennisquiz3.html" TargetMode="External"/><Relationship Id="rId2" Type="http://schemas.openxmlformats.org/officeDocument/2006/relationships/hyperlink" Target="http://www.anatomie-online.nl/spijsvertering-organenquiz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schoolstart.nl/demo/SpijsverteringQuiz/quiz.html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8.xml"/><Relationship Id="rId1" Type="http://schemas.openxmlformats.org/officeDocument/2006/relationships/video" Target="https://www.youtube.com/embed/z3sMwS3yUes" TargetMode="External"/><Relationship Id="rId5" Type="http://schemas.openxmlformats.org/officeDocument/2006/relationships/image" Target="../media/image8.jpeg"/><Relationship Id="rId4" Type="http://schemas.openxmlformats.org/officeDocument/2006/relationships/hyperlink" Target="http://www.schooltv.nl/video/maagsap-goed-kauwen-is-het-halve-werk/#q=spijsvertering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6.xml"/><Relationship Id="rId1" Type="http://schemas.openxmlformats.org/officeDocument/2006/relationships/video" Target="https://www.youtube.com/embed/Vqur2NDuwz0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Spijsverteringskanaal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Medische vakken </a:t>
            </a:r>
          </a:p>
          <a:p>
            <a:r>
              <a:rPr lang="nl-NL" dirty="0"/>
              <a:t>1</a:t>
            </a:r>
            <a:r>
              <a:rPr lang="nl-NL" baseline="30000" dirty="0"/>
              <a:t>e</a:t>
            </a:r>
            <a:r>
              <a:rPr lang="nl-NL" dirty="0"/>
              <a:t> </a:t>
            </a:r>
            <a:r>
              <a:rPr lang="nl-NL" dirty="0" err="1"/>
              <a:t>jaars</a:t>
            </a:r>
            <a:endParaRPr lang="nl-N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223665"/>
            <a:ext cx="3219025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7467600" cy="580926"/>
          </a:xfrm>
        </p:spPr>
        <p:txBody>
          <a:bodyPr>
            <a:normAutofit/>
          </a:bodyPr>
          <a:lstStyle/>
          <a:p>
            <a:pPr algn="ctr"/>
            <a:r>
              <a:rPr lang="nl-NL" sz="2800" b="1" dirty="0" err="1">
                <a:solidFill>
                  <a:schemeClr val="tx1"/>
                </a:solidFill>
              </a:rPr>
              <a:t>Twaalfvingerige</a:t>
            </a:r>
            <a:r>
              <a:rPr lang="nl-NL" sz="2800" b="1" dirty="0">
                <a:solidFill>
                  <a:schemeClr val="tx1"/>
                </a:solidFill>
              </a:rPr>
              <a:t> darm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5536" y="1412776"/>
            <a:ext cx="7467600" cy="4873752"/>
          </a:xfrm>
        </p:spPr>
        <p:txBody>
          <a:bodyPr/>
          <a:lstStyle/>
          <a:p>
            <a:pPr>
              <a:buNone/>
            </a:pPr>
            <a:r>
              <a:rPr lang="nl-NL" dirty="0">
                <a:solidFill>
                  <a:srgbClr val="0070C0"/>
                </a:solidFill>
              </a:rPr>
              <a:t>Functies:</a:t>
            </a:r>
          </a:p>
          <a:p>
            <a:r>
              <a:rPr lang="nl-NL" dirty="0"/>
              <a:t>Verbinding tussen maag en dunne darm </a:t>
            </a:r>
            <a:r>
              <a:rPr lang="nl-NL" sz="1600" dirty="0"/>
              <a:t>(12 vingers breed)</a:t>
            </a:r>
          </a:p>
          <a:p>
            <a:r>
              <a:rPr lang="nl-NL" dirty="0"/>
              <a:t>Toevoer spijsverteringsappen (alvleesklier en gal)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7985" y="2996952"/>
            <a:ext cx="3639167" cy="36359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3077493"/>
            <a:ext cx="2843808" cy="3780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179512" y="260648"/>
            <a:ext cx="8443664" cy="640871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nl-NL" b="1" dirty="0"/>
              <a:t>De dunne darm (2 delen)</a:t>
            </a:r>
          </a:p>
          <a:p>
            <a:pPr>
              <a:buNone/>
            </a:pPr>
            <a:r>
              <a:rPr lang="nl-NL" dirty="0">
                <a:solidFill>
                  <a:srgbClr val="0070C0"/>
                </a:solidFill>
              </a:rPr>
              <a:t>Functies:</a:t>
            </a:r>
          </a:p>
          <a:p>
            <a:pPr lvl="0"/>
            <a:r>
              <a:rPr lang="nl-NL" dirty="0"/>
              <a:t>Voedsel brok wordt vermengd met darmsap en wordt nu volledig verteerd. </a:t>
            </a:r>
          </a:p>
          <a:p>
            <a:r>
              <a:rPr lang="nl-NL" dirty="0"/>
              <a:t>Opnemen voedingstoffen; </a:t>
            </a:r>
            <a:r>
              <a:rPr lang="fi-FI" dirty="0"/>
              <a:t>aminozuren, korte eiwitten, vitaminen en glucose. </a:t>
            </a:r>
            <a:endParaRPr lang="nl-NL" dirty="0"/>
          </a:p>
          <a:p>
            <a:pPr>
              <a:buNone/>
            </a:pPr>
            <a:endParaRPr lang="nl-NL" b="1" dirty="0"/>
          </a:p>
          <a:p>
            <a:pPr>
              <a:buNone/>
            </a:pPr>
            <a:endParaRPr lang="nl-NL" b="1" dirty="0"/>
          </a:p>
          <a:p>
            <a:pPr marL="457200" indent="-457200">
              <a:buAutoNum type="arabicPeriod"/>
            </a:pPr>
            <a:r>
              <a:rPr lang="nl-NL" u="sng" dirty="0"/>
              <a:t>Nuchtere darm</a:t>
            </a:r>
          </a:p>
          <a:p>
            <a:pPr marL="457200" indent="-457200">
              <a:buAutoNum type="arabicPeriod"/>
            </a:pPr>
            <a:r>
              <a:rPr lang="nl-NL" u="sng" dirty="0"/>
              <a:t>Kronkeldarm</a:t>
            </a:r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395536" y="476673"/>
            <a:ext cx="79928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400" b="1" dirty="0"/>
              <a:t>Dikke darm</a:t>
            </a:r>
          </a:p>
          <a:p>
            <a:r>
              <a:rPr lang="nl-NL" sz="2400" dirty="0">
                <a:solidFill>
                  <a:srgbClr val="0070C0"/>
                </a:solidFill>
              </a:rPr>
              <a:t>Functies:</a:t>
            </a:r>
          </a:p>
          <a:p>
            <a:pPr algn="ctr"/>
            <a:endParaRPr lang="nl-NL" sz="2400" b="1" dirty="0"/>
          </a:p>
        </p:txBody>
      </p:sp>
      <p:sp>
        <p:nvSpPr>
          <p:cNvPr id="8" name="Tekstvak 7"/>
          <p:cNvSpPr txBox="1"/>
          <p:nvPr/>
        </p:nvSpPr>
        <p:spPr>
          <a:xfrm>
            <a:off x="539552" y="1556792"/>
            <a:ext cx="77768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nl-NL" sz="2400" dirty="0"/>
              <a:t> Indikken van voedsel </a:t>
            </a:r>
          </a:p>
          <a:p>
            <a:pPr>
              <a:buFontTx/>
              <a:buChar char="-"/>
            </a:pPr>
            <a:r>
              <a:rPr lang="nl-NL" sz="2400" dirty="0"/>
              <a:t> Opnemen water en zouten</a:t>
            </a:r>
          </a:p>
          <a:p>
            <a:endParaRPr lang="nl-NL" dirty="0"/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3744907"/>
            <a:ext cx="5888149" cy="2692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kstvak 4"/>
          <p:cNvSpPr txBox="1"/>
          <p:nvPr/>
        </p:nvSpPr>
        <p:spPr>
          <a:xfrm>
            <a:off x="539552" y="2636912"/>
            <a:ext cx="79928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(Endeldarm </a:t>
            </a:r>
            <a:r>
              <a:rPr lang="nl-NL" sz="1400" dirty="0">
                <a:solidFill>
                  <a:srgbClr val="FF0000"/>
                </a:solidFill>
              </a:rPr>
              <a:t>*</a:t>
            </a:r>
            <a:r>
              <a:rPr lang="nl-NL" sz="1400" i="1" dirty="0">
                <a:solidFill>
                  <a:srgbClr val="FF0000"/>
                </a:solidFill>
              </a:rPr>
              <a:t>Rectum</a:t>
            </a:r>
            <a:r>
              <a:rPr lang="nl-NL" sz="2400" dirty="0"/>
              <a:t>: bewaren v/d ontlasting </a:t>
            </a:r>
            <a:r>
              <a:rPr lang="nl-NL" sz="1400" dirty="0">
                <a:solidFill>
                  <a:srgbClr val="FF0000"/>
                </a:solidFill>
              </a:rPr>
              <a:t>*</a:t>
            </a:r>
            <a:r>
              <a:rPr lang="nl-NL" sz="1400" i="1" dirty="0">
                <a:solidFill>
                  <a:srgbClr val="FF0000"/>
                </a:solidFill>
              </a:rPr>
              <a:t>feces</a:t>
            </a:r>
            <a:r>
              <a:rPr lang="nl-NL" sz="2400" dirty="0"/>
              <a:t>) </a:t>
            </a:r>
          </a:p>
          <a:p>
            <a:r>
              <a:rPr lang="nl-NL" sz="2400" dirty="0"/>
              <a:t>(Anus: kringspier)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Lesevaluatie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Terugblik lesdoelen: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sz="2000" dirty="0"/>
              <a:t>- Uitleggen welke organen in het spijsverteringskanaal zitten</a:t>
            </a:r>
          </a:p>
          <a:p>
            <a:endParaRPr lang="nl-NL" sz="2000" dirty="0"/>
          </a:p>
          <a:p>
            <a:pPr>
              <a:buNone/>
            </a:pPr>
            <a:r>
              <a:rPr lang="nl-NL" sz="2000" dirty="0"/>
              <a:t>- Uitleggen hoe de organen van het spijsverteringskanaal werken</a:t>
            </a:r>
          </a:p>
          <a:p>
            <a:pPr marL="0" indent="0">
              <a:buNone/>
            </a:pP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Online opdrachten over de spijsvertering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/>
              <a:t>Links:</a:t>
            </a:r>
            <a:endParaRPr lang="nl-NL" dirty="0"/>
          </a:p>
          <a:p>
            <a:pPr marL="0" indent="0">
              <a:buNone/>
            </a:pPr>
            <a:r>
              <a:rPr lang="nl-NL" b="1" u="sng" dirty="0">
                <a:hlinkClick r:id="rId2"/>
              </a:rPr>
              <a:t>http://www.anatomie-online.nl/spijsvertering-organenquiz.html</a:t>
            </a: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b="1" u="sng" dirty="0">
                <a:hlinkClick r:id="rId3"/>
              </a:rPr>
              <a:t>http://www.anatomie-online.nl/spijsvertering-kennisquiz3.html</a:t>
            </a:r>
            <a:endParaRPr lang="nl-NL" dirty="0"/>
          </a:p>
          <a:p>
            <a:pPr marL="0" indent="0">
              <a:buNone/>
            </a:pPr>
            <a:endParaRPr lang="nl-NL" dirty="0">
              <a:hlinkClick r:id="rId4"/>
            </a:endParaRP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144673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Extra</a:t>
            </a: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1042473" y="2052638"/>
            <a:ext cx="6281180" cy="419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14252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Lesprogramma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5536" y="1844824"/>
            <a:ext cx="8219256" cy="3052936"/>
          </a:xfrm>
        </p:spPr>
        <p:txBody>
          <a:bodyPr/>
          <a:lstStyle/>
          <a:p>
            <a:r>
              <a:rPr lang="nl-NL" dirty="0"/>
              <a:t>Tekening spijsverteringsstelsel</a:t>
            </a:r>
          </a:p>
          <a:p>
            <a:endParaRPr lang="nl-NL" dirty="0"/>
          </a:p>
          <a:p>
            <a:r>
              <a:rPr lang="nl-NL" dirty="0"/>
              <a:t> Functie spijsverteringsorganen</a:t>
            </a:r>
          </a:p>
          <a:p>
            <a:endParaRPr lang="nl-NL" dirty="0"/>
          </a:p>
          <a:p>
            <a:r>
              <a:rPr lang="nl-NL" dirty="0"/>
              <a:t>Evaluatie v/d les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Lesdoelen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/>
              <a:t>Aan het einde van de les, kan je:</a:t>
            </a:r>
            <a:br>
              <a:rPr lang="nl-NL" dirty="0"/>
            </a:br>
            <a:endParaRPr lang="nl-NL" dirty="0"/>
          </a:p>
          <a:p>
            <a:r>
              <a:rPr lang="nl-NL" dirty="0"/>
              <a:t>Uitleggen welke organen in het spijsverteringskanaal zitten</a:t>
            </a:r>
          </a:p>
          <a:p>
            <a:endParaRPr lang="nl-NL" dirty="0"/>
          </a:p>
          <a:p>
            <a:r>
              <a:rPr lang="nl-NL" dirty="0"/>
              <a:t>Uitleggen hoe de organen van het spijsverteringskanaal werken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11560" y="332656"/>
            <a:ext cx="7560840" cy="122413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nl-NL" dirty="0"/>
              <a:t>Wat is de weg die het voedsel in het lichaam aflegt?</a:t>
            </a:r>
          </a:p>
          <a:p>
            <a:pPr>
              <a:buNone/>
            </a:pPr>
            <a:r>
              <a:rPr lang="nl-NL" dirty="0"/>
              <a:t> </a:t>
            </a:r>
          </a:p>
          <a:p>
            <a:pPr algn="ctr">
              <a:buNone/>
            </a:pPr>
            <a:r>
              <a:rPr lang="nl-NL" u="sng" dirty="0"/>
              <a:t>Tekenen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1556792"/>
            <a:ext cx="3146462" cy="49254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i="1" dirty="0"/>
              <a:t>Spijs</a:t>
            </a:r>
            <a:r>
              <a:rPr lang="nl-NL" u="sng" dirty="0"/>
              <a:t>vertering</a:t>
            </a:r>
            <a:br>
              <a:rPr lang="nl-NL" u="sng" dirty="0"/>
            </a:br>
            <a:endParaRPr lang="nl-NL" u="sng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7931224" cy="4873752"/>
          </a:xfrm>
        </p:spPr>
        <p:txBody>
          <a:bodyPr/>
          <a:lstStyle/>
          <a:p>
            <a:pPr marL="0" indent="0">
              <a:buNone/>
            </a:pPr>
            <a:r>
              <a:rPr lang="nl-NL" dirty="0"/>
              <a:t>Spijsvertering = letterlijk ‘het verteren van spijzen’.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Voedsel wordt afgebroken tot voedingsstoffen </a:t>
            </a:r>
          </a:p>
          <a:p>
            <a:pPr marL="0" indent="0">
              <a:buNone/>
            </a:pPr>
            <a:r>
              <a:rPr lang="nl-NL" dirty="0"/>
              <a:t>die het lichaam kan opnemen en gebruiken.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2120" y="3864638"/>
            <a:ext cx="2377646" cy="2609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101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7559" y="3501008"/>
            <a:ext cx="3957585" cy="29430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467600" cy="580926"/>
          </a:xfrm>
        </p:spPr>
        <p:txBody>
          <a:bodyPr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   De mond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51520" y="980728"/>
            <a:ext cx="2160240" cy="2448272"/>
          </a:xfrm>
        </p:spPr>
        <p:txBody>
          <a:bodyPr>
            <a:normAutofit/>
          </a:bodyPr>
          <a:lstStyle/>
          <a:p>
            <a:pPr>
              <a:buNone/>
            </a:pPr>
            <a:endParaRPr lang="nl-NL" b="1" dirty="0"/>
          </a:p>
          <a:p>
            <a:r>
              <a:rPr lang="nl-NL" dirty="0"/>
              <a:t>Lippen →</a:t>
            </a:r>
            <a:endParaRPr lang="nl-NL" i="1" dirty="0"/>
          </a:p>
          <a:p>
            <a:r>
              <a:rPr lang="nl-NL" dirty="0"/>
              <a:t>Kauwen →</a:t>
            </a:r>
            <a:endParaRPr lang="nl-NL" sz="1800" dirty="0"/>
          </a:p>
          <a:p>
            <a:r>
              <a:rPr lang="nl-NL" dirty="0"/>
              <a:t>Speeksel →</a:t>
            </a:r>
            <a:endParaRPr lang="nl-NL" sz="1800" dirty="0"/>
          </a:p>
          <a:p>
            <a:pPr marL="109728" indent="0"/>
            <a:r>
              <a:rPr lang="nl-NL" dirty="0"/>
              <a:t> Tong →</a:t>
            </a:r>
            <a:endParaRPr lang="nl-NL" sz="1800" dirty="0"/>
          </a:p>
          <a:p>
            <a:pPr marL="109728" indent="0">
              <a:buNone/>
            </a:pPr>
            <a:endParaRPr lang="nl-NL" dirty="0"/>
          </a:p>
          <a:p>
            <a:pPr>
              <a:buNone/>
            </a:pPr>
            <a:endParaRPr lang="nl-NL" dirty="0"/>
          </a:p>
          <a:p>
            <a:pPr>
              <a:buNone/>
            </a:pPr>
            <a:endParaRPr lang="nl-NL" dirty="0"/>
          </a:p>
          <a:p>
            <a:pPr>
              <a:buFontTx/>
              <a:buChar char="-"/>
            </a:pPr>
            <a:endParaRPr lang="nl-NL" dirty="0"/>
          </a:p>
          <a:p>
            <a:pPr>
              <a:buFontTx/>
              <a:buChar char="-"/>
            </a:pPr>
            <a:endParaRPr lang="nl-NL" dirty="0"/>
          </a:p>
          <a:p>
            <a:pPr>
              <a:buFontTx/>
              <a:buChar char="-"/>
            </a:pPr>
            <a:endParaRPr lang="nl-NL" dirty="0"/>
          </a:p>
          <a:p>
            <a:pPr>
              <a:buNone/>
            </a:pPr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501008"/>
            <a:ext cx="2160240" cy="27996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kstvak 11"/>
          <p:cNvSpPr txBox="1"/>
          <p:nvPr/>
        </p:nvSpPr>
        <p:spPr>
          <a:xfrm>
            <a:off x="2051720" y="2852937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smaken waarnemen,  slikken, voedsel verplaatsen</a:t>
            </a:r>
          </a:p>
        </p:txBody>
      </p:sp>
      <p:sp>
        <p:nvSpPr>
          <p:cNvPr id="13" name="Tekstvak 12"/>
          <p:cNvSpPr txBox="1"/>
          <p:nvPr/>
        </p:nvSpPr>
        <p:spPr>
          <a:xfrm>
            <a:off x="2123728" y="1484784"/>
            <a:ext cx="5544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Afsluiten v/d mond, voelen, </a:t>
            </a:r>
            <a:r>
              <a:rPr lang="nl-NL" sz="1600" i="1" dirty="0"/>
              <a:t>klanken (spraak)</a:t>
            </a:r>
            <a:endParaRPr lang="nl-NL" i="1" dirty="0"/>
          </a:p>
        </p:txBody>
      </p:sp>
      <p:sp>
        <p:nvSpPr>
          <p:cNvPr id="14" name="Tekstvak 13"/>
          <p:cNvSpPr txBox="1"/>
          <p:nvPr/>
        </p:nvSpPr>
        <p:spPr>
          <a:xfrm>
            <a:off x="2267744" y="1916832"/>
            <a:ext cx="4752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gebit, afsnijden, fijnmalen, kauwspieren </a:t>
            </a:r>
          </a:p>
        </p:txBody>
      </p:sp>
      <p:sp>
        <p:nvSpPr>
          <p:cNvPr id="15" name="Tekstvak 14"/>
          <p:cNvSpPr txBox="1"/>
          <p:nvPr/>
        </p:nvSpPr>
        <p:spPr>
          <a:xfrm>
            <a:off x="2339752" y="2420888"/>
            <a:ext cx="5976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Enzym </a:t>
            </a:r>
            <a:r>
              <a:rPr lang="nl-NL" dirty="0" err="1"/>
              <a:t>amylase</a:t>
            </a:r>
            <a:r>
              <a:rPr lang="nl-NL" dirty="0"/>
              <a:t>; afbreken koolhydraten, glijmiddel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23528" y="476672"/>
            <a:ext cx="5638800" cy="936104"/>
          </a:xfrm>
        </p:spPr>
        <p:txBody>
          <a:bodyPr/>
          <a:lstStyle/>
          <a:p>
            <a:pPr>
              <a:buNone/>
            </a:pPr>
            <a:r>
              <a:rPr lang="nl-NL" b="1" dirty="0"/>
              <a:t>De slokdarm</a:t>
            </a:r>
          </a:p>
          <a:p>
            <a:pPr>
              <a:buNone/>
            </a:pPr>
            <a:r>
              <a:rPr lang="nl-NL" dirty="0">
                <a:solidFill>
                  <a:srgbClr val="0070C0"/>
                </a:solidFill>
              </a:rPr>
              <a:t>Functie: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endParaRPr lang="nl-NL" dirty="0"/>
          </a:p>
          <a:p>
            <a:pPr>
              <a:buNone/>
            </a:pPr>
            <a:endParaRPr lang="nl-NL" dirty="0"/>
          </a:p>
          <a:p>
            <a:pPr>
              <a:buNone/>
            </a:pPr>
            <a:endParaRPr lang="nl-NL" dirty="0"/>
          </a:p>
          <a:p>
            <a:pPr>
              <a:buNone/>
            </a:pPr>
            <a:endParaRPr lang="nl-NL" dirty="0"/>
          </a:p>
        </p:txBody>
      </p:sp>
      <p:pic>
        <p:nvPicPr>
          <p:cNvPr id="6146" name="Picture 2" descr="http://www.privatescan.nl/images/encyclopedie/slokdar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260648"/>
            <a:ext cx="2160240" cy="2160240"/>
          </a:xfrm>
          <a:prstGeom prst="rect">
            <a:avLst/>
          </a:prstGeom>
          <a:noFill/>
        </p:spPr>
      </p:pic>
      <p:sp>
        <p:nvSpPr>
          <p:cNvPr id="6" name="Tekstvak 5"/>
          <p:cNvSpPr txBox="1"/>
          <p:nvPr/>
        </p:nvSpPr>
        <p:spPr>
          <a:xfrm>
            <a:off x="323528" y="4005064"/>
            <a:ext cx="5472608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nl-NL" b="1" dirty="0"/>
              <a:t>- </a:t>
            </a:r>
            <a:r>
              <a:rPr lang="nl-NL" sz="2400" dirty="0"/>
              <a:t>Tijdelijk opslag voedsel</a:t>
            </a:r>
          </a:p>
          <a:p>
            <a:pPr>
              <a:buNone/>
            </a:pPr>
            <a:r>
              <a:rPr lang="nl-NL" sz="2400" b="1" dirty="0"/>
              <a:t>- </a:t>
            </a:r>
            <a:r>
              <a:rPr lang="nl-NL" sz="2400" dirty="0"/>
              <a:t>Spierwand; kneden</a:t>
            </a:r>
          </a:p>
          <a:p>
            <a:pPr>
              <a:buNone/>
            </a:pPr>
            <a:r>
              <a:rPr lang="nl-NL" sz="2400" dirty="0"/>
              <a:t>-Maagsap (zuur); doden bacteriën</a:t>
            </a:r>
          </a:p>
          <a:p>
            <a:pPr>
              <a:buNone/>
            </a:pPr>
            <a:r>
              <a:rPr lang="nl-NL" sz="2400" dirty="0"/>
              <a:t>-Enzym pepsine; Afbraak eiwitten</a:t>
            </a:r>
          </a:p>
          <a:p>
            <a:endParaRPr lang="nl-NL" dirty="0"/>
          </a:p>
        </p:txBody>
      </p:sp>
      <p:sp>
        <p:nvSpPr>
          <p:cNvPr id="8" name="Tekstvak 7"/>
          <p:cNvSpPr txBox="1"/>
          <p:nvPr/>
        </p:nvSpPr>
        <p:spPr>
          <a:xfrm>
            <a:off x="395536" y="3140968"/>
            <a:ext cx="84969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1"/>
              </a:buClr>
            </a:pPr>
            <a:r>
              <a:rPr lang="nl-NL" sz="2400" b="1" dirty="0"/>
              <a:t>De maag</a:t>
            </a:r>
          </a:p>
          <a:p>
            <a:pPr>
              <a:buNone/>
            </a:pPr>
            <a:r>
              <a:rPr lang="nl-NL" sz="2400" dirty="0">
                <a:solidFill>
                  <a:srgbClr val="0070C0"/>
                </a:solidFill>
              </a:rPr>
              <a:t>Functies: 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395536" y="1340768"/>
            <a:ext cx="30243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Transport</a:t>
            </a:r>
          </a:p>
          <a:p>
            <a:r>
              <a:rPr lang="nl-NL" dirty="0"/>
              <a:t>(lengte en kringspieren)</a:t>
            </a:r>
          </a:p>
          <a:p>
            <a:endParaRPr lang="nl-NL" dirty="0"/>
          </a:p>
        </p:txBody>
      </p:sp>
      <p:sp>
        <p:nvSpPr>
          <p:cNvPr id="11" name="Rechthoek 10"/>
          <p:cNvSpPr/>
          <p:nvPr/>
        </p:nvSpPr>
        <p:spPr>
          <a:xfrm>
            <a:off x="0" y="6581001"/>
            <a:ext cx="723629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1000" dirty="0">
                <a:hlinkClick r:id="rId4"/>
              </a:rPr>
              <a:t>http://www.schooltv.nl/video/maagsap-goed-kauwen-is-het-halve-werk/#q=spijsvertering</a:t>
            </a:r>
            <a:endParaRPr lang="nl-NL" sz="1000" dirty="0"/>
          </a:p>
        </p:txBody>
      </p:sp>
      <p:pic>
        <p:nvPicPr>
          <p:cNvPr id="4" name="z3sMwS3yUes"/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5796136" y="4411132"/>
            <a:ext cx="3129480" cy="24220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3" name="Vqur2NDuwz0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475656" y="2060848"/>
            <a:ext cx="5256584" cy="4134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8500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sz="quarter" idx="4294967295"/>
          </p:nvPr>
        </p:nvSpPr>
        <p:spPr>
          <a:xfrm>
            <a:off x="0" y="260350"/>
            <a:ext cx="5638800" cy="8651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l-NL" b="1" dirty="0"/>
              <a:t>Lever &amp; gal</a:t>
            </a:r>
          </a:p>
          <a:p>
            <a:pPr>
              <a:buNone/>
            </a:pPr>
            <a:r>
              <a:rPr lang="nl-NL" dirty="0">
                <a:solidFill>
                  <a:srgbClr val="0070C0"/>
                </a:solidFill>
              </a:rPr>
              <a:t>Functies: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endParaRPr lang="nl-NL" dirty="0"/>
          </a:p>
          <a:p>
            <a:pPr>
              <a:buNone/>
            </a:pPr>
            <a:endParaRPr lang="nl-NL" dirty="0"/>
          </a:p>
          <a:p>
            <a:pPr>
              <a:buNone/>
            </a:pPr>
            <a:endParaRPr lang="nl-NL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38152" y="2060848"/>
            <a:ext cx="3995714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kstvak 6"/>
          <p:cNvSpPr txBox="1"/>
          <p:nvPr/>
        </p:nvSpPr>
        <p:spPr>
          <a:xfrm>
            <a:off x="395536" y="1268760"/>
            <a:ext cx="84969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/>
              <a:t>- </a:t>
            </a:r>
            <a:r>
              <a:rPr lang="nl-NL" sz="2000" dirty="0" err="1"/>
              <a:t>Ontgiftigen</a:t>
            </a:r>
            <a:r>
              <a:rPr lang="nl-NL" sz="2000" dirty="0"/>
              <a:t>, stofwisseling </a:t>
            </a:r>
            <a:r>
              <a:rPr lang="nl-NL" sz="1600" dirty="0"/>
              <a:t>(glucose, eiwitten, vet, vitamines)</a:t>
            </a:r>
          </a:p>
          <a:p>
            <a:r>
              <a:rPr lang="nl-NL" sz="2000" dirty="0"/>
              <a:t>- Gal; verteren van vetten</a:t>
            </a:r>
          </a:p>
          <a:p>
            <a:r>
              <a:rPr lang="nl-NL" sz="2000" dirty="0">
                <a:solidFill>
                  <a:srgbClr val="0070C0"/>
                </a:solidFill>
              </a:rPr>
              <a:t>*functie galblaas= opslag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286794" y="3481553"/>
            <a:ext cx="41044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/>
              <a:t>Alvleesklier</a:t>
            </a:r>
          </a:p>
          <a:p>
            <a:r>
              <a:rPr lang="nl-NL" sz="2400" dirty="0">
                <a:solidFill>
                  <a:srgbClr val="0070C0"/>
                </a:solidFill>
              </a:rPr>
              <a:t>Functies:</a:t>
            </a:r>
          </a:p>
        </p:txBody>
      </p:sp>
      <p:sp>
        <p:nvSpPr>
          <p:cNvPr id="10" name="Tekstvak 9"/>
          <p:cNvSpPr txBox="1"/>
          <p:nvPr/>
        </p:nvSpPr>
        <p:spPr>
          <a:xfrm>
            <a:off x="273656" y="4309353"/>
            <a:ext cx="446449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nl-NL" sz="2000" dirty="0"/>
              <a:t>Enzymen; voor de afbraak van koolhydraten, vetten en eiwitten.</a:t>
            </a:r>
          </a:p>
          <a:p>
            <a:pPr>
              <a:buFontTx/>
              <a:buChar char="-"/>
            </a:pPr>
            <a:endParaRPr lang="nl-NL" sz="2000" dirty="0"/>
          </a:p>
          <a:p>
            <a:pPr marL="342900" indent="-342900">
              <a:buFontTx/>
              <a:buChar char="-"/>
            </a:pPr>
            <a:r>
              <a:rPr lang="nl-NL" sz="2000" dirty="0"/>
              <a:t>Neutralisatie van maagzuur</a:t>
            </a:r>
          </a:p>
          <a:p>
            <a:pPr marL="342900" indent="-342900">
              <a:buFontTx/>
              <a:buChar char="-"/>
            </a:pPr>
            <a:endParaRPr lang="nl-NL" sz="2000" dirty="0"/>
          </a:p>
          <a:p>
            <a:pPr marL="342900" indent="-342900">
              <a:buFontTx/>
              <a:buChar char="-"/>
            </a:pPr>
            <a:r>
              <a:rPr lang="nl-NL" sz="2000" dirty="0"/>
              <a:t>Productie insuline en glucagon</a:t>
            </a: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12DD0993EA1FA48A9103BBD88459345" ma:contentTypeVersion="8" ma:contentTypeDescription="Een nieuw document maken." ma:contentTypeScope="" ma:versionID="9b277e74bbff0ce775cf04f096b4f617">
  <xsd:schema xmlns:xsd="http://www.w3.org/2001/XMLSchema" xmlns:xs="http://www.w3.org/2001/XMLSchema" xmlns:p="http://schemas.microsoft.com/office/2006/metadata/properties" xmlns:ns2="417fadce-7942-4d41-b2c5-682c2de26a2a" xmlns:ns3="f42d4137-2caa-477a-a104-2d6f6c4a3535" targetNamespace="http://schemas.microsoft.com/office/2006/metadata/properties" ma:root="true" ma:fieldsID="21d7787170d797e523b794ab7303a5fe" ns2:_="" ns3:_="">
    <xsd:import namespace="417fadce-7942-4d41-b2c5-682c2de26a2a"/>
    <xsd:import namespace="f42d4137-2caa-477a-a104-2d6f6c4a353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7fadce-7942-4d41-b2c5-682c2de26a2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42d4137-2caa-477a-a104-2d6f6c4a3535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148624F-3118-4AAE-901C-3D19A2B35D2E}"/>
</file>

<file path=customXml/itemProps2.xml><?xml version="1.0" encoding="utf-8"?>
<ds:datastoreItem xmlns:ds="http://schemas.openxmlformats.org/officeDocument/2006/customXml" ds:itemID="{A86B8CD3-92BB-4C51-A0A4-07B5A060EB4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438DCC7-4395-4BCA-9F76-BA677C052114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1972</TotalTime>
  <Words>368</Words>
  <Application>Microsoft Office PowerPoint</Application>
  <PresentationFormat>Diavoorstelling (4:3)</PresentationFormat>
  <Paragraphs>99</Paragraphs>
  <Slides>15</Slides>
  <Notes>1</Notes>
  <HiddenSlides>0</HiddenSlides>
  <MMClips>2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20" baseType="lpstr">
      <vt:lpstr>Arial</vt:lpstr>
      <vt:lpstr>Calibri</vt:lpstr>
      <vt:lpstr>Century Gothic</vt:lpstr>
      <vt:lpstr>Wingdings 3</vt:lpstr>
      <vt:lpstr>Ion</vt:lpstr>
      <vt:lpstr>Spijsverteringskanaal</vt:lpstr>
      <vt:lpstr>Lesprogramma</vt:lpstr>
      <vt:lpstr>Lesdoelen</vt:lpstr>
      <vt:lpstr>PowerPoint-presentatie</vt:lpstr>
      <vt:lpstr>Spijsvertering </vt:lpstr>
      <vt:lpstr>   De mond</vt:lpstr>
      <vt:lpstr>PowerPoint-presentatie</vt:lpstr>
      <vt:lpstr>PowerPoint-presentatie</vt:lpstr>
      <vt:lpstr>PowerPoint-presentatie</vt:lpstr>
      <vt:lpstr>Twaalfvingerige darm</vt:lpstr>
      <vt:lpstr>PowerPoint-presentatie</vt:lpstr>
      <vt:lpstr>PowerPoint-presentatie</vt:lpstr>
      <vt:lpstr>Lesevaluatie</vt:lpstr>
      <vt:lpstr>Online opdrachten over de spijsvertering</vt:lpstr>
      <vt:lpstr>Extra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Spijsverteringskanaal</dc:title>
  <dc:creator>Kimmy</dc:creator>
  <cp:lastModifiedBy>Willem Steigenga</cp:lastModifiedBy>
  <cp:revision>33</cp:revision>
  <dcterms:created xsi:type="dcterms:W3CDTF">2014-12-29T15:49:35Z</dcterms:created>
  <dcterms:modified xsi:type="dcterms:W3CDTF">2020-09-22T09:19:54Z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0x010100F12DD0993EA1FA48A9103BBD88459345</vt:lpwstr>
  </property>
</Properties>
</file>