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56042-694D-4263-9144-9FB0FAE378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0A4A6F5-08E1-4D25-A13A-BFEB7F151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485A0E4-45F1-447C-AAA1-A06E19AB1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D10FE3F-DAF7-40C6-B315-229B6986C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F8992B-4B05-4789-A0D6-FA5CE7FDE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6133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A80DD1-4F50-4D7A-A631-16C273189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3CC8061-22EE-492B-926E-FB4DFF8556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D18856-6CB4-4E74-BDA2-31DE504EB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D24E9A-86A6-4F53-BE71-3C8DAD941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99A712-8870-4683-B236-5FB4F5D95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659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0451832-611E-44B9-BC3C-0C73041FC4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093979A-18CD-4452-9440-F1446A968B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A88BED2-9BB3-4B43-A300-A88F5048D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61A4BD8-2513-45E3-97C5-FB5DD9FE5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8223CC-A539-49F6-A88A-0EAE652AB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66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5E7CDD-E4C9-4DF8-A378-D269A3EE0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D4E479-0A5E-4B09-A77E-4A1D17FF7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453342-A68E-4DCF-9ABA-3DB4B38E4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2E67-2F0A-4B36-BF10-808232FA45F7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A5600E-681E-4C59-8E38-0E4A0CAD2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83154C-8AC2-46A7-982C-39AC4D482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31248-5844-4907-BC43-21EEAE6AC7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4056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D8B9D2-245D-4304-AD87-D0F7DDCA8D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DBF3F6E-1CB6-4B0C-AFB6-10C04754D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6B7AA91-6A9B-415F-92F5-7F6F7EBE7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2E67-2F0A-4B36-BF10-808232FA45F7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B06B81-278C-402E-8382-73911CF36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6174BF6-66F8-4233-B104-3C932112C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31248-5844-4907-BC43-21EEAE6AC7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39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2D9E5A-EE19-40E6-9AA2-58F1F9E52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F39095-C4EC-4F73-9583-5949DBB213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344A82F-24C7-4A4B-8910-3EA6804B3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C65194-AA2F-42A2-9BD7-B70768F67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ECB1DD-41CD-46CB-86F5-7FA73F7BB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6088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5F07A5-E32A-430A-A7DD-300BC4096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4771C3-6CD6-42E2-A347-121466D04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C8896E4-DF7E-40E0-AE02-ABE5647D6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0D7815-2F9F-4ECC-9255-8C4B9B809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FDD153-AE17-416B-A0F4-DD5E95AF1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931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3A4208-F6D4-4511-81A8-05418F5EE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32090B-4C92-44BC-BE61-C1119A6A75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1114538-0716-4005-8206-B61239112D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DD1EDD-3388-402E-8101-085262723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FF4BCE5-100C-403D-8B5D-C943F4CB7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F0CCDB-31BA-46E7-8056-FB966A61C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1885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D6A1AD-C99E-4CFD-84EB-C789EB056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90795A-EBE4-49A1-89F8-DD1D8B982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B49027B-B8A7-4406-90FC-C40D71B42B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1684D93-88DC-42A6-87CD-09265CD5A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B184F43-C631-428C-A3B1-69D5E74531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72D112D-02E6-4934-BD3C-30C9ECC5A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E7D2A4E-3264-4331-AEF7-B7679DFBF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06A942F-9C6F-450F-B53A-E4A09FFC0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527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056EA-C291-412A-BD6F-9EA1CA5B8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DCFE9B6-884C-472A-AEFE-ACBB15D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B85EA90-E4B6-4F64-9917-25A7BCB04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B600950-3392-4789-B3BD-5DA1F694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17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D71B542-EE21-4169-8277-5C7EECB83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0D68A55-5C69-4F19-85A4-666E531F5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AFEAE8-756D-46D3-B2F9-FD31F534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5793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347A99-4878-4DEC-9908-B55A8FAB4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B72C29-7C37-4EAB-9D50-A3EEF32F9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ED5F2FC-45CD-4B5D-885A-EF25A6CC5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89AFD59-F419-487A-9CD4-B56D1F30C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01F414E-A0AC-4584-9C33-D668BF549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11FCAF2-410A-4D17-8F3B-292337074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541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87190C-93F3-4677-839B-5EB1AFA38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B0B821E-50D3-451B-88FF-18CEC21627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2008256-2140-4103-A5AD-3CC1C7F66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13D6197-90D0-4B56-85C4-F0B3336DA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55304D8-95BA-4E52-9AC8-0A07EB187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A9473A-140C-4460-B667-14823D244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8502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DE2C991-5C8C-42AB-9486-A015C2096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9813E58-DF33-47EA-B20A-6FACA41B9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C5E925-0271-44A9-AC1B-E59A674BE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497D2-BF35-4D52-AD8B-CA5932327A3C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BC3B8F-3173-4D3D-8461-06AF9AADE1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951A9A4-6EBB-4EB5-9CA4-F8DFAD886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792F9-2EC8-4254-A652-1106F2DF9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64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BCDCE63-946F-4693-9307-0F72C641A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3420644-BDE2-4301-9B48-BA38E8D66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E8AE02-F8A8-48D7-8CD5-5B118F3EB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02E67-2F0A-4B36-BF10-808232FA45F7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7E45C0-22FC-4524-AB83-E60B842319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3EFF49-F5F9-4AA1-8C8B-A267860BA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31248-5844-4907-BC43-21EEAE6AC7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41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0F6761-04EE-4D1D-82C2-CAA27D334F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8241076-D57D-4CC1-BA32-4FFBD37C0F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242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81200" y="1481328"/>
            <a:ext cx="10012532" cy="4827992"/>
          </a:xfrm>
        </p:spPr>
        <p:txBody>
          <a:bodyPr>
            <a:noAutofit/>
          </a:bodyPr>
          <a:lstStyle/>
          <a:p>
            <a:r>
              <a:rPr lang="nl-NL" dirty="0"/>
              <a:t>Botten zijn omgeven door </a:t>
            </a:r>
            <a:r>
              <a:rPr lang="nl-NL" b="1" dirty="0"/>
              <a:t>botvlies</a:t>
            </a:r>
            <a:r>
              <a:rPr lang="nl-NL" dirty="0"/>
              <a:t> (periost) met: </a:t>
            </a:r>
          </a:p>
          <a:p>
            <a:pPr lvl="1"/>
            <a:r>
              <a:rPr lang="nl-NL" sz="2800" dirty="0"/>
              <a:t>zenuwcellen (pijn), dus niet in botweefsel zelf</a:t>
            </a:r>
          </a:p>
          <a:p>
            <a:pPr lvl="1"/>
            <a:r>
              <a:rPr lang="nl-NL" sz="2800" dirty="0"/>
              <a:t>bloedvaten (voeden botweefsel)</a:t>
            </a:r>
          </a:p>
          <a:p>
            <a:r>
              <a:rPr lang="nl-NL" dirty="0"/>
              <a:t>Botten bestaan uit 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/>
              <a:t>Compact deel (botcilinders)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err="1"/>
              <a:t>Sponsachtig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met rood </a:t>
            </a:r>
            <a:r>
              <a:rPr lang="en-US" dirty="0" err="1"/>
              <a:t>beenmerg</a:t>
            </a:r>
            <a:r>
              <a:rPr lang="en-US" dirty="0"/>
              <a:t> (</a:t>
            </a:r>
            <a:r>
              <a:rPr lang="en-US" dirty="0" err="1"/>
              <a:t>steigerstructuur</a:t>
            </a:r>
            <a:r>
              <a:rPr lang="en-US" dirty="0"/>
              <a:t>)</a:t>
            </a:r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Bouw</a:t>
            </a:r>
            <a:r>
              <a:rPr lang="en-US" dirty="0"/>
              <a:t> van </a:t>
            </a:r>
            <a:r>
              <a:rPr lang="en-US" dirty="0" err="1"/>
              <a:t>botten</a:t>
            </a:r>
            <a:endParaRPr lang="nl-NL" dirty="0"/>
          </a:p>
        </p:txBody>
      </p:sp>
      <p:sp>
        <p:nvSpPr>
          <p:cNvPr id="4" name="Rechteraccolade 3">
            <a:extLst>
              <a:ext uri="{FF2B5EF4-FFF2-40B4-BE49-F238E27FC236}">
                <a16:creationId xmlns:a16="http://schemas.microsoft.com/office/drawing/2014/main" id="{06B784ED-13A6-4A96-9B7B-DECDF5CE6E14}"/>
              </a:ext>
            </a:extLst>
          </p:cNvPr>
          <p:cNvSpPr/>
          <p:nvPr/>
        </p:nvSpPr>
        <p:spPr>
          <a:xfrm>
            <a:off x="7954392" y="4998128"/>
            <a:ext cx="248575" cy="102981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F6F1224-55D9-464B-B844-C5902938E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5575" y="1027906"/>
            <a:ext cx="2128157" cy="283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71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81891" y="365125"/>
            <a:ext cx="10771909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Pijpbeenderen</a:t>
            </a:r>
            <a:br>
              <a:rPr lang="en-US" dirty="0">
                <a:solidFill>
                  <a:srgbClr val="FF0000"/>
                </a:solidFill>
                <a:effectLst/>
              </a:rPr>
            </a:br>
            <a:endParaRPr lang="nl-NL" dirty="0">
              <a:solidFill>
                <a:srgbClr val="FF0000"/>
              </a:solidFill>
              <a:effectLst/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1981199" y="1481328"/>
            <a:ext cx="9874827" cy="526004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endParaRPr lang="nl-NL" altLang="nl-NL" dirty="0"/>
          </a:p>
          <a:p>
            <a:pPr marL="109728" indent="0">
              <a:buNone/>
            </a:pPr>
            <a:r>
              <a:rPr lang="nl-NL" altLang="nl-NL" dirty="0"/>
              <a:t>Let op: Lengtegroei vanuit de groeischijf (</a:t>
            </a:r>
            <a:r>
              <a:rPr lang="nl-NL" altLang="nl-NL" dirty="0" err="1"/>
              <a:t>epifysairschijf</a:t>
            </a:r>
            <a:r>
              <a:rPr lang="nl-NL" altLang="nl-NL" dirty="0"/>
              <a:t>), breedtegroei vanuit botvlies (periost). Lengtegroei stopt na 18-20 jaar.</a:t>
            </a:r>
          </a:p>
          <a:p>
            <a:pPr marL="109728" indent="0">
              <a:buNone/>
            </a:pP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356" y="238991"/>
            <a:ext cx="8964488" cy="563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E81BABE7-323D-44A6-80C8-13C47E00C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62" y="1340076"/>
            <a:ext cx="2851252" cy="415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446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62EEF-2761-4F8A-92C4-802DE5B4E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dirty="0"/>
              <a:t>Wat bevordert botgroei?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DA66B6-B164-43D9-9F3A-CE7B7FF33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2000"/>
              <a:t>Groeihormoon (GH)</a:t>
            </a:r>
          </a:p>
          <a:p>
            <a:r>
              <a:rPr lang="nl-NL" sz="2000"/>
              <a:t>Kalk</a:t>
            </a:r>
          </a:p>
          <a:p>
            <a:r>
              <a:rPr lang="nl-NL" sz="2000"/>
              <a:t>Vitamine D (zonlicht)</a:t>
            </a:r>
          </a:p>
          <a:p>
            <a:r>
              <a:rPr lang="nl-NL" sz="2000"/>
              <a:t>Bewegen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2A5885D-FB51-4B2C-935A-B8385F5354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95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975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8813F2-D872-4F28-B22D-7F0FF135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remt botgroei?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B48333-021C-4362-9425-7E22F1694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5943"/>
            <a:ext cx="10515600" cy="5210628"/>
          </a:xfrm>
        </p:spPr>
        <p:txBody>
          <a:bodyPr/>
          <a:lstStyle/>
          <a:p>
            <a:r>
              <a:rPr lang="nl-NL" dirty="0"/>
              <a:t>Medicatie (prednison)</a:t>
            </a:r>
          </a:p>
          <a:p>
            <a:r>
              <a:rPr lang="nl-NL" dirty="0"/>
              <a:t>Niet bewegen</a:t>
            </a:r>
          </a:p>
          <a:p>
            <a:r>
              <a:rPr lang="nl-NL" dirty="0"/>
              <a:t>Tekort zonlicht, vit D, kalk</a:t>
            </a:r>
          </a:p>
          <a:p>
            <a:r>
              <a:rPr lang="nl-NL" dirty="0"/>
              <a:t>Minder oestrogeen</a:t>
            </a:r>
          </a:p>
          <a:p>
            <a:r>
              <a:rPr lang="nl-NL" dirty="0"/>
              <a:t>Minder GH</a:t>
            </a:r>
          </a:p>
          <a:p>
            <a:r>
              <a:rPr lang="nl-NL" dirty="0"/>
              <a:t>Slechte nierfunctie: GH werkt minder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956BFF-01C9-4DE8-AB91-80DD77DD1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6684" y="3306793"/>
            <a:ext cx="4252459" cy="318524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61D8ABC-4622-40DA-87CD-BD2D67B31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941" y="365967"/>
            <a:ext cx="4118202" cy="219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908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6F485C-F816-42B8-8010-9D72C6720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weet je nog?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F7E9A-F39F-4AD6-B691-38CB7A751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heet het bot dat hard en dicht is (</a:t>
            </a:r>
            <a:r>
              <a:rPr lang="nl-NL" dirty="0" err="1"/>
              <a:t>spagetti</a:t>
            </a:r>
            <a:r>
              <a:rPr lang="nl-NL" dirty="0"/>
              <a:t>)?</a:t>
            </a:r>
          </a:p>
          <a:p>
            <a:r>
              <a:rPr lang="nl-NL" dirty="0"/>
              <a:t>Hoe heet het hormoon, waardoor iemand groter wordt tot het einde van de pubertijd?</a:t>
            </a:r>
          </a:p>
          <a:p>
            <a:r>
              <a:rPr lang="nl-NL" dirty="0"/>
              <a:t>Waardoor wordt een bot zwakker?</a:t>
            </a:r>
          </a:p>
          <a:p>
            <a:r>
              <a:rPr lang="nl-NL" dirty="0"/>
              <a:t>In welke botten zitten groeischijven?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4071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A3369F-7C70-4926-BA19-7EE47823C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3B2146-DCCF-4AEA-9649-C3FA29E3B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508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0583D9-F7AF-45D6-A78A-6BBD7CE7FF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Bewegingsstelsel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B518EEE-B303-44BF-8A17-BFFB87F38F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 1F Week 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9112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5327D-50CA-4495-B556-E2AF1D39A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2AA8E0-7F7A-4B2D-A1C0-AC3F483782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Beschrijft de functies van het skelet.</a:t>
            </a:r>
          </a:p>
          <a:p>
            <a:r>
              <a:rPr lang="nl-NL" b="1" dirty="0"/>
              <a:t>Benoemt de belangrijkste botten</a:t>
            </a:r>
          </a:p>
          <a:p>
            <a:r>
              <a:rPr lang="nl-NL" b="1" dirty="0"/>
              <a:t>Geeft aan waaruit bot bestaat.</a:t>
            </a:r>
          </a:p>
          <a:p>
            <a:r>
              <a:rPr lang="nl-NL" b="1" dirty="0"/>
              <a:t>Legt uit welke factoren de botaanmaak remmen/bevorderen.</a:t>
            </a:r>
          </a:p>
        </p:txBody>
      </p:sp>
    </p:spTree>
    <p:extLst>
      <p:ext uri="{BB962C8B-B14F-4D97-AF65-F5344CB8AC3E}">
        <p14:creationId xmlns:p14="http://schemas.microsoft.com/office/powerpoint/2010/main" val="36857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541F3008-0898-4A7A-8846-689449FB7F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57"/>
          <a:stretch/>
        </p:blipFill>
        <p:spPr>
          <a:xfrm>
            <a:off x="20" y="10"/>
            <a:ext cx="4637226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17D1A5C-C451-4A6D-915B-2380CDC82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7328" y="640082"/>
            <a:ext cx="6274591" cy="335160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>
                <a:solidFill>
                  <a:schemeClr val="bg1"/>
                </a:solidFill>
              </a:rPr>
              <a:t>Het skelet (botten) H3</a:t>
            </a:r>
          </a:p>
        </p:txBody>
      </p:sp>
    </p:spTree>
    <p:extLst>
      <p:ext uri="{BB962C8B-B14F-4D97-AF65-F5344CB8AC3E}">
        <p14:creationId xmlns:p14="http://schemas.microsoft.com/office/powerpoint/2010/main" val="2933967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0BCAA-4326-47B8-A7B7-BCA4CF3D3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Functies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58F73D-1D0B-419D-85C0-7551CCF03D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Beweging en houding (aanhechtingsplaats spieren d.m.v. pezen), </a:t>
            </a:r>
          </a:p>
          <a:p>
            <a:r>
              <a:rPr lang="nl-NL" dirty="0"/>
              <a:t>Bescherming van organen</a:t>
            </a:r>
          </a:p>
          <a:p>
            <a:r>
              <a:rPr lang="nl-NL" dirty="0"/>
              <a:t>Vorming bloedcellen vanuit stamcel in rode beenmerg</a:t>
            </a:r>
          </a:p>
          <a:p>
            <a:r>
              <a:rPr lang="nl-NL" dirty="0"/>
              <a:t>Opslag calcium (kalk) en vet</a:t>
            </a:r>
          </a:p>
          <a:p>
            <a:r>
              <a:rPr lang="nl-NL" dirty="0"/>
              <a:t>Bepaalt voor groot deel bouw van lichaam en uiterlijk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7A56A90-A1A0-411A-931C-43978C252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7675" y="3574369"/>
            <a:ext cx="184785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09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05356-5ED0-49B2-B7CA-7C7BD501B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Belangrijkste botten 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2B03330-10DE-4C08-A093-B1E94DE211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2219" y="54108"/>
            <a:ext cx="5867400" cy="680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008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5321" y="862446"/>
            <a:ext cx="5120113" cy="517481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3300" dirty="0"/>
              <a:t>Waar bestaan botten uit?</a:t>
            </a:r>
          </a:p>
          <a:p>
            <a:endParaRPr lang="nl-NL" dirty="0"/>
          </a:p>
          <a:p>
            <a:r>
              <a:rPr lang="nl-NL" dirty="0"/>
              <a:t>Platte beenderen en epifyse: sponsachtig </a:t>
            </a:r>
            <a:r>
              <a:rPr lang="nl-NL" b="1" dirty="0"/>
              <a:t>rood beenmerg&gt; </a:t>
            </a:r>
            <a:r>
              <a:rPr lang="nl-NL" dirty="0"/>
              <a:t>bloedaanmaak. Ouder&gt; minder </a:t>
            </a:r>
          </a:p>
          <a:p>
            <a:pPr marL="109728" indent="0">
              <a:buNone/>
            </a:pPr>
            <a:endParaRPr lang="nl-NL" dirty="0"/>
          </a:p>
          <a:p>
            <a:r>
              <a:rPr lang="nl-NL" dirty="0"/>
              <a:t>Diafyse: </a:t>
            </a:r>
            <a:r>
              <a:rPr lang="nl-NL" b="1" dirty="0"/>
              <a:t>geel beenmerg</a:t>
            </a:r>
            <a:r>
              <a:rPr lang="nl-NL" dirty="0"/>
              <a:t> (vetweefsel). Voorraad, steviger dan hol, lichter dan bot.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Wist je dat bij een breuk vet in de bloedbaan kan komen –&gt; vetembolie.</a:t>
            </a:r>
          </a:p>
          <a:p>
            <a:endParaRPr lang="nl-NL" sz="18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32A9C08-5166-490C-82BE-DE3BFF0886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97" r="6021" b="-1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5525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D9DF3A1-D79C-48DD-93C8-40F840B091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1957" y="643467"/>
            <a:ext cx="7428086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450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68C57ECC7E5745B4B329E4257C9FD2" ma:contentTypeVersion="9" ma:contentTypeDescription="Een nieuw document maken." ma:contentTypeScope="" ma:versionID="02ab55e5a81d56a34381556f86b293a1">
  <xsd:schema xmlns:xsd="http://www.w3.org/2001/XMLSchema" xmlns:xs="http://www.w3.org/2001/XMLSchema" xmlns:p="http://schemas.microsoft.com/office/2006/metadata/properties" xmlns:ns2="39117b2c-990f-4498-945d-83e5230f921c" xmlns:ns3="efc4dcc6-0f5a-41b5-8954-eb287751a053" targetNamespace="http://schemas.microsoft.com/office/2006/metadata/properties" ma:root="true" ma:fieldsID="2cbd7962c238873271c5f22604bef923" ns2:_="" ns3:_="">
    <xsd:import namespace="39117b2c-990f-4498-945d-83e5230f921c"/>
    <xsd:import namespace="efc4dcc6-0f5a-41b5-8954-eb287751a05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117b2c-990f-4498-945d-83e5230f92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c4dcc6-0f5a-41b5-8954-eb287751a05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2E8B16C-3CCD-46D3-BE2A-2663594E19DD}"/>
</file>

<file path=customXml/itemProps2.xml><?xml version="1.0" encoding="utf-8"?>
<ds:datastoreItem xmlns:ds="http://schemas.openxmlformats.org/officeDocument/2006/customXml" ds:itemID="{0D6888AA-E0A8-4B15-B977-6892B5AEDC5F}"/>
</file>

<file path=customXml/itemProps3.xml><?xml version="1.0" encoding="utf-8"?>
<ds:datastoreItem xmlns:ds="http://schemas.openxmlformats.org/officeDocument/2006/customXml" ds:itemID="{87AF54E5-568B-450F-BA79-85B551E09B8C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288</Words>
  <Application>Microsoft Office PowerPoint</Application>
  <PresentationFormat>Breedbeeld</PresentationFormat>
  <Paragraphs>60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Kantoorthema</vt:lpstr>
      <vt:lpstr>Kantoorthema</vt:lpstr>
      <vt:lpstr>PowerPoint-presentatie</vt:lpstr>
      <vt:lpstr>PowerPoint-presentatie</vt:lpstr>
      <vt:lpstr>Bewegingsstelsel</vt:lpstr>
      <vt:lpstr>Leerdoelen</vt:lpstr>
      <vt:lpstr>Het skelet (botten) H3</vt:lpstr>
      <vt:lpstr>Functies  </vt:lpstr>
      <vt:lpstr>Belangrijkste botten </vt:lpstr>
      <vt:lpstr>PowerPoint-presentatie</vt:lpstr>
      <vt:lpstr>PowerPoint-presentatie</vt:lpstr>
      <vt:lpstr>Bouw van botten</vt:lpstr>
      <vt:lpstr>Pijpbeenderen </vt:lpstr>
      <vt:lpstr>Wat bevordert botgroei?</vt:lpstr>
      <vt:lpstr>Wat remt botgroei?</vt:lpstr>
      <vt:lpstr>Wat weet je nog?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Wilfred van Nee</dc:creator>
  <cp:lastModifiedBy>Wilfred van Nee</cp:lastModifiedBy>
  <cp:revision>1</cp:revision>
  <dcterms:created xsi:type="dcterms:W3CDTF">2021-03-16T10:59:16Z</dcterms:created>
  <dcterms:modified xsi:type="dcterms:W3CDTF">2021-03-16T11:01:08Z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0x0101003668C57ECC7E5745B4B329E4257C9FD2</vt:lpwstr>
  </property>
</Properties>
</file>