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68" r:id="rId4"/>
    <p:sldId id="269" r:id="rId5"/>
    <p:sldId id="271" r:id="rId6"/>
    <p:sldId id="272" r:id="rId7"/>
    <p:sldId id="267" r:id="rId8"/>
    <p:sldId id="273" r:id="rId9"/>
    <p:sldId id="274" r:id="rId10"/>
    <p:sldId id="262" r:id="rId11"/>
    <p:sldId id="258" r:id="rId12"/>
    <p:sldId id="261" r:id="rId13"/>
  </p:sldIdLst>
  <p:sldSz cx="12192000" cy="6858000"/>
  <p:notesSz cx="6858000" cy="9144000"/>
  <p:defaultTextStyle>
    <a:defPPr rtl="0"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21E4AEA4-8DFA-4A89-87EB-49C32662AFE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>
      <p:cViewPr varScale="1">
        <p:scale>
          <a:sx n="86" d="100"/>
          <a:sy n="86" d="100"/>
        </p:scale>
        <p:origin x="562" y="58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8" d="100"/>
          <a:sy n="88" d="100"/>
        </p:scale>
        <p:origin x="283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382DC47-4B76-46F0-94DF-A0E92CFEA1FA}" type="datetime1">
              <a:rPr lang="nl-NL" smtClean="0"/>
              <a:t>22-11-2020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E861E8E-D392-497B-BB21-122DD7C27CF3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08353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noProof="0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AF70CF72-BF53-4BF5-A6A1-75284CE73E4C}" type="datetime1">
              <a:rPr lang="nl-NL" noProof="0" smtClean="0"/>
              <a:t>22-11-2020</a:t>
            </a:fld>
            <a:endParaRPr lang="nl-NL" noProof="0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nl-NL" noProof="0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 dirty="0"/>
              <a:t>Tekststijl van het model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555D449-B875-4B8D-8E66-224D27E54C9A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3499799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9555D449-B875-4B8D-8E66-224D27E54C9A}" type="slidenum">
              <a:rPr lang="nl-NL" noProof="0" smtClean="0"/>
              <a:t>1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1965996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9555D449-B875-4B8D-8E66-224D27E54C9A}" type="slidenum">
              <a:rPr lang="nl-NL" noProof="0" smtClean="0"/>
              <a:t>12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6348523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9555D449-B875-4B8D-8E66-224D27E54C9A}" type="slidenum">
              <a:rPr lang="nl-NL" noProof="0" smtClean="0"/>
              <a:t>2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7057179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9555D449-B875-4B8D-8E66-224D27E54C9A}" type="slidenum">
              <a:rPr lang="nl-NL" noProof="0" smtClean="0"/>
              <a:t>4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0332021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9555D449-B875-4B8D-8E66-224D27E54C9A}" type="slidenum">
              <a:rPr lang="nl-NL" noProof="0" smtClean="0"/>
              <a:t>5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2285329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9555D449-B875-4B8D-8E66-224D27E54C9A}" type="slidenum">
              <a:rPr lang="nl-NL" noProof="0" smtClean="0"/>
              <a:t>6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4440780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9555D449-B875-4B8D-8E66-224D27E54C9A}" type="slidenum">
              <a:rPr lang="nl-NL" noProof="0" smtClean="0"/>
              <a:t>7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4967803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9555D449-B875-4B8D-8E66-224D27E54C9A}" type="slidenum">
              <a:rPr lang="nl-NL" noProof="0" smtClean="0"/>
              <a:t>8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5849133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9555D449-B875-4B8D-8E66-224D27E54C9A}" type="slidenum">
              <a:rPr lang="nl-NL" noProof="0" smtClean="0"/>
              <a:t>10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2301510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9555D449-B875-4B8D-8E66-224D27E54C9A}" type="slidenum">
              <a:rPr lang="nl-NL" noProof="0" smtClean="0"/>
              <a:t>11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6421667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gradFill flip="none" rotWithShape="1">
          <a:gsLst>
            <a:gs pos="0">
              <a:srgbClr val="D9D9D9"/>
            </a:gs>
            <a:gs pos="100000">
              <a:schemeClr val="bg1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26225" y="1828800"/>
            <a:ext cx="4098175" cy="3177380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5400">
                <a:solidFill>
                  <a:schemeClr val="accent1"/>
                </a:solidFill>
              </a:defRPr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626225" y="5181600"/>
            <a:ext cx="4098175" cy="685800"/>
          </a:xfrm>
        </p:spPr>
        <p:txBody>
          <a:bodyPr rtlCol="0"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7" name="Afbeelding 6" descr="ECG-lijn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88688" y="-1"/>
            <a:ext cx="7000137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3589579-FBCA-4B65-86AF-3289074A703B}" type="datetime1">
              <a:rPr lang="nl-NL" smtClean="0"/>
              <a:t>22-11-2020</a:t>
            </a:fld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 descr="Rechthoek"/>
          <p:cNvSpPr/>
          <p:nvPr/>
        </p:nvSpPr>
        <p:spPr>
          <a:xfrm>
            <a:off x="9982200" y="0"/>
            <a:ext cx="22098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dirty="0"/>
          </a:p>
        </p:txBody>
      </p:sp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10058399" y="457201"/>
            <a:ext cx="2057401" cy="5943600"/>
          </a:xfrm>
        </p:spPr>
        <p:txBody>
          <a:bodyPr vert="eaVert" rtlCol="0"/>
          <a:lstStyle>
            <a:lvl1pPr rtl="0">
              <a:defRPr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09600" y="457200"/>
            <a:ext cx="9067800" cy="5943599"/>
          </a:xfrm>
        </p:spPr>
        <p:txBody>
          <a:bodyPr vert="eaVert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FAB6B0A-E006-4DCC-9665-CE9B76E85A04}" type="datetime1">
              <a:rPr lang="nl-NL" smtClean="0"/>
              <a:t>22-11-2020</a:t>
            </a:fld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56E0C39-CFC8-4E2D-BE76-D330EE5C4944}" type="datetime1">
              <a:rPr lang="nl-NL" smtClean="0"/>
              <a:t>22-11-2020</a:t>
            </a:fld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ekop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 descr="Rechthoek"/>
          <p:cNvSpPr/>
          <p:nvPr/>
        </p:nvSpPr>
        <p:spPr>
          <a:xfrm>
            <a:off x="265112" y="228600"/>
            <a:ext cx="11658600" cy="6400800"/>
          </a:xfrm>
          <a:prstGeom prst="rect">
            <a:avLst/>
          </a:prstGeom>
          <a:noFill/>
          <a:ln w="15875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1828800"/>
            <a:ext cx="7772400" cy="3177380"/>
          </a:xfrm>
        </p:spPr>
        <p:txBody>
          <a:bodyPr rtlCol="0" anchor="b">
            <a:normAutofit/>
          </a:bodyPr>
          <a:lstStyle>
            <a:lvl1pPr rtl="0">
              <a:lnSpc>
                <a:spcPct val="80000"/>
              </a:lnSpc>
              <a:defRPr sz="5400"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66800" y="5181600"/>
            <a:ext cx="7772400" cy="685800"/>
          </a:xfrm>
        </p:spPr>
        <p:txBody>
          <a:bodyPr rtlCol="0">
            <a:normAutofit/>
          </a:bodyPr>
          <a:lstStyle>
            <a:lvl1pPr marL="0" indent="0">
              <a:buNone/>
              <a:defRPr sz="2000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50677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066800" y="1825624"/>
            <a:ext cx="4800600" cy="4575175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324600" y="1825624"/>
            <a:ext cx="4800600" cy="4575175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C91BF31-E325-4506-9612-6C9A7D412E19}" type="datetime1">
              <a:rPr lang="nl-NL" smtClean="0"/>
              <a:t>22-11-2020</a:t>
            </a:fld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66800" y="1828799"/>
            <a:ext cx="4800600" cy="762000"/>
          </a:xfrm>
        </p:spPr>
        <p:txBody>
          <a:bodyPr rtlCol="0" anchor="ctr">
            <a:noAutofit/>
          </a:bodyPr>
          <a:lstStyle>
            <a:lvl1pPr marL="0" indent="0">
              <a:buNone/>
              <a:defRPr sz="2400" b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1066800" y="2590799"/>
            <a:ext cx="4800600" cy="3810033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324600" y="1828799"/>
            <a:ext cx="4800600" cy="762000"/>
          </a:xfrm>
        </p:spPr>
        <p:txBody>
          <a:bodyPr rtlCol="0" anchor="ctr">
            <a:noAutofit/>
          </a:bodyPr>
          <a:lstStyle>
            <a:lvl1pPr marL="0" indent="0">
              <a:buNone/>
              <a:defRPr sz="2400" b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324600" y="2590799"/>
            <a:ext cx="4800600" cy="3810033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D2BBBC0-ACF5-40F4-8888-0541E41B163E}" type="datetime1">
              <a:rPr lang="nl-NL" smtClean="0"/>
              <a:t>22-11-2020</a:t>
            </a:fld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B434AB2-C1B6-4B96-8E8C-73F0D6C85054}" type="datetime1">
              <a:rPr lang="nl-NL" smtClean="0"/>
              <a:t>22-11-2020</a:t>
            </a:fld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C56B5A5-22A8-418B-8001-145EBAAE8E55}" type="datetime1">
              <a:rPr lang="nl-NL" smtClean="0"/>
              <a:t>22-11-2020</a:t>
            </a:fld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 descr="Rechthoek"/>
          <p:cNvSpPr/>
          <p:nvPr/>
        </p:nvSpPr>
        <p:spPr>
          <a:xfrm>
            <a:off x="7008812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dirty="0"/>
          </a:p>
        </p:txBody>
      </p:sp>
      <p:sp>
        <p:nvSpPr>
          <p:cNvPr id="9" name="Rechthoek 8" descr="Rechthoek"/>
          <p:cNvSpPr/>
          <p:nvPr/>
        </p:nvSpPr>
        <p:spPr>
          <a:xfrm>
            <a:off x="7255668" y="228600"/>
            <a:ext cx="4686300" cy="6400800"/>
          </a:xfrm>
          <a:prstGeom prst="rect">
            <a:avLst/>
          </a:prstGeom>
          <a:noFill/>
          <a:ln w="15875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  <a:tileRect/>
            </a:gra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32700" y="3200400"/>
            <a:ext cx="3932237" cy="1752600"/>
          </a:xfrm>
        </p:spPr>
        <p:txBody>
          <a:bodyPr rtlCol="0" anchor="b">
            <a:normAutofit/>
          </a:bodyPr>
          <a:lstStyle>
            <a:lvl1pPr rtl="0">
              <a:defRPr sz="3600"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600" y="457201"/>
            <a:ext cx="5943600" cy="59436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632699" y="5029200"/>
            <a:ext cx="3932237" cy="1371600"/>
          </a:xfrm>
        </p:spPr>
        <p:txBody>
          <a:bodyPr rtlCol="0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 descr="Rechthoek"/>
          <p:cNvSpPr/>
          <p:nvPr/>
        </p:nvSpPr>
        <p:spPr>
          <a:xfrm>
            <a:off x="7008812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dirty="0"/>
          </a:p>
        </p:txBody>
      </p:sp>
      <p:sp>
        <p:nvSpPr>
          <p:cNvPr id="9" name="Rechthoek 8" descr="Rechthoek"/>
          <p:cNvSpPr/>
          <p:nvPr/>
        </p:nvSpPr>
        <p:spPr>
          <a:xfrm>
            <a:off x="7255668" y="228600"/>
            <a:ext cx="4686300" cy="6400800"/>
          </a:xfrm>
          <a:prstGeom prst="rect">
            <a:avLst/>
          </a:prstGeom>
          <a:noFill/>
          <a:ln w="15875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  <a:tileRect/>
            </a:gra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35240" y="3200400"/>
            <a:ext cx="3932237" cy="1752600"/>
          </a:xfrm>
        </p:spPr>
        <p:txBody>
          <a:bodyPr rtlCol="0" anchor="b">
            <a:normAutofit/>
          </a:bodyPr>
          <a:lstStyle>
            <a:lvl1pPr rtl="0">
              <a:defRPr sz="3600"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afbeelding 2" descr="Een lege tijdelijke aanduiding om een afbeelding toe te voegen. Klik op de tijdelijke aanduiding en selecteer de afbeelding die u wilt toevoegen."/>
          <p:cNvSpPr>
            <a:spLocks noGrp="1"/>
          </p:cNvSpPr>
          <p:nvPr>
            <p:ph type="pic" idx="1"/>
          </p:nvPr>
        </p:nvSpPr>
        <p:spPr>
          <a:xfrm>
            <a:off x="1" y="0"/>
            <a:ext cx="7008810" cy="6857999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635240" y="5029200"/>
            <a:ext cx="3932237" cy="1374648"/>
          </a:xfrm>
        </p:spPr>
        <p:txBody>
          <a:bodyPr rtlCol="0"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97724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9D9D9"/>
            </a:gs>
            <a:gs pos="100000">
              <a:schemeClr val="bg1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de balk" descr="Rode balk"/>
          <p:cNvSpPr/>
          <p:nvPr/>
        </p:nvSpPr>
        <p:spPr>
          <a:xfrm>
            <a:off x="1" y="1"/>
            <a:ext cx="12188824" cy="1524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1066800" y="99220"/>
            <a:ext cx="100584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nl-NL" noProof="0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24000" y="1828799"/>
            <a:ext cx="9144000" cy="4572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noProof="0" dirty="0"/>
              <a:t>Tekststijl van het model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066800" y="6481760"/>
            <a:ext cx="7848600" cy="2397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pPr rtl="0"/>
            <a:endParaRPr lang="nl-NL" noProof="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9067800" y="6465885"/>
            <a:ext cx="1066800" cy="2397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4FD7E93D-B638-43B6-BCE3-9698495EC92B}" type="datetime1">
              <a:rPr lang="nl-NL" noProof="0" smtClean="0"/>
              <a:t>22-11-2020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10287000" y="6481760"/>
            <a:ext cx="838200" cy="2397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E31375A4-56A4-47D6-9801-1991572033F7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868680" indent="-182563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051560" indent="-18288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234440" indent="-182880" algn="l" defTabSz="914400" rtl="0" eaLnBrk="1" latinLnBrk="0" hangingPunct="1">
        <a:lnSpc>
          <a:spcPct val="90000"/>
        </a:lnSpc>
        <a:spcBef>
          <a:spcPts val="400"/>
        </a:spcBef>
        <a:buSzPct val="100000"/>
        <a:buFont typeface="Arial" pitchFamily="34" charset="0"/>
        <a:buChar char="▪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417320" indent="-182880" algn="l" defTabSz="914400" rtl="0" eaLnBrk="1" latinLnBrk="0" hangingPunct="1">
        <a:lnSpc>
          <a:spcPct val="90000"/>
        </a:lnSpc>
        <a:spcBef>
          <a:spcPts val="400"/>
        </a:spcBef>
        <a:buSzPct val="100000"/>
        <a:buFont typeface="Arial" pitchFamily="34" charset="0"/>
        <a:buChar char="▪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600200" indent="-182880" algn="l" defTabSz="914400" rtl="0" eaLnBrk="1" latinLnBrk="0" hangingPunct="1">
        <a:lnSpc>
          <a:spcPct val="90000"/>
        </a:lnSpc>
        <a:spcBef>
          <a:spcPts val="400"/>
        </a:spcBef>
        <a:buSzPct val="100000"/>
        <a:buFont typeface="Arial" pitchFamily="34" charset="0"/>
        <a:buChar char="▪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83080" indent="-182880" algn="l" defTabSz="914400" rtl="0" eaLnBrk="1" latinLnBrk="0" hangingPunct="1">
        <a:lnSpc>
          <a:spcPct val="90000"/>
        </a:lnSpc>
        <a:spcBef>
          <a:spcPts val="400"/>
        </a:spcBef>
        <a:buSzPct val="100000"/>
        <a:buFont typeface="Arial" pitchFamily="34" charset="0"/>
        <a:buChar char="▪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forms.office.com/Pages/ResponsePage.aspx?id=w2G049DPZkW2ht9OwEfr2MNdh_hAEURDjKOc7at13s1UNVVLWkFPUDFIT0xRSFdPTEdETDdXQTdLSC4u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icrobiologie.info/microscopisch%20uiterlijk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www.microbiologie.info/Leeft%20een%20virus.html" TargetMode="External"/><Relationship Id="rId4" Type="http://schemas.openxmlformats.org/officeDocument/2006/relationships/hyperlink" Target="https://www.microbiologie.info/faagvermeerdering.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www.bookspot.nl/images/active/InkijkPDF/cb/9789043036320.PDF" TargetMode="Externa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nl-NL" dirty="0"/>
              <a:t>Medische vakken</a:t>
            </a:r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nl-NL" dirty="0"/>
              <a:t>Ondertitel</a:t>
            </a:r>
          </a:p>
        </p:txBody>
      </p:sp>
    </p:spTree>
    <p:extLst>
      <p:ext uri="{BB962C8B-B14F-4D97-AF65-F5344CB8AC3E}">
        <p14:creationId xmlns:p14="http://schemas.microsoft.com/office/powerpoint/2010/main" val="43514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ijdelijke aanduiding voor inhoud 4">
            <a:extLst>
              <a:ext uri="{FF2B5EF4-FFF2-40B4-BE49-F238E27FC236}">
                <a16:creationId xmlns:a16="http://schemas.microsoft.com/office/drawing/2014/main" id="{2BA08FA8-E25D-4997-8A3F-92E10C5BA2F0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3"/>
          <a:stretch/>
        </p:blipFill>
        <p:spPr>
          <a:xfrm>
            <a:off x="521176" y="0"/>
            <a:ext cx="5966459" cy="6857999"/>
          </a:xfrm>
          <a:prstGeom prst="rect">
            <a:avLst/>
          </a:prstGeom>
          <a:noFill/>
        </p:spPr>
      </p:pic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04BB057A-5636-40D6-91F8-C41A521A90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824192" y="1484784"/>
            <a:ext cx="3743285" cy="4919064"/>
          </a:xfrm>
        </p:spPr>
        <p:txBody>
          <a:bodyPr>
            <a:normAutofit/>
          </a:bodyPr>
          <a:lstStyle/>
          <a:p>
            <a:r>
              <a:rPr lang="nl-NL" sz="2000" b="0" i="0" dirty="0">
                <a:effectLst/>
                <a:latin typeface="Campton-Book"/>
              </a:rPr>
              <a:t>Het lymfestelsel</a:t>
            </a:r>
            <a:endParaRPr lang="nl-NL" sz="2000" dirty="0">
              <a:latin typeface="Campton-Book"/>
            </a:endParaRPr>
          </a:p>
          <a:p>
            <a:r>
              <a:rPr lang="nl-NL" sz="2000" b="0" i="0" dirty="0">
                <a:effectLst/>
                <a:latin typeface="Campton-Book"/>
              </a:rPr>
              <a:t> met lymfeknopen, </a:t>
            </a:r>
          </a:p>
          <a:p>
            <a:r>
              <a:rPr lang="nl-NL" sz="2000" b="0" i="0" dirty="0">
                <a:effectLst/>
                <a:latin typeface="Campton-Book"/>
              </a:rPr>
              <a:t>lymfevaten,</a:t>
            </a:r>
          </a:p>
          <a:p>
            <a:r>
              <a:rPr lang="nl-NL" sz="2000" b="0" i="0" dirty="0">
                <a:effectLst/>
                <a:latin typeface="Campton-Book"/>
              </a:rPr>
              <a:t> milt, </a:t>
            </a:r>
          </a:p>
          <a:p>
            <a:r>
              <a:rPr lang="nl-NL" sz="2000" b="0" i="0" dirty="0">
                <a:effectLst/>
                <a:latin typeface="Campton-Book"/>
              </a:rPr>
              <a:t>amandelen en thymus (zwezerik), is onderdeel van ons afweersysteem. </a:t>
            </a:r>
          </a:p>
          <a:p>
            <a:r>
              <a:rPr lang="nl-NL" sz="2000" b="0" i="0" dirty="0">
                <a:effectLst/>
                <a:latin typeface="Campton-Book"/>
              </a:rPr>
              <a:t>Een lymfeknoop is een soort verblijfplaats van B- en T-cellen.</a:t>
            </a:r>
            <a:endParaRPr lang="en-US" sz="2000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F9FD73FF-44FF-4046-AC8B-5B1F0B035B68}"/>
              </a:ext>
            </a:extLst>
          </p:cNvPr>
          <p:cNvSpPr txBox="1"/>
          <p:nvPr/>
        </p:nvSpPr>
        <p:spPr>
          <a:xfrm>
            <a:off x="7536160" y="476672"/>
            <a:ext cx="40313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>
                <a:solidFill>
                  <a:schemeClr val="bg1"/>
                </a:solidFill>
              </a:rPr>
              <a:t>Verdedigingssysteem</a:t>
            </a:r>
          </a:p>
        </p:txBody>
      </p:sp>
    </p:spTree>
    <p:extLst>
      <p:ext uri="{BB962C8B-B14F-4D97-AF65-F5344CB8AC3E}">
        <p14:creationId xmlns:p14="http://schemas.microsoft.com/office/powerpoint/2010/main" val="2637673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99220"/>
            <a:ext cx="10058400" cy="1325563"/>
          </a:xfrm>
        </p:spPr>
        <p:txBody>
          <a:bodyPr rtlCol="0" anchor="ctr">
            <a:normAutofit/>
          </a:bodyPr>
          <a:lstStyle/>
          <a:p>
            <a:pPr rtl="0"/>
            <a:r>
              <a:rPr lang="nl-NL" b="0" i="0">
                <a:effectLst/>
              </a:rPr>
              <a:t>Legt uit wat een kruisinfectie is en hoe dit voorkomen kan worden</a:t>
            </a:r>
            <a:endParaRPr lang="nl-NL" dirty="0"/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F48E58AC-9A1B-448B-98B2-1F1E2F31B1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24600" y="1825624"/>
            <a:ext cx="4800600" cy="4575175"/>
          </a:xfrm>
        </p:spPr>
        <p:txBody>
          <a:bodyPr/>
          <a:lstStyle/>
          <a:p>
            <a:r>
              <a:rPr lang="nl-NL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opgelopen binnen het ziekenhuis, die tot een infectie leidt </a:t>
            </a:r>
          </a:p>
          <a:p>
            <a:r>
              <a:rPr lang="nl-NL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een infectie dat doorgegeven/veroorzaakt wordt door een tussenpersoon/voorwerp dat een persoon besmet.</a:t>
            </a:r>
            <a:endParaRPr lang="en-US" dirty="0"/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5A7C163C-4243-47D6-9F62-89403F8F4B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1984" y="4918348"/>
            <a:ext cx="5915025" cy="1628775"/>
          </a:xfrm>
          <a:prstGeom prst="rect">
            <a:avLst/>
          </a:prstGeom>
        </p:spPr>
      </p:pic>
      <p:pic>
        <p:nvPicPr>
          <p:cNvPr id="13" name="Tijdelijke aanduiding voor inhoud 12">
            <a:extLst>
              <a:ext uri="{FF2B5EF4-FFF2-40B4-BE49-F238E27FC236}">
                <a16:creationId xmlns:a16="http://schemas.microsoft.com/office/drawing/2014/main" id="{C15F7786-E483-47C3-B952-5B68632401D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767408" y="2060848"/>
            <a:ext cx="4600575" cy="448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620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dirty="0" err="1"/>
              <a:t>Quiztime</a:t>
            </a:r>
            <a:r>
              <a:rPr lang="nl-NL" dirty="0"/>
              <a:t>!!!!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 rtlCol="0">
            <a:normAutofit fontScale="85000" lnSpcReduction="20000"/>
          </a:bodyPr>
          <a:lstStyle/>
          <a:p>
            <a:pPr rtl="0"/>
            <a:r>
              <a:rPr lang="nl-NL" dirty="0">
                <a:hlinkClick r:id="rId3"/>
              </a:rPr>
              <a:t>https://forms.office.com/Pages/ResponsePage.aspx?id=w2G049DPZkW2ht9OwEfr2MNdh_hAEURDjKOc7at13s1UNVVLWkFPUDFIT0xRSFdPTEdETDdXQTdLSC4u</a:t>
            </a:r>
            <a:r>
              <a:rPr lang="nl-NL" dirty="0"/>
              <a:t> 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B77CE3B5-F92E-4AB7-B5CD-FBAF0989FDDB}"/>
              </a:ext>
            </a:extLst>
          </p:cNvPr>
          <p:cNvSpPr txBox="1"/>
          <p:nvPr/>
        </p:nvSpPr>
        <p:spPr>
          <a:xfrm>
            <a:off x="5030680" y="2564904"/>
            <a:ext cx="60945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dirty="0"/>
              <a:t>https://youtu.be/XDpkNBhRlJ0</a:t>
            </a:r>
          </a:p>
        </p:txBody>
      </p:sp>
    </p:spTree>
    <p:extLst>
      <p:ext uri="{BB962C8B-B14F-4D97-AF65-F5344CB8AC3E}">
        <p14:creationId xmlns:p14="http://schemas.microsoft.com/office/powerpoint/2010/main" val="3537718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b="0" i="0" dirty="0">
                <a:effectLst/>
                <a:latin typeface="Arial" panose="020B0604020202020204" pitchFamily="34" charset="0"/>
              </a:rPr>
              <a:t>4 groepen micro- organismen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nl-NL" dirty="0"/>
              <a:t>schimmels, </a:t>
            </a:r>
          </a:p>
          <a:p>
            <a:pPr rtl="0"/>
            <a:r>
              <a:rPr lang="nl-NL" dirty="0"/>
              <a:t>gisten, </a:t>
            </a:r>
          </a:p>
          <a:p>
            <a:pPr rtl="0"/>
            <a:r>
              <a:rPr lang="nl-NL" dirty="0"/>
              <a:t>bacteriën </a:t>
            </a:r>
          </a:p>
          <a:p>
            <a:pPr rtl="0"/>
            <a:r>
              <a:rPr lang="nl-NL" dirty="0"/>
              <a:t>virussen.</a:t>
            </a:r>
          </a:p>
        </p:txBody>
      </p:sp>
    </p:spTree>
    <p:extLst>
      <p:ext uri="{BB962C8B-B14F-4D97-AF65-F5344CB8AC3E}">
        <p14:creationId xmlns:p14="http://schemas.microsoft.com/office/powerpoint/2010/main" val="1772969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5F04C2-B161-4218-B53C-002CDA8921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4152" y="460915"/>
            <a:ext cx="3932237" cy="735837"/>
          </a:xfrm>
        </p:spPr>
        <p:txBody>
          <a:bodyPr anchor="b">
            <a:normAutofit fontScale="90000"/>
          </a:bodyPr>
          <a:lstStyle/>
          <a:p>
            <a:r>
              <a:rPr lang="nl-NL" dirty="0"/>
              <a:t>Schimmels en gisten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45EAB534-D29A-4F9B-85B5-24E655212F7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tretch/>
        </p:blipFill>
        <p:spPr>
          <a:xfrm>
            <a:off x="101124" y="0"/>
            <a:ext cx="6806564" cy="6857999"/>
          </a:xfrm>
          <a:prstGeom prst="rect">
            <a:avLst/>
          </a:prstGeom>
          <a:noFill/>
        </p:spPr>
      </p:pic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36F04E41-9753-4697-B3E0-06A9070EDB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464152" y="1196752"/>
            <a:ext cx="4176464" cy="5400600"/>
          </a:xfrm>
        </p:spPr>
        <p:txBody>
          <a:bodyPr>
            <a:normAutofit/>
          </a:bodyPr>
          <a:lstStyle/>
          <a:p>
            <a:r>
              <a:rPr lang="nl-NL" dirty="0"/>
              <a:t>Schimmels hebben zuurstof nodig om te groeien. Verder stellen zij weinig eisen. Daarom groeien schimmels op allerlei plaatsen,</a:t>
            </a:r>
          </a:p>
          <a:p>
            <a:r>
              <a:rPr lang="nl-NL" b="0" i="0" dirty="0">
                <a:effectLst/>
                <a:latin typeface="Verdana" panose="020B0604030504040204" pitchFamily="34" charset="0"/>
              </a:rPr>
              <a:t>Schimmels zijn </a:t>
            </a:r>
            <a:r>
              <a:rPr lang="nl-NL" b="0" i="0" dirty="0" err="1">
                <a:effectLst/>
                <a:latin typeface="Verdana" panose="020B0604030504040204" pitchFamily="34" charset="0"/>
              </a:rPr>
              <a:t>aëroob</a:t>
            </a:r>
            <a:r>
              <a:rPr lang="nl-NL" b="0" i="0" dirty="0">
                <a:effectLst/>
                <a:latin typeface="Verdana" panose="020B0604030504040204" pitchFamily="34" charset="0"/>
              </a:rPr>
              <a:t>, maar zelfs bij zeer lage zuurstofconcentraties is groei mogelijk.</a:t>
            </a:r>
            <a:endParaRPr lang="nl-NL" dirty="0"/>
          </a:p>
          <a:p>
            <a:r>
              <a:rPr lang="nl-NL" b="0" i="0" dirty="0">
                <a:effectLst/>
                <a:latin typeface="Verdana" panose="020B0604030504040204" pitchFamily="34" charset="0"/>
              </a:rPr>
              <a:t>Schimmels en gisten zijn fungi. Dit zijn </a:t>
            </a:r>
            <a:r>
              <a:rPr lang="nl-NL" b="0" i="0" dirty="0" err="1">
                <a:effectLst/>
                <a:latin typeface="Verdana" panose="020B0604030504040204" pitchFamily="34" charset="0"/>
              </a:rPr>
              <a:t>eukaryote</a:t>
            </a:r>
            <a:r>
              <a:rPr lang="nl-NL" b="0" i="0" dirty="0">
                <a:effectLst/>
                <a:latin typeface="Verdana" panose="020B0604030504040204" pitchFamily="34" charset="0"/>
              </a:rPr>
              <a:t> micro-organismen (in het bezit van een celkern, mitochondriën en een </a:t>
            </a:r>
            <a:r>
              <a:rPr lang="nl-NL" b="0" i="0" dirty="0" err="1">
                <a:effectLst/>
                <a:latin typeface="Verdana" panose="020B0604030504040204" pitchFamily="34" charset="0"/>
              </a:rPr>
              <a:t>endoplasmatisch</a:t>
            </a:r>
            <a:r>
              <a:rPr lang="nl-NL" b="0" i="0" dirty="0">
                <a:effectLst/>
                <a:latin typeface="Verdana" panose="020B0604030504040204" pitchFamily="34" charset="0"/>
              </a:rPr>
              <a:t> reticulum ) waardoor ze zich onderscheiden van de bacteriën.</a:t>
            </a:r>
          </a:p>
          <a:p>
            <a:r>
              <a:rPr lang="nl-NL" b="1" i="0" dirty="0">
                <a:effectLst/>
                <a:latin typeface="Verdana" panose="020B0604030504040204" pitchFamily="34" charset="0"/>
              </a:rPr>
              <a:t>Bouw van een schimmel</a:t>
            </a:r>
            <a:br>
              <a:rPr lang="nl-NL" dirty="0"/>
            </a:br>
            <a:r>
              <a:rPr lang="nl-NL" b="0" i="0" dirty="0">
                <a:effectLst/>
                <a:latin typeface="Verdana" panose="020B0604030504040204" pitchFamily="34" charset="0"/>
              </a:rPr>
              <a:t>De meeste schimmels bestaan uit draden (filamenten of </a:t>
            </a:r>
            <a:r>
              <a:rPr lang="nl-NL" b="0" i="0" dirty="0" err="1">
                <a:effectLst/>
                <a:latin typeface="Verdana" panose="020B0604030504040204" pitchFamily="34" charset="0"/>
              </a:rPr>
              <a:t>hyfen</a:t>
            </a:r>
            <a:r>
              <a:rPr lang="nl-NL" b="0" i="0" dirty="0">
                <a:effectLst/>
                <a:latin typeface="Verdana" panose="020B0604030504040204" pitchFamily="34" charset="0"/>
              </a:rPr>
              <a:t>) die zich vertakken en uitgroeien over of in het substraat waar de schimmel op groeit. </a:t>
            </a:r>
          </a:p>
          <a:p>
            <a:r>
              <a:rPr lang="nl-NL" b="0" i="0" dirty="0">
                <a:effectLst/>
                <a:latin typeface="Verdana" panose="020B0604030504040204" pitchFamily="34" charset="0"/>
              </a:rPr>
              <a:t>Ze leven in en op hun voedsel.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182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dirty="0"/>
              <a:t>Bacteriën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nl-NL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Een bacterie bestaat uit één cel, </a:t>
            </a:r>
          </a:p>
          <a:p>
            <a:pPr rtl="0"/>
            <a:r>
              <a:rPr lang="nl-NL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bestaande uit de </a:t>
            </a:r>
            <a:r>
              <a:rPr lang="nl-NL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celenveloppe</a:t>
            </a:r>
            <a:r>
              <a:rPr lang="nl-NL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dit is de "verpakking", en de </a:t>
            </a:r>
            <a:r>
              <a:rPr lang="nl-NL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celinhoud</a:t>
            </a:r>
            <a:r>
              <a:rPr lang="nl-NL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 </a:t>
            </a:r>
          </a:p>
          <a:p>
            <a:pPr rtl="0"/>
            <a:r>
              <a:rPr lang="nl-NL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De bacteriecel is prokaryoot dat wil zeggen dat het DNA niet in een aparte celkern ligt maar los. </a:t>
            </a:r>
          </a:p>
          <a:p>
            <a:pPr rtl="0"/>
            <a:r>
              <a:rPr lang="nl-NL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Ook zijn er geen celorganellen met aparte functies zoals  </a:t>
            </a:r>
            <a:r>
              <a:rPr lang="nl-NL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mitochondrien</a:t>
            </a:r>
            <a:r>
              <a:rPr lang="nl-NL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(celademhaling).</a:t>
            </a:r>
          </a:p>
          <a:p>
            <a:pPr rtl="0"/>
            <a:r>
              <a:rPr lang="nl-NL" b="0" i="0" dirty="0">
                <a:effectLst/>
                <a:latin typeface="Verdana" panose="020B0604030504040204" pitchFamily="34" charset="0"/>
                <a:hlinkClick r:id="rId3"/>
              </a:rPr>
              <a:t>vorm en rangschikking</a:t>
            </a: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6F500F5-DDBE-48D6-A627-29CCA2A3D9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2184" y="4653136"/>
            <a:ext cx="4021087" cy="1989528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9B30BB3E-CEC3-4564-B145-3AD6281057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15880" y="620688"/>
            <a:ext cx="3752850" cy="371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012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464152" y="332656"/>
            <a:ext cx="4320480" cy="864096"/>
          </a:xfrm>
        </p:spPr>
        <p:txBody>
          <a:bodyPr rtlCol="0" anchor="b">
            <a:normAutofit/>
          </a:bodyPr>
          <a:lstStyle/>
          <a:p>
            <a:pPr rtl="0"/>
            <a:r>
              <a:rPr lang="nl-NL" dirty="0"/>
              <a:t>Virussen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D147B477-879F-489C-AF4F-C3FE40DE7E1F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3"/>
          <a:stretch/>
        </p:blipFill>
        <p:spPr>
          <a:xfrm>
            <a:off x="1" y="581671"/>
            <a:ext cx="6960095" cy="6356635"/>
          </a:xfrm>
          <a:prstGeom prst="rect">
            <a:avLst/>
          </a:prstGeom>
          <a:noFill/>
        </p:spPr>
      </p:pic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BB9DB678-A495-46FC-B1FD-819A646FCB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35240" y="1412776"/>
            <a:ext cx="4149392" cy="4991072"/>
          </a:xfrm>
        </p:spPr>
        <p:txBody>
          <a:bodyPr/>
          <a:lstStyle/>
          <a:p>
            <a:pPr algn="l"/>
            <a:r>
              <a:rPr lang="nl-NL" b="0" i="0" dirty="0">
                <a:effectLst/>
                <a:latin typeface="Verdana" panose="020B0604030504040204" pitchFamily="34" charset="0"/>
              </a:rPr>
              <a:t>Een virus is een ontzettend klein organisme dat zich in levende cellen kan vermenigvuldigen. Ze hebben die andere cel nodig om te kunnen leven. Die andere cel overleeft dit niet.</a:t>
            </a:r>
          </a:p>
          <a:p>
            <a:pPr algn="l"/>
            <a:r>
              <a:rPr lang="nl-NL" b="0" i="0" dirty="0">
                <a:effectLst/>
                <a:latin typeface="Verdana" panose="020B0604030504040204" pitchFamily="34" charset="0"/>
              </a:rPr>
              <a:t>Op deze manier veroorzaken virussen ziektes, denk aan HIV, griep, keelpijn. Ze leven dus in en ten koste van een ander organisme en veroorzaken altijd ziekte</a:t>
            </a:r>
          </a:p>
          <a:p>
            <a:r>
              <a:rPr lang="nl-NL" b="0" i="0" dirty="0">
                <a:effectLst/>
                <a:latin typeface="Verdana" panose="020B0604030504040204" pitchFamily="34" charset="0"/>
              </a:rPr>
              <a:t>berucht om zijn aanpassingsvermogen en wordt keer op keer weer resistent tegen nieuw ontwikkelde medicijnen.</a:t>
            </a:r>
            <a:br>
              <a:rPr lang="nl-NL" dirty="0"/>
            </a:br>
            <a:r>
              <a:rPr lang="nl-NL" b="0" i="0" dirty="0">
                <a:effectLst/>
                <a:latin typeface="Verdana" panose="020B0604030504040204" pitchFamily="34" charset="0"/>
              </a:rPr>
              <a:t>En nu het nieuwe coronavirus, reden genoeg om iets over virussen te weten.</a:t>
            </a:r>
          </a:p>
          <a:p>
            <a:r>
              <a:rPr lang="nl-NL" b="0" i="0" dirty="0">
                <a:effectLst/>
                <a:latin typeface="Verdana" panose="020B0604030504040204" pitchFamily="34" charset="0"/>
              </a:rPr>
              <a:t>Ook </a:t>
            </a:r>
            <a:r>
              <a:rPr lang="nl-NL" b="0" i="0" dirty="0" err="1">
                <a:effectLst/>
                <a:latin typeface="Verdana" panose="020B0604030504040204" pitchFamily="34" charset="0"/>
              </a:rPr>
              <a:t>bacterien</a:t>
            </a:r>
            <a:r>
              <a:rPr lang="nl-NL" b="0" i="0" dirty="0">
                <a:effectLst/>
                <a:latin typeface="Verdana" panose="020B0604030504040204" pitchFamily="34" charset="0"/>
              </a:rPr>
              <a:t> kunnen een virus binnen krijgen. Bacterievirussen heten bacteriofagen.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112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99220"/>
            <a:ext cx="10058400" cy="1325563"/>
          </a:xfrm>
        </p:spPr>
        <p:txBody>
          <a:bodyPr rtlCol="0" anchor="ctr">
            <a:normAutofit/>
          </a:bodyPr>
          <a:lstStyle/>
          <a:p>
            <a:pPr rtl="0"/>
            <a:r>
              <a:rPr lang="nl-NL" dirty="0"/>
              <a:t>Verschil tussen bacteriën en virussen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D6B59E74-0D4A-4251-B5B3-016B8008D4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9712" y="1825624"/>
            <a:ext cx="4454775" cy="4575175"/>
          </a:xfrm>
          <a:prstGeom prst="rect">
            <a:avLst/>
          </a:prstGeom>
          <a:noFill/>
        </p:spPr>
      </p:pic>
      <p:sp>
        <p:nvSpPr>
          <p:cNvPr id="3" name="Tijdelijke aanduiding voor inhoud 2"/>
          <p:cNvSpPr>
            <a:spLocks noGrp="1"/>
          </p:cNvSpPr>
          <p:nvPr>
            <p:ph sz="half" idx="2"/>
          </p:nvPr>
        </p:nvSpPr>
        <p:spPr>
          <a:xfrm>
            <a:off x="6324600" y="1825624"/>
            <a:ext cx="4800600" cy="4575175"/>
          </a:xfrm>
        </p:spPr>
        <p:txBody>
          <a:bodyPr rtlCol="0">
            <a:normAutofit fontScale="77500" lnSpcReduction="20000"/>
          </a:bodyPr>
          <a:lstStyle/>
          <a:p>
            <a:r>
              <a:rPr lang="nl-NL" sz="2300" b="1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Een virus bestaat van binnen naar buiten uit: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300" b="1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nucleïnezuur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300" b="1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een eiwitmantel, </a:t>
            </a:r>
            <a:r>
              <a:rPr lang="nl-NL" sz="2300" b="1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capside</a:t>
            </a:r>
            <a:endParaRPr lang="nl-NL" sz="2300" b="1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nl-NL" sz="2300" b="1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 enveloppe (alleen bij dierlijke virussen)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3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 meeste virussen zijn veel kleiner dan bacteriën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3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ze vermeerderen zich binnen een levende cel door de synthesestructuren van deze cel te gebruiken (hebben ze zelf niet!)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  <a:hlinkClick r:id="rId4"/>
              </a:rPr>
              <a:t>wijze van vermeerdering</a:t>
            </a:r>
            <a:endParaRPr lang="nl-NL" b="0" i="0" dirty="0">
              <a:effectLst/>
            </a:endParaRPr>
          </a:p>
          <a:p>
            <a:pPr rtl="0"/>
            <a:r>
              <a:rPr lang="nl-NL" dirty="0"/>
              <a:t>.</a:t>
            </a:r>
            <a:r>
              <a:rPr lang="nl-NL" b="0" i="0" dirty="0">
                <a:effectLst/>
                <a:latin typeface="Verdana" panose="020B0604030504040204" pitchFamily="34" charset="0"/>
                <a:hlinkClick r:id="rId5"/>
              </a:rPr>
              <a:t> Leeft een virus  wel of  niet?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18087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99220"/>
            <a:ext cx="10058400" cy="1325563"/>
          </a:xfrm>
        </p:spPr>
        <p:txBody>
          <a:bodyPr rtlCol="0" anchor="ctr">
            <a:normAutofit/>
          </a:bodyPr>
          <a:lstStyle/>
          <a:p>
            <a:pPr rtl="0"/>
            <a:r>
              <a:rPr lang="nl-NL" b="0" i="0">
                <a:effectLst/>
              </a:rPr>
              <a:t>wat het verschil is tussen besmetting en infectie.</a:t>
            </a: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2C9FE756-72B0-4258-9DD5-D648B0AEBE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2037459"/>
            <a:ext cx="4800600" cy="4151504"/>
          </a:xfrm>
          <a:prstGeom prst="rect">
            <a:avLst/>
          </a:prstGeom>
          <a:noFill/>
        </p:spPr>
      </p:pic>
      <p:sp>
        <p:nvSpPr>
          <p:cNvPr id="3" name="Tijdelijke aanduiding voor inhoud 2"/>
          <p:cNvSpPr>
            <a:spLocks noGrp="1"/>
          </p:cNvSpPr>
          <p:nvPr>
            <p:ph sz="half" idx="2"/>
          </p:nvPr>
        </p:nvSpPr>
        <p:spPr>
          <a:xfrm>
            <a:off x="6324600" y="1825624"/>
            <a:ext cx="4800600" cy="4575175"/>
          </a:xfrm>
        </p:spPr>
        <p:txBody>
          <a:bodyPr rtlCol="0">
            <a:normAutofit/>
          </a:bodyPr>
          <a:lstStyle/>
          <a:p>
            <a:pPr rtl="0"/>
            <a:r>
              <a:rPr lang="nl-NL" dirty="0"/>
              <a:t>Plaats hier uw eerste opsommingsteken</a:t>
            </a:r>
          </a:p>
          <a:p>
            <a:pPr rtl="0"/>
            <a:r>
              <a:rPr lang="nl-NL" dirty="0"/>
              <a:t>Plaats hier uw tweede opsommingsteken</a:t>
            </a:r>
          </a:p>
          <a:p>
            <a:pPr rtl="0"/>
            <a:r>
              <a:rPr lang="nl-NL" dirty="0"/>
              <a:t>Plaats hier uw derde opsommingsteken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EFFCF29E-7B00-4C82-ABAD-DED6386741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4032" y="1722436"/>
            <a:ext cx="5314950" cy="478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280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99220"/>
            <a:ext cx="10058400" cy="1325563"/>
          </a:xfrm>
        </p:spPr>
        <p:txBody>
          <a:bodyPr rtlCol="0" anchor="ctr">
            <a:normAutofit/>
          </a:bodyPr>
          <a:lstStyle/>
          <a:p>
            <a:pPr rtl="0"/>
            <a:r>
              <a:rPr lang="nl-NL" dirty="0"/>
              <a:t>Infectie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667C0584-04D0-4515-B801-0F11D9F237F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8040216" y="1988840"/>
            <a:ext cx="3362325" cy="3352800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D34D3AA2-62D7-42AE-83D6-F79F17865B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399" y="1790700"/>
            <a:ext cx="6638925" cy="3276600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E5B75F60-FDF4-4C1F-AA8B-A60B9DA7C26E}"/>
              </a:ext>
            </a:extLst>
          </p:cNvPr>
          <p:cNvSpPr txBox="1"/>
          <p:nvPr/>
        </p:nvSpPr>
        <p:spPr>
          <a:xfrm>
            <a:off x="1487488" y="5773688"/>
            <a:ext cx="60943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dirty="0">
                <a:hlinkClick r:id="rId5"/>
              </a:rPr>
              <a:t>9789043036320.PDF (bookspot.nl)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34267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7ACC97FB-1651-4BFC-A978-66B5D7B5E9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35240" y="3200400"/>
            <a:ext cx="3932237" cy="1752600"/>
          </a:xfrm>
        </p:spPr>
        <p:txBody>
          <a:bodyPr/>
          <a:lstStyle/>
          <a:p>
            <a:r>
              <a:rPr lang="en-US" dirty="0" err="1"/>
              <a:t>Afweerlinies</a:t>
            </a:r>
            <a:endParaRPr lang="en-US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035290A1-D3F5-486A-80F5-67EC0939C7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721847"/>
            <a:ext cx="7008810" cy="5414305"/>
          </a:xfrm>
          <a:prstGeom prst="rect">
            <a:avLst/>
          </a:prstGeom>
          <a:noFill/>
        </p:spPr>
      </p:pic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A2CFE3DD-D138-440E-A6DB-18169F9139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35240" y="5029200"/>
            <a:ext cx="3932237" cy="1374648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8516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edisch ontwerp (16:9)">
  <a:themeElements>
    <a:clrScheme name="MedicalHealth">
      <a:dk1>
        <a:sysClr val="windowText" lastClr="000000"/>
      </a:dk1>
      <a:lt1>
        <a:sysClr val="window" lastClr="FFFFFF"/>
      </a:lt1>
      <a:dk2>
        <a:srgbClr val="656367"/>
      </a:dk2>
      <a:lt2>
        <a:srgbClr val="F2F2F2"/>
      </a:lt2>
      <a:accent1>
        <a:srgbClr val="B82D2F"/>
      </a:accent1>
      <a:accent2>
        <a:srgbClr val="333333"/>
      </a:accent2>
      <a:accent3>
        <a:srgbClr val="2B4A63"/>
      </a:accent3>
      <a:accent4>
        <a:srgbClr val="445E45"/>
      </a:accent4>
      <a:accent5>
        <a:srgbClr val="5A3A64"/>
      </a:accent5>
      <a:accent6>
        <a:srgbClr val="DB8526"/>
      </a:accent6>
      <a:hlink>
        <a:srgbClr val="164E6E"/>
      </a:hlink>
      <a:folHlink>
        <a:srgbClr val="667F6D"/>
      </a:folHlink>
    </a:clrScheme>
    <a:fontScheme name="Franklin Gothic Medium">
      <a:maj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9530163_TF02901024" id="{90B6D0ED-065E-48EA-8C07-0AD5B7937B3B}" vid="{822A3345-6D01-4F74-ABC3-578599EAA64E}"/>
    </a:ext>
  </a:extLst>
</a:theme>
</file>

<file path=ppt/theme/theme2.xml><?xml version="1.0" encoding="utf-8"?>
<a:theme xmlns:a="http://schemas.openxmlformats.org/drawingml/2006/main" name="Office-thema">
  <a:themeElements>
    <a:clrScheme name="MedicalHealth">
      <a:dk1>
        <a:sysClr val="windowText" lastClr="000000"/>
      </a:dk1>
      <a:lt1>
        <a:sysClr val="window" lastClr="FFFFFF"/>
      </a:lt1>
      <a:dk2>
        <a:srgbClr val="656367"/>
      </a:dk2>
      <a:lt2>
        <a:srgbClr val="F2F2F2"/>
      </a:lt2>
      <a:accent1>
        <a:srgbClr val="B82D2F"/>
      </a:accent1>
      <a:accent2>
        <a:srgbClr val="333333"/>
      </a:accent2>
      <a:accent3>
        <a:srgbClr val="2B4A63"/>
      </a:accent3>
      <a:accent4>
        <a:srgbClr val="445E45"/>
      </a:accent4>
      <a:accent5>
        <a:srgbClr val="5A3A64"/>
      </a:accent5>
      <a:accent6>
        <a:srgbClr val="DB8526"/>
      </a:accent6>
      <a:hlink>
        <a:srgbClr val="164E6E"/>
      </a:hlink>
      <a:folHlink>
        <a:srgbClr val="667F6D"/>
      </a:folHlink>
    </a:clrScheme>
    <a:fontScheme name="Franklin Gothic Medium">
      <a:maj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MedicalHealth">
      <a:dk1>
        <a:sysClr val="windowText" lastClr="000000"/>
      </a:dk1>
      <a:lt1>
        <a:sysClr val="window" lastClr="FFFFFF"/>
      </a:lt1>
      <a:dk2>
        <a:srgbClr val="656367"/>
      </a:dk2>
      <a:lt2>
        <a:srgbClr val="F2F2F2"/>
      </a:lt2>
      <a:accent1>
        <a:srgbClr val="B82D2F"/>
      </a:accent1>
      <a:accent2>
        <a:srgbClr val="333333"/>
      </a:accent2>
      <a:accent3>
        <a:srgbClr val="2B4A63"/>
      </a:accent3>
      <a:accent4>
        <a:srgbClr val="445E45"/>
      </a:accent4>
      <a:accent5>
        <a:srgbClr val="5A3A64"/>
      </a:accent5>
      <a:accent6>
        <a:srgbClr val="DB8526"/>
      </a:accent6>
      <a:hlink>
        <a:srgbClr val="164E6E"/>
      </a:hlink>
      <a:folHlink>
        <a:srgbClr val="667F6D"/>
      </a:folHlink>
    </a:clrScheme>
    <a:fontScheme name="Franklin Gothic Medium">
      <a:maj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502</Words>
  <Application>Microsoft Office PowerPoint</Application>
  <PresentationFormat>Breedbeeld</PresentationFormat>
  <Paragraphs>63</Paragraphs>
  <Slides>12</Slides>
  <Notes>10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9" baseType="lpstr">
      <vt:lpstr>Arial</vt:lpstr>
      <vt:lpstr>Arial</vt:lpstr>
      <vt:lpstr>Calibri</vt:lpstr>
      <vt:lpstr>Campton-Book</vt:lpstr>
      <vt:lpstr>Franklin Gothic Medium</vt:lpstr>
      <vt:lpstr>Verdana</vt:lpstr>
      <vt:lpstr>Medisch ontwerp (16:9)</vt:lpstr>
      <vt:lpstr>Medische vakken</vt:lpstr>
      <vt:lpstr>4 groepen micro- organismen</vt:lpstr>
      <vt:lpstr>Schimmels en gisten</vt:lpstr>
      <vt:lpstr>Bacteriën</vt:lpstr>
      <vt:lpstr>Virussen</vt:lpstr>
      <vt:lpstr>Verschil tussen bacteriën en virussen</vt:lpstr>
      <vt:lpstr>wat het verschil is tussen besmetting en infectie.</vt:lpstr>
      <vt:lpstr>Infectie</vt:lpstr>
      <vt:lpstr>Afweerlinies</vt:lpstr>
      <vt:lpstr>PowerPoint-presentatie</vt:lpstr>
      <vt:lpstr>Legt uit wat een kruisinfectie is en hoe dit voorkomen kan worden</vt:lpstr>
      <vt:lpstr>Quiztime!!!!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Medische vakken</dc:title>
  <dc:creator>Joanna Rodrigues</dc:creator>
  <cp:lastModifiedBy>Joanna Rodrigues</cp:lastModifiedBy>
  <cp:revision>4</cp:revision>
  <dcterms:created xsi:type="dcterms:W3CDTF">2020-11-22T21:34:55Z</dcterms:created>
  <dcterms:modified xsi:type="dcterms:W3CDTF">2020-11-22T22:19:15Z</dcterms:modified>
</cp:coreProperties>
</file>