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5"/>
  </p:notesMasterIdLst>
  <p:sldIdLst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71" r:id="rId13"/>
    <p:sldId id="270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en Delhez" initials="ED" lastIdx="5" clrIdx="0">
    <p:extLst>
      <p:ext uri="{19B8F6BF-5375-455C-9EA6-DF929625EA0E}">
        <p15:presenceInfo xmlns:p15="http://schemas.microsoft.com/office/powerpoint/2012/main" userId="Evelien Delh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88" d="100"/>
          <a:sy n="88" d="100"/>
        </p:scale>
        <p:origin x="16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6-11-2018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Het </a:t>
            </a:r>
            <a:r>
              <a:rPr lang="en-US" dirty="0" err="1"/>
              <a:t>wettelijk</a:t>
            </a:r>
            <a:r>
              <a:rPr lang="en-US" dirty="0"/>
              <a:t> </a:t>
            </a:r>
            <a:r>
              <a:rPr lang="en-US" dirty="0" err="1"/>
              <a:t>kader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Burgerlijk Wetboek</a:t>
            </a:r>
          </a:p>
          <a:p>
            <a:r>
              <a:rPr lang="nl-NL" dirty="0"/>
              <a:t>Wet Productaansprakelijkheid</a:t>
            </a:r>
          </a:p>
          <a:p>
            <a:r>
              <a:rPr lang="nl-NL" dirty="0"/>
              <a:t>Wet Natuurbescherming</a:t>
            </a:r>
          </a:p>
          <a:p>
            <a:r>
              <a:rPr lang="nl-NL" dirty="0"/>
              <a:t>Arbowet</a:t>
            </a:r>
          </a:p>
          <a:p>
            <a:r>
              <a:rPr lang="nl-NL" dirty="0"/>
              <a:t>KLIC en WION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910" y="3461643"/>
            <a:ext cx="3455890" cy="259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28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Inventarisatie: </a:t>
            </a:r>
            <a:r>
              <a:rPr lang="nl-NL" dirty="0"/>
              <a:t>controleer </a:t>
            </a:r>
            <a:r>
              <a:rPr lang="nl-NL" dirty="0" smtClean="0"/>
              <a:t>aangeleverde </a:t>
            </a:r>
            <a:r>
              <a:rPr lang="nl-NL" dirty="0"/>
              <a:t>stukken op volledigheid en </a:t>
            </a:r>
            <a:r>
              <a:rPr lang="nl-NL" dirty="0" smtClean="0"/>
              <a:t>duidelijkheid </a:t>
            </a:r>
          </a:p>
          <a:p>
            <a:r>
              <a:rPr lang="nl-NL" dirty="0" smtClean="0"/>
              <a:t>Geen werkomschrijving? Maak er zelf een. Maak juiste </a:t>
            </a:r>
            <a:r>
              <a:rPr lang="nl-NL" dirty="0"/>
              <a:t>berekeningen </a:t>
            </a:r>
            <a:r>
              <a:rPr lang="nl-NL" dirty="0" smtClean="0"/>
              <a:t>voor </a:t>
            </a:r>
            <a:r>
              <a:rPr lang="nl-NL" dirty="0"/>
              <a:t>alle onderdelen van </a:t>
            </a:r>
            <a:r>
              <a:rPr lang="nl-NL" dirty="0" smtClean="0"/>
              <a:t>project</a:t>
            </a:r>
            <a:endParaRPr lang="nl-NL" dirty="0"/>
          </a:p>
          <a:p>
            <a:r>
              <a:rPr lang="nl-NL" dirty="0" smtClean="0"/>
              <a:t>Ga op werk kijken en leg gevonden </a:t>
            </a:r>
            <a:r>
              <a:rPr lang="nl-NL" dirty="0"/>
              <a:t>informatie </a:t>
            </a:r>
            <a:r>
              <a:rPr lang="nl-NL" dirty="0" smtClean="0"/>
              <a:t>vast. </a:t>
            </a:r>
            <a:r>
              <a:rPr lang="nl-NL" dirty="0" smtClean="0"/>
              <a:t>B</a:t>
            </a:r>
            <a:r>
              <a:rPr lang="nl-NL" dirty="0" smtClean="0"/>
              <a:t>ereikbaarheid werkplek</a:t>
            </a:r>
            <a:r>
              <a:rPr lang="nl-NL" dirty="0"/>
              <a:t>, </a:t>
            </a:r>
            <a:r>
              <a:rPr lang="nl-NL" dirty="0" smtClean="0"/>
              <a:t>vergunningen nodig, grondsoort </a:t>
            </a:r>
            <a:r>
              <a:rPr lang="nl-NL" dirty="0"/>
              <a:t>en </a:t>
            </a:r>
            <a:r>
              <a:rPr lang="nl-NL" dirty="0" smtClean="0"/>
              <a:t>bodemstructuur</a:t>
            </a:r>
            <a:endParaRPr lang="nl-NL" dirty="0"/>
          </a:p>
          <a:p>
            <a:r>
              <a:rPr lang="nl-NL" dirty="0" smtClean="0"/>
              <a:t>Gegevens compleet? Dan werkzaamheden </a:t>
            </a:r>
            <a:r>
              <a:rPr lang="nl-NL" dirty="0"/>
              <a:t>rubriceren in </a:t>
            </a:r>
            <a:r>
              <a:rPr lang="nl-NL" dirty="0" smtClean="0"/>
              <a:t>uitvoeringsplan</a:t>
            </a:r>
            <a:r>
              <a:rPr lang="nl-NL" dirty="0"/>
              <a:t>.</a:t>
            </a:r>
          </a:p>
          <a:p>
            <a:r>
              <a:rPr lang="nl-NL" dirty="0" smtClean="0"/>
              <a:t>Wet- </a:t>
            </a:r>
            <a:r>
              <a:rPr lang="nl-NL" dirty="0"/>
              <a:t>en </a:t>
            </a:r>
            <a:r>
              <a:rPr lang="nl-NL" dirty="0" smtClean="0"/>
              <a:t>regelgeving: Burgerlijk </a:t>
            </a:r>
            <a:r>
              <a:rPr lang="nl-NL" dirty="0"/>
              <a:t>Wetboek, Wet Natuurbescherming, Wet productaansprakelijkheid en </a:t>
            </a:r>
            <a:r>
              <a:rPr lang="nl-NL" dirty="0" smtClean="0"/>
              <a:t>Arbowet</a:t>
            </a:r>
            <a:r>
              <a:rPr lang="nl-NL" dirty="0"/>
              <a:t>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9973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STELLING </a:t>
            </a:r>
            <a:r>
              <a:rPr lang="nl-NL" dirty="0" smtClean="0"/>
              <a:t>1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Een goede inventarisatie levert ook </a:t>
            </a:r>
            <a:r>
              <a:rPr lang="nl-NL"/>
              <a:t>tijdwinst </a:t>
            </a:r>
            <a:r>
              <a:rPr lang="nl-NL" smtClean="0"/>
              <a:t>op.</a:t>
            </a: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STELLING </a:t>
            </a:r>
            <a:r>
              <a:rPr lang="nl-NL" dirty="0" smtClean="0"/>
              <a:t>2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Wanneer ik een waterleiding raak als particulier ben ik niet aansprakelijk voor de </a:t>
            </a:r>
            <a:r>
              <a:rPr lang="nl-NL" dirty="0" smtClean="0"/>
              <a:t>kosten.</a:t>
            </a:r>
            <a:endParaRPr lang="nl-NL" dirty="0"/>
          </a:p>
          <a:p>
            <a:pPr marL="0" indent="0" algn="ctr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6470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2.1 </a:t>
            </a:r>
            <a:r>
              <a:rPr lang="en-US" dirty="0" err="1"/>
              <a:t>Oriëntatie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2.2 </a:t>
            </a:r>
            <a:r>
              <a:rPr lang="en-US" dirty="0" err="1"/>
              <a:t>Controle</a:t>
            </a:r>
            <a:r>
              <a:rPr lang="en-US" dirty="0"/>
              <a:t> van de </a:t>
            </a:r>
            <a:r>
              <a:rPr lang="en-US" dirty="0" err="1"/>
              <a:t>aangeleverde</a:t>
            </a:r>
            <a:r>
              <a:rPr lang="en-US" dirty="0"/>
              <a:t> </a:t>
            </a:r>
            <a:r>
              <a:rPr lang="en-US" dirty="0" err="1"/>
              <a:t>stukken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2.3 </a:t>
            </a:r>
            <a:r>
              <a:rPr lang="en-US" dirty="0" err="1"/>
              <a:t>Oppervlakten</a:t>
            </a:r>
            <a:r>
              <a:rPr lang="en-US" dirty="0"/>
              <a:t> </a:t>
            </a:r>
            <a:r>
              <a:rPr lang="en-US" dirty="0" err="1"/>
              <a:t>berekenen</a:t>
            </a:r>
            <a:endParaRPr lang="en-US" strike="sngStrike" dirty="0"/>
          </a:p>
          <a:p>
            <a:pPr marL="0" indent="0">
              <a:buNone/>
            </a:pPr>
            <a:r>
              <a:rPr lang="en-US" dirty="0"/>
              <a:t>2.4 </a:t>
            </a:r>
            <a:r>
              <a:rPr lang="en-US" dirty="0" err="1"/>
              <a:t>Bezichtiging</a:t>
            </a:r>
            <a:r>
              <a:rPr lang="en-US" dirty="0"/>
              <a:t> van het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vastleggen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2.5 Het </a:t>
            </a:r>
            <a:r>
              <a:rPr lang="en-US" dirty="0" err="1"/>
              <a:t>uitvoeringsplan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2.6 Het </a:t>
            </a:r>
            <a:r>
              <a:rPr lang="en-US" dirty="0" err="1"/>
              <a:t>wettelijk</a:t>
            </a:r>
            <a:r>
              <a:rPr lang="en-US" dirty="0"/>
              <a:t> </a:t>
            </a:r>
            <a:r>
              <a:rPr lang="en-US" dirty="0" err="1"/>
              <a:t>kader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2.7 </a:t>
            </a:r>
            <a:r>
              <a:rPr lang="en-US" dirty="0" err="1"/>
              <a:t>Samenvatting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Stellingen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17109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6650" y="4292906"/>
            <a:ext cx="3481300" cy="172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</a:t>
            </a:r>
            <a:r>
              <a:rPr lang="en-US" dirty="0" err="1"/>
              <a:t>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Inventariseren is de 1</a:t>
            </a:r>
            <a:r>
              <a:rPr lang="nl-NL" baseline="30000" dirty="0"/>
              <a:t>e</a:t>
            </a:r>
            <a:r>
              <a:rPr lang="nl-NL" dirty="0"/>
              <a:t> stap</a:t>
            </a:r>
          </a:p>
          <a:p>
            <a:r>
              <a:rPr lang="nl-NL" dirty="0"/>
              <a:t>Je controleert de aangeleverde stukken</a:t>
            </a:r>
          </a:p>
          <a:p>
            <a:r>
              <a:rPr lang="nl-NL" dirty="0"/>
              <a:t>Je gaat altijd op het werk kijken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2.2 </a:t>
            </a:r>
            <a:r>
              <a:rPr lang="en-US" dirty="0" err="1"/>
              <a:t>Controle</a:t>
            </a:r>
            <a:r>
              <a:rPr lang="en-US" dirty="0"/>
              <a:t> van de </a:t>
            </a:r>
            <a:r>
              <a:rPr lang="en-US" dirty="0" err="1"/>
              <a:t>aangeleverde</a:t>
            </a:r>
            <a:r>
              <a:rPr lang="en-US" dirty="0"/>
              <a:t> </a:t>
            </a:r>
            <a:r>
              <a:rPr lang="en-US" dirty="0" err="1"/>
              <a:t>stukken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Heb je alles en is alles duidelijk?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Waar let je op?</a:t>
            </a:r>
          </a:p>
          <a:p>
            <a:r>
              <a:rPr lang="nl-NL" dirty="0"/>
              <a:t>Ontwerptekening?</a:t>
            </a:r>
          </a:p>
          <a:p>
            <a:r>
              <a:rPr lang="nl-NL" dirty="0"/>
              <a:t>Technische detailtekeningen bouwkundige elementen?</a:t>
            </a:r>
          </a:p>
          <a:p>
            <a:r>
              <a:rPr lang="nl-NL" dirty="0"/>
              <a:t>Materialenstaat?</a:t>
            </a:r>
          </a:p>
          <a:p>
            <a:r>
              <a:rPr lang="nl-NL" dirty="0"/>
              <a:t>Werkomschrijving van de uit te voeren werkzaamheden?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054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Oppervlakte</a:t>
            </a:r>
            <a:r>
              <a:rPr lang="en-US" dirty="0"/>
              <a:t> </a:t>
            </a:r>
            <a:r>
              <a:rPr lang="en-US" dirty="0" err="1"/>
              <a:t>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Oppervlaktes terrassen, paden of gazon berekenen in ontwerptekening: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Verdeel de oppervlakte in geometrische vormen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Nummer de verschillende vormen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Bereken per vorm de oppervlakte en schrijf de berekende oppervlakte achter het betreffende nummer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Tel alle oppervlaktes bij elkaar op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0437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Oppervlakte</a:t>
            </a:r>
            <a:r>
              <a:rPr lang="en-US" dirty="0"/>
              <a:t> </a:t>
            </a:r>
            <a:r>
              <a:rPr lang="en-US" dirty="0" err="1"/>
              <a:t>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 een verharding ligt een </a:t>
            </a:r>
            <a:r>
              <a:rPr lang="nl-NL" dirty="0" err="1"/>
              <a:t>cunet</a:t>
            </a:r>
            <a:r>
              <a:rPr lang="nl-NL" dirty="0"/>
              <a:t> (= een uitgegraven gedeelte in een niet-draagkrachtige grondlaag)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Onder verharding is het zandbed minimaal 10 – 15 cm dik</a:t>
            </a:r>
          </a:p>
          <a:p>
            <a:r>
              <a:rPr lang="nl-NL" dirty="0"/>
              <a:t>Bij een slappe ondergrond (klei) is het zandbed 20 cm dik</a:t>
            </a:r>
          </a:p>
          <a:p>
            <a:r>
              <a:rPr lang="nl-NL" dirty="0"/>
              <a:t>Zwaar belaste plaatsen (oprit) hebben een zandbed van minimaal 25 cm dik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Als de oppervlakte bekend is, kun je ook de inhoud berekenen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185737"/>
            <a:ext cx="3208403" cy="110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78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</a:t>
            </a:r>
            <a:r>
              <a:rPr lang="en-US" dirty="0" err="1"/>
              <a:t>Oppervlakte</a:t>
            </a:r>
            <a:r>
              <a:rPr lang="en-US" dirty="0"/>
              <a:t> </a:t>
            </a:r>
            <a:r>
              <a:rPr lang="en-US" dirty="0" err="1"/>
              <a:t>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Kantopsluiting</a:t>
            </a:r>
          </a:p>
          <a:p>
            <a:r>
              <a:rPr lang="nl-NL" dirty="0"/>
              <a:t>Gazon</a:t>
            </a:r>
          </a:p>
          <a:p>
            <a:r>
              <a:rPr lang="nl-NL" dirty="0"/>
              <a:t>Vijver</a:t>
            </a:r>
          </a:p>
          <a:p>
            <a:r>
              <a:rPr lang="nl-NL" dirty="0"/>
              <a:t>Erfafscheiding</a:t>
            </a:r>
          </a:p>
          <a:p>
            <a:r>
              <a:rPr lang="nl-NL" dirty="0"/>
              <a:t>Border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9045" y="1646237"/>
            <a:ext cx="3744755" cy="130289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321" y="3398270"/>
            <a:ext cx="2328479" cy="23295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613" y="3398270"/>
            <a:ext cx="3527254" cy="23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77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18371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2.4 </a:t>
            </a:r>
            <a:r>
              <a:rPr lang="en-US" dirty="0" err="1"/>
              <a:t>Bezichtiging</a:t>
            </a:r>
            <a:r>
              <a:rPr lang="en-US" dirty="0"/>
              <a:t> van het </a:t>
            </a:r>
            <a:r>
              <a:rPr lang="en-US" dirty="0" err="1"/>
              <a:t>werk</a:t>
            </a:r>
            <a:r>
              <a:rPr lang="en-US" dirty="0"/>
              <a:t> en </a:t>
            </a:r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vastleggen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Bereikbaarheid van de werkplek voor aan- en afvoer van materieel en materiaal</a:t>
            </a:r>
          </a:p>
          <a:p>
            <a:r>
              <a:rPr lang="nl-NL" dirty="0"/>
              <a:t>Aanvragen noodzakelijke vergunningen</a:t>
            </a:r>
          </a:p>
          <a:p>
            <a:r>
              <a:rPr lang="nl-NL" dirty="0"/>
              <a:t>De aanwezige grondsoort en bodemstructuur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608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Het </a:t>
            </a:r>
            <a:r>
              <a:rPr lang="en-US" dirty="0" err="1"/>
              <a:t>uitvoeringsplan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Indelen in rubrieken</a:t>
            </a:r>
          </a:p>
          <a:p>
            <a:r>
              <a:rPr lang="nl-NL" dirty="0"/>
              <a:t>Werkvoorbereiding</a:t>
            </a:r>
          </a:p>
          <a:p>
            <a:r>
              <a:rPr lang="nl-NL" dirty="0"/>
              <a:t>Grondverzet</a:t>
            </a:r>
          </a:p>
          <a:p>
            <a:r>
              <a:rPr lang="nl-NL" dirty="0"/>
              <a:t>Grondbewerking</a:t>
            </a:r>
          </a:p>
          <a:p>
            <a:r>
              <a:rPr lang="nl-NL" dirty="0"/>
              <a:t>Verharding</a:t>
            </a:r>
          </a:p>
          <a:p>
            <a:r>
              <a:rPr lang="nl-NL" dirty="0"/>
              <a:t>Bouwkundige elementen</a:t>
            </a:r>
          </a:p>
          <a:p>
            <a:r>
              <a:rPr lang="nl-NL" dirty="0"/>
              <a:t>Beplantingen</a:t>
            </a:r>
          </a:p>
          <a:p>
            <a:r>
              <a:rPr lang="nl-NL" dirty="0"/>
              <a:t>Gazon</a:t>
            </a:r>
          </a:p>
          <a:p>
            <a:r>
              <a:rPr lang="nl-NL" dirty="0"/>
              <a:t>Afwerking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206262" cy="267188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Inventariseren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203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0</TotalTime>
  <Words>472</Words>
  <Application>Microsoft Office PowerPoint</Application>
  <PresentationFormat>Breedbeeld</PresentationFormat>
  <Paragraphs>100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Begroten, offreren, werkplanning maken</vt:lpstr>
      <vt:lpstr>2. Inventariseren</vt:lpstr>
      <vt:lpstr>2.1 Oriëntatie</vt:lpstr>
      <vt:lpstr>2.2 Controle van de aangeleverde stukken</vt:lpstr>
      <vt:lpstr>2.3 Oppervlakte berekenen</vt:lpstr>
      <vt:lpstr>2.3 Oppervlakte berekenen</vt:lpstr>
      <vt:lpstr>2.3 Oppervlakte berekenen</vt:lpstr>
      <vt:lpstr>2.4 Bezichtiging van het werk en informatie vastleggen</vt:lpstr>
      <vt:lpstr>2.5 Het uitvoeringsplan</vt:lpstr>
      <vt:lpstr>2.6 Het wettelijk kader</vt:lpstr>
      <vt:lpstr>2.7 Samenvatting</vt:lpstr>
      <vt:lpstr>Stellingen</vt:lpstr>
    </vt:vector>
  </TitlesOfParts>
  <Company>Corporate Desktop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Evelien Delhez</cp:lastModifiedBy>
  <cp:revision>33</cp:revision>
  <dcterms:created xsi:type="dcterms:W3CDTF">2018-01-29T13:04:35Z</dcterms:created>
  <dcterms:modified xsi:type="dcterms:W3CDTF">2018-11-06T09:02:26Z</dcterms:modified>
</cp:coreProperties>
</file>