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1" r:id="rId5"/>
  </p:sldMasterIdLst>
  <p:notesMasterIdLst>
    <p:notesMasterId r:id="rId18"/>
  </p:notesMasterIdLst>
  <p:sldIdLst>
    <p:sldId id="256" r:id="rId6"/>
    <p:sldId id="260" r:id="rId7"/>
    <p:sldId id="257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EBDB473C-8304-41E5-A42A-1165B1E0646E}">
          <p14:sldIdLst>
            <p14:sldId id="256"/>
            <p14:sldId id="260"/>
            <p14:sldId id="257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ien Delhez" initials="ED" lastIdx="6" clrIdx="0">
    <p:extLst>
      <p:ext uri="{19B8F6BF-5375-455C-9EA6-DF929625EA0E}">
        <p15:presenceInfo xmlns:p15="http://schemas.microsoft.com/office/powerpoint/2012/main" userId="Evelien Delh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86" d="100"/>
          <a:sy n="86" d="100"/>
        </p:scale>
        <p:origin x="17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530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922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04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33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787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964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6082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282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11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1-12-2019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</a:t>
            </a:r>
            <a:r>
              <a:rPr lang="en-US" dirty="0" err="1"/>
              <a:t>Stappenplan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Inventariseren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arbeidsuren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machine-uren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Bepalen</a:t>
            </a:r>
            <a:r>
              <a:rPr lang="en-US" dirty="0"/>
              <a:t> </a:t>
            </a:r>
            <a:r>
              <a:rPr lang="en-US" dirty="0" err="1"/>
              <a:t>materiaalkosten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Bepalen</a:t>
            </a:r>
            <a:r>
              <a:rPr lang="en-US" dirty="0"/>
              <a:t> van </a:t>
            </a:r>
            <a:r>
              <a:rPr lang="en-US" dirty="0" err="1"/>
              <a:t>indirecte</a:t>
            </a:r>
            <a:r>
              <a:rPr lang="en-US" dirty="0"/>
              <a:t> </a:t>
            </a:r>
            <a:r>
              <a:rPr lang="en-US" dirty="0" err="1"/>
              <a:t>kosten</a:t>
            </a:r>
            <a:r>
              <a:rPr lang="en-US" dirty="0"/>
              <a:t>:</a:t>
            </a:r>
          </a:p>
          <a:p>
            <a:pPr lvl="1"/>
            <a:r>
              <a:rPr lang="en-US" sz="2000" dirty="0" err="1"/>
              <a:t>Eenmalige</a:t>
            </a:r>
            <a:r>
              <a:rPr lang="en-US" sz="2000" dirty="0"/>
              <a:t> </a:t>
            </a:r>
            <a:r>
              <a:rPr lang="en-US" sz="2000" dirty="0" err="1"/>
              <a:t>kosten</a:t>
            </a:r>
            <a:endParaRPr lang="en-US" sz="2000" dirty="0"/>
          </a:p>
          <a:p>
            <a:pPr lvl="1"/>
            <a:r>
              <a:rPr lang="en-US" sz="2000" dirty="0" err="1"/>
              <a:t>Uitvoeringskosten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kosten</a:t>
            </a:r>
            <a:r>
              <a:rPr lang="en-US" sz="2000" dirty="0"/>
              <a:t> </a:t>
            </a:r>
            <a:r>
              <a:rPr lang="en-US" sz="2000" dirty="0" err="1"/>
              <a:t>toezicht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directievoering</a:t>
            </a:r>
            <a:endParaRPr lang="en-US" sz="2000" dirty="0"/>
          </a:p>
          <a:p>
            <a:pPr lvl="1"/>
            <a:r>
              <a:rPr lang="en-US" sz="2000" dirty="0" err="1"/>
              <a:t>Winst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risico</a:t>
            </a:r>
            <a:r>
              <a:rPr lang="en-US" sz="2000" dirty="0"/>
              <a:t> (</a:t>
            </a:r>
            <a:r>
              <a:rPr lang="en-US" sz="2000" dirty="0" err="1"/>
              <a:t>onvoorzien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Stelposten</a:t>
            </a:r>
            <a:endParaRPr lang="en-US" sz="2000" dirty="0"/>
          </a:p>
          <a:p>
            <a:pPr lvl="1"/>
            <a:r>
              <a:rPr lang="en-US" sz="2000" dirty="0" err="1"/>
              <a:t>Bijdragen</a:t>
            </a:r>
            <a:r>
              <a:rPr lang="en-US" sz="2000" dirty="0"/>
              <a:t> RAW </a:t>
            </a:r>
            <a:r>
              <a:rPr lang="en-US" sz="2000" dirty="0" err="1"/>
              <a:t>systematiek</a:t>
            </a:r>
            <a:r>
              <a:rPr lang="en-US" sz="2000" dirty="0"/>
              <a:t> (</a:t>
            </a:r>
            <a:r>
              <a:rPr lang="en-US" sz="2000" dirty="0" err="1"/>
              <a:t>alleen</a:t>
            </a:r>
            <a:r>
              <a:rPr lang="en-US" sz="2000" dirty="0"/>
              <a:t> </a:t>
            </a:r>
            <a:r>
              <a:rPr lang="en-US" sz="2000" dirty="0" err="1"/>
              <a:t>grote</a:t>
            </a:r>
            <a:r>
              <a:rPr lang="en-US" sz="2000" dirty="0"/>
              <a:t> </a:t>
            </a:r>
            <a:r>
              <a:rPr lang="en-US" sz="2000" dirty="0" err="1"/>
              <a:t>bedrijven</a:t>
            </a:r>
            <a:r>
              <a:rPr lang="en-US" sz="2000" dirty="0"/>
              <a:t>)</a:t>
            </a:r>
          </a:p>
          <a:p>
            <a:pPr lvl="1"/>
            <a:r>
              <a:rPr lang="en-US" sz="2000" dirty="0" err="1"/>
              <a:t>Kosten</a:t>
            </a:r>
            <a:r>
              <a:rPr lang="en-US" sz="2000" dirty="0"/>
              <a:t> </a:t>
            </a:r>
            <a:r>
              <a:rPr lang="en-US" sz="2000" dirty="0" err="1"/>
              <a:t>onderaannemers</a:t>
            </a:r>
            <a:endParaRPr lang="en-US" sz="2000" dirty="0"/>
          </a:p>
          <a:p>
            <a:pPr lvl="1"/>
            <a:r>
              <a:rPr lang="en-US" sz="2000" dirty="0" err="1"/>
              <a:t>Plankosten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Het </a:t>
            </a:r>
            <a:r>
              <a:rPr lang="en-US" dirty="0" err="1"/>
              <a:t>opstellen</a:t>
            </a:r>
            <a:r>
              <a:rPr lang="en-US" dirty="0"/>
              <a:t> van de </a:t>
            </a:r>
            <a:r>
              <a:rPr lang="en-US" dirty="0" err="1"/>
              <a:t>begroting</a:t>
            </a:r>
            <a:r>
              <a:rPr lang="en-US" sz="2000" dirty="0"/>
              <a:t>	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433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566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nl-NL" dirty="0"/>
              <a:t>Begroting: indicatie van te verwachten kosten voor project. Functie voor opdrachtgever: kijken of het financieel haalbaar is. Voor opdrachtnemer: basis voor offerte en leidraad voor inzet van arbeid en machines.</a:t>
            </a:r>
          </a:p>
          <a:p>
            <a:pPr>
              <a:lnSpc>
                <a:spcPct val="120000"/>
              </a:lnSpc>
            </a:pPr>
            <a:r>
              <a:rPr lang="nl-NL" dirty="0"/>
              <a:t>Nodig: ontwerptekening, technische detailtekening bouwkundige elementen, materialenstaat en werkomschrijving uit te voeren werkzaamheden. </a:t>
            </a:r>
          </a:p>
          <a:p>
            <a:pPr>
              <a:lnSpc>
                <a:spcPct val="120000"/>
              </a:lnSpc>
            </a:pPr>
            <a:r>
              <a:rPr lang="nl-NL" dirty="0"/>
              <a:t>Werkomschrijving: private sector; bestek: publieke sector. </a:t>
            </a:r>
          </a:p>
          <a:p>
            <a:pPr>
              <a:lnSpc>
                <a:spcPct val="120000"/>
              </a:lnSpc>
            </a:pPr>
            <a:r>
              <a:rPr lang="nl-NL" dirty="0"/>
              <a:t>Eisen bestek: contractuele gelijkwaardigheid, eenduidige bestekinformatie, gerichte informatie en kostenhomogeniteit.</a:t>
            </a:r>
          </a:p>
          <a:p>
            <a:pPr>
              <a:lnSpc>
                <a:spcPct val="120000"/>
              </a:lnSpc>
            </a:pPr>
            <a:r>
              <a:rPr lang="nl-NL" dirty="0"/>
              <a:t>Om tot een juiste begroting te komen kun je een stappenplan als hulpmiddel gebruiken.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4031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STELLING 1</a:t>
            </a:r>
          </a:p>
          <a:p>
            <a:pPr marL="0" indent="0">
              <a:buNone/>
            </a:pPr>
            <a:r>
              <a:rPr lang="en-US" dirty="0" err="1"/>
              <a:t>Er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nog steeds </a:t>
            </a:r>
            <a:r>
              <a:rPr lang="en-US" dirty="0" err="1"/>
              <a:t>bedrijven</a:t>
            </a:r>
            <a:r>
              <a:rPr lang="en-US" dirty="0"/>
              <a:t> die het </a:t>
            </a:r>
            <a:r>
              <a:rPr lang="en-US" dirty="0" err="1"/>
              <a:t>onzin</a:t>
            </a:r>
            <a:r>
              <a:rPr lang="en-US" dirty="0"/>
              <a:t> </a:t>
            </a:r>
            <a:r>
              <a:rPr lang="en-US" dirty="0" err="1"/>
              <a:t>vinden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begroting</a:t>
            </a:r>
            <a:r>
              <a:rPr lang="en-US" dirty="0"/>
              <a:t> op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stellen</a:t>
            </a:r>
            <a:r>
              <a:rPr lang="en-US" dirty="0"/>
              <a:t> en </a:t>
            </a:r>
            <a:r>
              <a:rPr lang="en-US" dirty="0" err="1"/>
              <a:t>dat</a:t>
            </a:r>
            <a:r>
              <a:rPr lang="en-US" dirty="0"/>
              <a:t> is </a:t>
            </a:r>
            <a:r>
              <a:rPr lang="en-US" dirty="0" err="1"/>
              <a:t>terecht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STELLING 2</a:t>
            </a:r>
          </a:p>
          <a:p>
            <a:pPr marL="0" indent="0">
              <a:buNone/>
            </a:pPr>
            <a:r>
              <a:rPr lang="en-US" dirty="0"/>
              <a:t>Met het </a:t>
            </a:r>
            <a:r>
              <a:rPr lang="en-US" dirty="0" err="1"/>
              <a:t>aannemen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opdracht</a:t>
            </a:r>
            <a:r>
              <a:rPr lang="en-US" dirty="0"/>
              <a:t> voor </a:t>
            </a:r>
            <a:r>
              <a:rPr lang="en-US" dirty="0" err="1"/>
              <a:t>een</a:t>
            </a:r>
            <a:r>
              <a:rPr lang="en-US" dirty="0"/>
              <a:t> vast </a:t>
            </a:r>
            <a:r>
              <a:rPr lang="en-US" dirty="0" err="1"/>
              <a:t>bedrag</a:t>
            </a:r>
            <a:r>
              <a:rPr lang="en-US" dirty="0"/>
              <a:t> kun je </a:t>
            </a:r>
            <a:r>
              <a:rPr lang="en-US" dirty="0" err="1"/>
              <a:t>veel</a:t>
            </a:r>
            <a:r>
              <a:rPr lang="en-US" dirty="0"/>
              <a:t> geld </a:t>
            </a:r>
            <a:r>
              <a:rPr lang="en-US" dirty="0" err="1"/>
              <a:t>verdienen</a:t>
            </a:r>
            <a:r>
              <a:rPr lang="en-US"/>
              <a:t>.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722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1.1 </a:t>
            </a:r>
            <a:r>
              <a:rPr lang="en-US" dirty="0" err="1"/>
              <a:t>Oriëntatie</a:t>
            </a:r>
            <a:endParaRPr lang="en-US" dirty="0"/>
          </a:p>
          <a:p>
            <a:r>
              <a:rPr lang="en-US" dirty="0"/>
              <a:t>1.2 </a:t>
            </a:r>
            <a:r>
              <a:rPr lang="en-US" dirty="0" err="1"/>
              <a:t>Begroten</a:t>
            </a:r>
            <a:endParaRPr lang="en-US" strike="sngStrike" dirty="0"/>
          </a:p>
          <a:p>
            <a:r>
              <a:rPr lang="en-US" dirty="0"/>
              <a:t>1.3 </a:t>
            </a:r>
            <a:r>
              <a:rPr lang="en-US" dirty="0" err="1"/>
              <a:t>Benodigde</a:t>
            </a:r>
            <a:r>
              <a:rPr lang="en-US" dirty="0"/>
              <a:t> </a:t>
            </a:r>
            <a:r>
              <a:rPr lang="en-US" dirty="0" err="1"/>
              <a:t>stukken</a:t>
            </a:r>
            <a:r>
              <a:rPr lang="en-US" dirty="0"/>
              <a:t> voor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begroting</a:t>
            </a:r>
            <a:endParaRPr lang="en-US" dirty="0"/>
          </a:p>
          <a:p>
            <a:r>
              <a:rPr lang="en-US" dirty="0"/>
              <a:t>1.4 Het </a:t>
            </a:r>
            <a:r>
              <a:rPr lang="en-US" dirty="0" err="1"/>
              <a:t>bestek</a:t>
            </a:r>
            <a:endParaRPr lang="en-US" strike="sngStrike" dirty="0"/>
          </a:p>
          <a:p>
            <a:r>
              <a:rPr lang="en-US" dirty="0"/>
              <a:t>1.5 </a:t>
            </a:r>
            <a:r>
              <a:rPr lang="en-US" dirty="0" err="1"/>
              <a:t>Stappenplan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begroting</a:t>
            </a:r>
            <a:endParaRPr lang="en-US" dirty="0"/>
          </a:p>
          <a:p>
            <a:r>
              <a:rPr lang="en-US" dirty="0"/>
              <a:t>1.6 </a:t>
            </a:r>
            <a:r>
              <a:rPr lang="en-US" dirty="0" err="1"/>
              <a:t>Samenvatting</a:t>
            </a:r>
            <a:endParaRPr lang="en-US" dirty="0"/>
          </a:p>
          <a:p>
            <a:r>
              <a:rPr lang="en-US" dirty="0" err="1"/>
              <a:t>Stellingen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44062" y="6356351"/>
            <a:ext cx="3552091" cy="278912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862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</a:t>
            </a:r>
            <a:r>
              <a:rPr lang="en-US" dirty="0" err="1"/>
              <a:t>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begroting</a:t>
            </a:r>
            <a:r>
              <a:rPr lang="en-US" dirty="0"/>
              <a:t>?</a:t>
            </a:r>
          </a:p>
          <a:p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gegevens</a:t>
            </a:r>
            <a:r>
              <a:rPr lang="en-US" dirty="0"/>
              <a:t> </a:t>
            </a:r>
            <a:r>
              <a:rPr lang="en-US" dirty="0" err="1"/>
              <a:t>heb</a:t>
            </a:r>
            <a:r>
              <a:rPr lang="en-US" dirty="0"/>
              <a:t> je </a:t>
            </a:r>
            <a:r>
              <a:rPr lang="en-US" dirty="0" err="1"/>
              <a:t>nodig</a:t>
            </a:r>
            <a:r>
              <a:rPr lang="en-US" dirty="0"/>
              <a:t>?</a:t>
            </a:r>
          </a:p>
          <a:p>
            <a:r>
              <a:rPr lang="en-US" dirty="0"/>
              <a:t>Op </a:t>
            </a:r>
            <a:r>
              <a:rPr lang="en-US" dirty="0" err="1"/>
              <a:t>welke</a:t>
            </a:r>
            <a:r>
              <a:rPr lang="en-US" dirty="0"/>
              <a:t> </a:t>
            </a:r>
            <a:r>
              <a:rPr lang="en-US" dirty="0" err="1"/>
              <a:t>manier</a:t>
            </a:r>
            <a:r>
              <a:rPr lang="en-US" dirty="0"/>
              <a:t> </a:t>
            </a:r>
            <a:r>
              <a:rPr lang="en-US" dirty="0" err="1"/>
              <a:t>verwerk</a:t>
            </a:r>
            <a:r>
              <a:rPr lang="en-US" dirty="0"/>
              <a:t> je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gegevens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9ADC6E4-77E4-4C0F-A165-0EA6E3159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959" y="3550921"/>
            <a:ext cx="5058076" cy="237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Begroten</a:t>
            </a:r>
            <a:r>
              <a:rPr lang="en-US" dirty="0"/>
              <a:t>; </a:t>
            </a:r>
            <a:r>
              <a:rPr lang="en-US" dirty="0" err="1"/>
              <a:t>definities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Begroting</a:t>
            </a:r>
            <a:r>
              <a:rPr lang="en-US" dirty="0"/>
              <a:t> 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berekening</a:t>
            </a:r>
            <a:r>
              <a:rPr lang="en-US" dirty="0"/>
              <a:t> van de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verwachten</a:t>
            </a:r>
            <a:r>
              <a:rPr lang="en-US" dirty="0"/>
              <a:t> </a:t>
            </a:r>
            <a:r>
              <a:rPr lang="en-US" dirty="0" err="1"/>
              <a:t>kosten</a:t>
            </a:r>
            <a:r>
              <a:rPr lang="en-US" dirty="0"/>
              <a:t> van het </a:t>
            </a:r>
            <a:r>
              <a:rPr lang="en-US" dirty="0" err="1"/>
              <a:t>werk</a:t>
            </a:r>
            <a:endParaRPr lang="en-US" dirty="0"/>
          </a:p>
          <a:p>
            <a:endParaRPr lang="en-US" dirty="0"/>
          </a:p>
          <a:p>
            <a:r>
              <a:rPr lang="en-US" dirty="0"/>
              <a:t>(Voor)</a:t>
            </a:r>
            <a:r>
              <a:rPr lang="en-US" dirty="0" err="1"/>
              <a:t>calculatie</a:t>
            </a:r>
            <a:r>
              <a:rPr lang="en-US" dirty="0"/>
              <a:t> 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woord</a:t>
            </a:r>
            <a:r>
              <a:rPr lang="en-US" dirty="0"/>
              <a:t> voor </a:t>
            </a:r>
            <a:r>
              <a:rPr lang="en-US" dirty="0" err="1"/>
              <a:t>begroting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Nacalculatie</a:t>
            </a:r>
            <a:r>
              <a:rPr lang="en-US" dirty="0"/>
              <a:t> =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berekening</a:t>
            </a:r>
            <a:r>
              <a:rPr lang="en-US" dirty="0"/>
              <a:t> van de </a:t>
            </a:r>
            <a:r>
              <a:rPr lang="en-US" dirty="0" err="1"/>
              <a:t>werkelijke</a:t>
            </a:r>
            <a:r>
              <a:rPr lang="en-US" dirty="0"/>
              <a:t> </a:t>
            </a:r>
            <a:r>
              <a:rPr lang="en-US" dirty="0" err="1"/>
              <a:t>kosten</a:t>
            </a:r>
            <a:r>
              <a:rPr lang="en-US" dirty="0"/>
              <a:t> van het </a:t>
            </a:r>
            <a:r>
              <a:rPr lang="en-US" dirty="0" err="1"/>
              <a:t>werk</a:t>
            </a:r>
            <a:r>
              <a:rPr lang="en-US" dirty="0"/>
              <a:t> op basis van </a:t>
            </a:r>
            <a:r>
              <a:rPr lang="en-US" dirty="0" err="1"/>
              <a:t>werkbonnen</a:t>
            </a:r>
            <a:r>
              <a:rPr lang="en-US" dirty="0"/>
              <a:t> of </a:t>
            </a:r>
            <a:r>
              <a:rPr lang="en-US" dirty="0" err="1"/>
              <a:t>werkbriefjes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Kostenraming</a:t>
            </a:r>
            <a:r>
              <a:rPr lang="en-US" dirty="0"/>
              <a:t> = </a:t>
            </a:r>
            <a:r>
              <a:rPr lang="en-US" dirty="0" err="1"/>
              <a:t>globale</a:t>
            </a:r>
            <a:r>
              <a:rPr lang="en-US" dirty="0"/>
              <a:t> </a:t>
            </a:r>
            <a:r>
              <a:rPr lang="en-US" dirty="0" err="1"/>
              <a:t>kostenberekening</a:t>
            </a:r>
            <a:r>
              <a:rPr lang="en-US" dirty="0"/>
              <a:t> op basis van </a:t>
            </a:r>
            <a:r>
              <a:rPr lang="en-US" dirty="0" err="1"/>
              <a:t>schetsontwerp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budget </a:t>
            </a:r>
            <a:r>
              <a:rPr lang="en-US" dirty="0" err="1"/>
              <a:t>opdrachtgever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096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Begroten</a:t>
            </a:r>
            <a:r>
              <a:rPr lang="en-US" dirty="0"/>
              <a:t>; de </a:t>
            </a:r>
            <a:r>
              <a:rPr lang="en-US" dirty="0" err="1"/>
              <a:t>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begroting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verschillende</a:t>
            </a:r>
            <a:r>
              <a:rPr lang="en-US" dirty="0"/>
              <a:t> </a:t>
            </a:r>
            <a:r>
              <a:rPr lang="en-US" dirty="0" err="1"/>
              <a:t>functies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Financiële</a:t>
            </a:r>
            <a:r>
              <a:rPr lang="en-US" dirty="0"/>
              <a:t> </a:t>
            </a:r>
            <a:r>
              <a:rPr lang="en-US" dirty="0" err="1"/>
              <a:t>verantwoording</a:t>
            </a:r>
            <a:r>
              <a:rPr lang="en-US" dirty="0"/>
              <a:t>, voor de </a:t>
            </a:r>
            <a:r>
              <a:rPr lang="en-US" dirty="0" err="1"/>
              <a:t>opdrachtgever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opdrachtnemer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Leidraad</a:t>
            </a:r>
            <a:r>
              <a:rPr lang="en-US" dirty="0"/>
              <a:t> voor </a:t>
            </a:r>
            <a:r>
              <a:rPr lang="en-US" dirty="0" err="1"/>
              <a:t>inzet</a:t>
            </a:r>
            <a:r>
              <a:rPr lang="en-US" dirty="0"/>
              <a:t> </a:t>
            </a:r>
            <a:r>
              <a:rPr lang="en-US" dirty="0" err="1"/>
              <a:t>arbeid</a:t>
            </a:r>
            <a:r>
              <a:rPr lang="en-US" dirty="0"/>
              <a:t>, </a:t>
            </a:r>
            <a:r>
              <a:rPr lang="en-US" dirty="0" err="1"/>
              <a:t>materieel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materiaal</a:t>
            </a:r>
            <a:r>
              <a:rPr lang="en-US" dirty="0"/>
              <a:t> voor de </a:t>
            </a:r>
            <a:r>
              <a:rPr lang="en-US" dirty="0" err="1"/>
              <a:t>opdrachtnemer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3205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Begroten</a:t>
            </a:r>
            <a:r>
              <a:rPr lang="en-US" dirty="0"/>
              <a:t>; </a:t>
            </a:r>
            <a:r>
              <a:rPr lang="en-US" dirty="0" err="1"/>
              <a:t>uitvoerenden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Kleine</a:t>
            </a:r>
            <a:r>
              <a:rPr lang="en-US" b="1" dirty="0"/>
              <a:t> </a:t>
            </a:r>
            <a:r>
              <a:rPr lang="en-US" b="1" dirty="0" err="1"/>
              <a:t>bedrijven</a:t>
            </a:r>
            <a:r>
              <a:rPr lang="en-US" dirty="0"/>
              <a:t>: </a:t>
            </a:r>
            <a:r>
              <a:rPr lang="en-US" dirty="0" err="1"/>
              <a:t>geen</a:t>
            </a:r>
            <a:r>
              <a:rPr lang="en-US" dirty="0"/>
              <a:t> </a:t>
            </a:r>
            <a:r>
              <a:rPr lang="en-US" dirty="0" err="1"/>
              <a:t>functiescheiding</a:t>
            </a:r>
            <a:r>
              <a:rPr lang="en-US" dirty="0"/>
              <a:t> in </a:t>
            </a:r>
            <a:r>
              <a:rPr lang="en-US" dirty="0" err="1"/>
              <a:t>personen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eigenaar</a:t>
            </a:r>
            <a:r>
              <a:rPr lang="en-US" dirty="0"/>
              <a:t> = </a:t>
            </a:r>
            <a:r>
              <a:rPr lang="en-US" dirty="0" err="1"/>
              <a:t>directeur</a:t>
            </a:r>
            <a:r>
              <a:rPr lang="en-US" dirty="0"/>
              <a:t> = </a:t>
            </a:r>
            <a:r>
              <a:rPr lang="en-US" dirty="0" err="1"/>
              <a:t>projectleider</a:t>
            </a:r>
            <a:r>
              <a:rPr lang="en-US" dirty="0"/>
              <a:t> = </a:t>
            </a:r>
            <a:r>
              <a:rPr lang="en-US" dirty="0" err="1"/>
              <a:t>werkvoorbereider</a:t>
            </a:r>
            <a:r>
              <a:rPr lang="en-US" dirty="0"/>
              <a:t> (calculator) = </a:t>
            </a:r>
            <a:r>
              <a:rPr lang="en-US" dirty="0" err="1"/>
              <a:t>uitvoerder</a:t>
            </a:r>
            <a:r>
              <a:rPr lang="en-US" dirty="0"/>
              <a:t> = </a:t>
            </a:r>
            <a:r>
              <a:rPr lang="en-US" dirty="0" err="1"/>
              <a:t>meewerkend</a:t>
            </a:r>
            <a:r>
              <a:rPr lang="en-US" dirty="0"/>
              <a:t> </a:t>
            </a:r>
            <a:r>
              <a:rPr lang="en-US" dirty="0" err="1"/>
              <a:t>voorman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PLATTE ORGANISATIESTRUCTUUR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Grote </a:t>
            </a:r>
            <a:r>
              <a:rPr lang="en-US" b="1" dirty="0" err="1"/>
              <a:t>bedrijven</a:t>
            </a:r>
            <a:r>
              <a:rPr lang="en-US" dirty="0"/>
              <a:t>: </a:t>
            </a:r>
            <a:r>
              <a:rPr lang="en-US" dirty="0" err="1"/>
              <a:t>functiescheiding</a:t>
            </a:r>
            <a:r>
              <a:rPr lang="en-US" dirty="0"/>
              <a:t> in </a:t>
            </a:r>
            <a:r>
              <a:rPr lang="en-US" dirty="0" err="1"/>
              <a:t>personen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</a:t>
            </a:r>
            <a:r>
              <a:rPr lang="en-US" dirty="0" err="1"/>
              <a:t>directeur</a:t>
            </a:r>
            <a:r>
              <a:rPr lang="en-US" dirty="0"/>
              <a:t> – </a:t>
            </a:r>
            <a:r>
              <a:rPr lang="en-US" dirty="0" err="1"/>
              <a:t>projectleider</a:t>
            </a:r>
            <a:r>
              <a:rPr lang="en-US" dirty="0"/>
              <a:t> – </a:t>
            </a:r>
            <a:r>
              <a:rPr lang="en-US" dirty="0" err="1"/>
              <a:t>werkvoorbereider</a:t>
            </a:r>
            <a:r>
              <a:rPr lang="en-US" dirty="0"/>
              <a:t> (calculator) – </a:t>
            </a:r>
            <a:r>
              <a:rPr lang="en-US" dirty="0" err="1"/>
              <a:t>uitvoerder</a:t>
            </a:r>
            <a:r>
              <a:rPr lang="en-US" dirty="0"/>
              <a:t> - </a:t>
            </a:r>
            <a:r>
              <a:rPr lang="en-US" dirty="0" err="1"/>
              <a:t>meewerkend</a:t>
            </a:r>
            <a:r>
              <a:rPr lang="en-US" dirty="0"/>
              <a:t> </a:t>
            </a:r>
            <a:r>
              <a:rPr lang="en-US" dirty="0" err="1"/>
              <a:t>voorman</a:t>
            </a:r>
            <a:r>
              <a:rPr lang="en-US" dirty="0"/>
              <a:t> – </a:t>
            </a:r>
            <a:r>
              <a:rPr lang="en-US" dirty="0" err="1"/>
              <a:t>medewerker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GELAAGDE ORGANISATIESTRUCTUUR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729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Benodigde</a:t>
            </a:r>
            <a:r>
              <a:rPr lang="en-US" dirty="0"/>
              <a:t> </a:t>
            </a:r>
            <a:r>
              <a:rPr lang="en-US" dirty="0" err="1"/>
              <a:t>stukken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Ontwerptekening</a:t>
            </a:r>
            <a:endParaRPr lang="en-US" dirty="0"/>
          </a:p>
          <a:p>
            <a:r>
              <a:rPr lang="en-US" dirty="0" err="1"/>
              <a:t>Technische</a:t>
            </a:r>
            <a:r>
              <a:rPr lang="en-US" dirty="0"/>
              <a:t> </a:t>
            </a:r>
            <a:r>
              <a:rPr lang="en-US" dirty="0" err="1"/>
              <a:t>detailtekeningen</a:t>
            </a:r>
            <a:r>
              <a:rPr lang="en-US" dirty="0"/>
              <a:t> van </a:t>
            </a:r>
            <a:r>
              <a:rPr lang="en-US" dirty="0" err="1"/>
              <a:t>bouwkundige</a:t>
            </a:r>
            <a:r>
              <a:rPr lang="en-US" dirty="0"/>
              <a:t> </a:t>
            </a:r>
            <a:r>
              <a:rPr lang="en-US" dirty="0" err="1"/>
              <a:t>elementen</a:t>
            </a:r>
            <a:endParaRPr lang="en-US" dirty="0"/>
          </a:p>
          <a:p>
            <a:r>
              <a:rPr lang="en-US" dirty="0" err="1"/>
              <a:t>Materialenstaat</a:t>
            </a:r>
            <a:r>
              <a:rPr lang="en-US" dirty="0"/>
              <a:t> </a:t>
            </a:r>
          </a:p>
          <a:p>
            <a:r>
              <a:rPr lang="en-US" dirty="0" err="1"/>
              <a:t>Werkomschrijving</a:t>
            </a:r>
            <a:r>
              <a:rPr lang="en-US" dirty="0"/>
              <a:t> van de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voeren</a:t>
            </a:r>
            <a:r>
              <a:rPr lang="en-US" dirty="0"/>
              <a:t> </a:t>
            </a:r>
            <a:r>
              <a:rPr lang="en-US" dirty="0" err="1"/>
              <a:t>werkzaamheden</a:t>
            </a: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9524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Het </a:t>
            </a:r>
            <a:r>
              <a:rPr lang="en-US" dirty="0" err="1"/>
              <a:t>bestek</a:t>
            </a:r>
            <a:endParaRPr lang="nl-NL" strike="sngStrik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000" b="1" dirty="0" err="1"/>
              <a:t>Bestek</a:t>
            </a:r>
            <a:r>
              <a:rPr lang="en-US" sz="3000" dirty="0"/>
              <a:t> = </a:t>
            </a:r>
            <a:r>
              <a:rPr lang="en-US" sz="3000" dirty="0" err="1"/>
              <a:t>omschrijving</a:t>
            </a:r>
            <a:r>
              <a:rPr lang="en-US" sz="3000" dirty="0"/>
              <a:t> van </a:t>
            </a:r>
            <a:r>
              <a:rPr lang="en-US" sz="3000" dirty="0" err="1"/>
              <a:t>een</a:t>
            </a:r>
            <a:r>
              <a:rPr lang="en-US" sz="3000" dirty="0"/>
              <a:t> </a:t>
            </a:r>
            <a:r>
              <a:rPr lang="en-US" sz="3000" dirty="0" err="1"/>
              <a:t>uit</a:t>
            </a:r>
            <a:r>
              <a:rPr lang="en-US" sz="3000" dirty="0"/>
              <a:t> </a:t>
            </a:r>
            <a:r>
              <a:rPr lang="en-US" sz="3000" dirty="0" err="1"/>
              <a:t>te</a:t>
            </a:r>
            <a:r>
              <a:rPr lang="en-US" sz="3000" dirty="0"/>
              <a:t> </a:t>
            </a:r>
            <a:r>
              <a:rPr lang="en-US" sz="3000" dirty="0" err="1"/>
              <a:t>voeren</a:t>
            </a:r>
            <a:r>
              <a:rPr lang="en-US" sz="3000" dirty="0"/>
              <a:t> </a:t>
            </a:r>
            <a:r>
              <a:rPr lang="en-US" sz="3000" dirty="0" err="1"/>
              <a:t>werk</a:t>
            </a:r>
            <a:r>
              <a:rPr lang="en-US" sz="3000" dirty="0"/>
              <a:t> </a:t>
            </a:r>
            <a:r>
              <a:rPr lang="en-US" sz="3000" dirty="0" err="1"/>
              <a:t>inclusief</a:t>
            </a:r>
            <a:r>
              <a:rPr lang="en-US" sz="3000" dirty="0"/>
              <a:t> de van </a:t>
            </a:r>
            <a:r>
              <a:rPr lang="en-US" sz="3000" dirty="0" err="1"/>
              <a:t>toepassing</a:t>
            </a:r>
            <a:r>
              <a:rPr lang="en-US" sz="3000" dirty="0"/>
              <a:t> </a:t>
            </a:r>
            <a:r>
              <a:rPr lang="en-US" sz="3000" dirty="0" err="1"/>
              <a:t>zijnde</a:t>
            </a:r>
            <a:r>
              <a:rPr lang="en-US" sz="3000" dirty="0"/>
              <a:t> </a:t>
            </a:r>
            <a:r>
              <a:rPr lang="en-US" sz="3000" dirty="0" err="1"/>
              <a:t>juridische</a:t>
            </a:r>
            <a:r>
              <a:rPr lang="en-US" sz="3000" dirty="0"/>
              <a:t>, </a:t>
            </a:r>
            <a:r>
              <a:rPr lang="en-US" sz="3000" dirty="0" err="1"/>
              <a:t>administratieve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</a:t>
            </a:r>
            <a:r>
              <a:rPr lang="en-US" sz="3000" dirty="0" err="1"/>
              <a:t>technische</a:t>
            </a:r>
            <a:r>
              <a:rPr lang="en-US" sz="3000" dirty="0"/>
              <a:t> </a:t>
            </a:r>
            <a:r>
              <a:rPr lang="en-US" sz="3000" dirty="0" err="1"/>
              <a:t>bepalingen</a:t>
            </a:r>
            <a:r>
              <a:rPr lang="en-US" sz="3000" dirty="0"/>
              <a:t>, </a:t>
            </a:r>
            <a:r>
              <a:rPr lang="en-US" sz="3000" dirty="0" err="1"/>
              <a:t>materialen</a:t>
            </a:r>
            <a:r>
              <a:rPr lang="en-US" sz="3000" dirty="0"/>
              <a:t> </a:t>
            </a:r>
            <a:r>
              <a:rPr lang="en-US" sz="3000" dirty="0" err="1"/>
              <a:t>en</a:t>
            </a:r>
            <a:r>
              <a:rPr lang="en-US" sz="3000" dirty="0"/>
              <a:t> </a:t>
            </a:r>
            <a:r>
              <a:rPr lang="en-US" sz="3000" dirty="0" err="1"/>
              <a:t>uitvoeringsvoorwaarden</a:t>
            </a:r>
            <a:endParaRPr lang="en-US" sz="3000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err="1"/>
              <a:t>Functies</a:t>
            </a:r>
            <a:r>
              <a:rPr lang="en-US" b="1" dirty="0"/>
              <a:t> </a:t>
            </a:r>
            <a:r>
              <a:rPr lang="en-US" b="1" dirty="0" err="1"/>
              <a:t>bestek</a:t>
            </a:r>
            <a:r>
              <a:rPr lang="en-US" dirty="0"/>
              <a:t>:</a:t>
            </a:r>
          </a:p>
          <a:p>
            <a:r>
              <a:rPr lang="en-US" dirty="0" err="1"/>
              <a:t>Zakelijk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juridisch</a:t>
            </a:r>
            <a:r>
              <a:rPr lang="en-US" dirty="0"/>
              <a:t> </a:t>
            </a:r>
            <a:r>
              <a:rPr lang="en-US" dirty="0" err="1"/>
              <a:t>bewijs</a:t>
            </a:r>
            <a:endParaRPr lang="en-US" dirty="0"/>
          </a:p>
          <a:p>
            <a:r>
              <a:rPr lang="en-US" dirty="0" err="1"/>
              <a:t>Communicatiemiddel</a:t>
            </a:r>
            <a:endParaRPr lang="en-US" dirty="0"/>
          </a:p>
          <a:p>
            <a:r>
              <a:rPr lang="en-US" dirty="0" err="1"/>
              <a:t>Uitgangspunt</a:t>
            </a:r>
            <a:r>
              <a:rPr lang="en-US" dirty="0"/>
              <a:t> voor </a:t>
            </a:r>
            <a:r>
              <a:rPr lang="en-US" dirty="0" err="1"/>
              <a:t>verantwoorde</a:t>
            </a:r>
            <a:r>
              <a:rPr lang="en-US" dirty="0"/>
              <a:t> </a:t>
            </a:r>
            <a:r>
              <a:rPr lang="en-US" dirty="0" err="1"/>
              <a:t>calculatie</a:t>
            </a:r>
            <a:endParaRPr lang="en-US" dirty="0"/>
          </a:p>
          <a:p>
            <a:r>
              <a:rPr lang="en-US" dirty="0" err="1"/>
              <a:t>Leidraad</a:t>
            </a:r>
            <a:r>
              <a:rPr lang="en-US" dirty="0"/>
              <a:t> voor de </a:t>
            </a:r>
            <a:r>
              <a:rPr lang="en-US" dirty="0" err="1"/>
              <a:t>uitvoering</a:t>
            </a:r>
            <a:endParaRPr lang="en-US" dirty="0"/>
          </a:p>
          <a:p>
            <a:r>
              <a:rPr lang="en-US" dirty="0" err="1"/>
              <a:t>Prestatiebeschrijving</a:t>
            </a:r>
            <a:endParaRPr lang="en-US" dirty="0"/>
          </a:p>
          <a:p>
            <a:r>
              <a:rPr lang="en-US" dirty="0" err="1"/>
              <a:t>Controlemiddel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39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Het </a:t>
            </a:r>
            <a:r>
              <a:rPr lang="en-US" dirty="0" err="1"/>
              <a:t>bestek</a:t>
            </a:r>
            <a:endParaRPr lang="nl-NL" strike="sngStrik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Op basis van </a:t>
            </a:r>
            <a:r>
              <a:rPr lang="en-US" dirty="0" err="1"/>
              <a:t>functionele</a:t>
            </a:r>
            <a:r>
              <a:rPr lang="en-US" dirty="0"/>
              <a:t> </a:t>
            </a:r>
            <a:r>
              <a:rPr lang="en-US" dirty="0" err="1"/>
              <a:t>specificatie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beschrijving</a:t>
            </a:r>
            <a:r>
              <a:rPr lang="en-US" i="1" dirty="0"/>
              <a:t> </a:t>
            </a:r>
            <a:r>
              <a:rPr lang="en-US" i="1" dirty="0" err="1"/>
              <a:t>prestatie</a:t>
            </a:r>
            <a:r>
              <a:rPr lang="en-US" i="1" dirty="0"/>
              <a:t> </a:t>
            </a:r>
            <a:r>
              <a:rPr lang="en-US" i="1" dirty="0" err="1"/>
              <a:t>en</a:t>
            </a:r>
            <a:r>
              <a:rPr lang="en-US" i="1" dirty="0"/>
              <a:t> </a:t>
            </a:r>
            <a:r>
              <a:rPr lang="en-US" i="1" dirty="0" err="1"/>
              <a:t>controle</a:t>
            </a:r>
            <a:r>
              <a:rPr lang="en-US" i="1" dirty="0"/>
              <a:t> op </a:t>
            </a:r>
            <a:r>
              <a:rPr lang="en-US" i="1" dirty="0" err="1"/>
              <a:t>functioneren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Op basis van </a:t>
            </a:r>
            <a:r>
              <a:rPr lang="en-US" dirty="0" err="1"/>
              <a:t>beeldeisen</a:t>
            </a:r>
            <a:endParaRPr lang="en-US" dirty="0"/>
          </a:p>
          <a:p>
            <a:pPr marL="0" indent="0">
              <a:buNone/>
            </a:pPr>
            <a:r>
              <a:rPr lang="en-US" i="1" dirty="0" err="1"/>
              <a:t>beeldeisen</a:t>
            </a:r>
            <a:r>
              <a:rPr lang="en-US" i="1" dirty="0"/>
              <a:t> </a:t>
            </a:r>
            <a:r>
              <a:rPr lang="en-US" i="1" dirty="0" err="1"/>
              <a:t>opgesteld</a:t>
            </a:r>
            <a:r>
              <a:rPr lang="en-US" i="1" dirty="0"/>
              <a:t> door CROW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 err="1"/>
              <a:t>Huidige</a:t>
            </a:r>
            <a:r>
              <a:rPr lang="en-US" dirty="0"/>
              <a:t> </a:t>
            </a:r>
            <a:r>
              <a:rPr lang="en-US" dirty="0" err="1"/>
              <a:t>tendens</a:t>
            </a:r>
            <a:r>
              <a:rPr lang="en-US" dirty="0"/>
              <a:t>: </a:t>
            </a:r>
            <a:r>
              <a:rPr lang="en-US" dirty="0" err="1"/>
              <a:t>verschuiving</a:t>
            </a:r>
            <a:r>
              <a:rPr lang="en-US" dirty="0"/>
              <a:t> </a:t>
            </a:r>
            <a:r>
              <a:rPr lang="en-US" dirty="0" err="1"/>
              <a:t>verantwoordelijkheid</a:t>
            </a:r>
            <a:r>
              <a:rPr lang="en-US" dirty="0"/>
              <a:t> van </a:t>
            </a:r>
            <a:r>
              <a:rPr lang="en-US" dirty="0" err="1"/>
              <a:t>opdrachtgever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opdrachtnemer</a:t>
            </a:r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398520" cy="365125"/>
          </a:xfrm>
        </p:spPr>
        <p:txBody>
          <a:bodyPr/>
          <a:lstStyle/>
          <a:p>
            <a:r>
              <a:rPr lang="en-US" dirty="0" err="1"/>
              <a:t>Begroten</a:t>
            </a:r>
            <a:r>
              <a:rPr lang="en-US" dirty="0"/>
              <a:t>, </a:t>
            </a:r>
            <a:r>
              <a:rPr lang="en-US" dirty="0" err="1"/>
              <a:t>offreren</a:t>
            </a:r>
            <a:r>
              <a:rPr lang="en-US" dirty="0"/>
              <a:t>, </a:t>
            </a:r>
            <a:r>
              <a:rPr lang="en-US" dirty="0" err="1"/>
              <a:t>werkplanning</a:t>
            </a:r>
            <a:r>
              <a:rPr lang="en-US" dirty="0"/>
              <a:t> </a:t>
            </a:r>
            <a:r>
              <a:rPr lang="en-US" dirty="0" err="1"/>
              <a:t>maken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92500"/>
          </a:bodyPr>
          <a:lstStyle/>
          <a:p>
            <a:r>
              <a:rPr lang="en-US" dirty="0"/>
              <a:t>1. Het hoe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waarom</a:t>
            </a:r>
            <a:r>
              <a:rPr lang="en-US" dirty="0"/>
              <a:t> van </a:t>
            </a:r>
            <a:r>
              <a:rPr lang="en-US" dirty="0" err="1"/>
              <a:t>begroten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5223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E5A3D37C8E12458B76203355EBE18B" ma:contentTypeVersion="11" ma:contentTypeDescription="Een nieuw document maken." ma:contentTypeScope="" ma:versionID="5c39288eb06b4f4b09d44612fbb0cc82">
  <xsd:schema xmlns:xsd="http://www.w3.org/2001/XMLSchema" xmlns:xs="http://www.w3.org/2001/XMLSchema" xmlns:p="http://schemas.microsoft.com/office/2006/metadata/properties" xmlns:ns3="0ec60e43-fa31-4fcd-83f8-cb40b0626d91" xmlns:ns4="fde4885c-795f-49b9-a76d-4e2c05fca558" targetNamespace="http://schemas.microsoft.com/office/2006/metadata/properties" ma:root="true" ma:fieldsID="5480159ce01ef4ec78f3f24090487af4" ns3:_="" ns4:_="">
    <xsd:import namespace="0ec60e43-fa31-4fcd-83f8-cb40b0626d91"/>
    <xsd:import namespace="fde4885c-795f-49b9-a76d-4e2c05fca55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c60e43-fa31-4fcd-83f8-cb40b0626d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e4885c-795f-49b9-a76d-4e2c05fca5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2F16EB-5880-41CB-B6CC-9D6E4584E7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c60e43-fa31-4fcd-83f8-cb40b0626d91"/>
    <ds:schemaRef ds:uri="fde4885c-795f-49b9-a76d-4e2c05fca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41B01F7-E91F-4D45-8B0B-20182EFE32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B7C357-7AD0-4C7F-A1AC-DB4414FBBC0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</TotalTime>
  <Words>644</Words>
  <Application>Microsoft Office PowerPoint</Application>
  <PresentationFormat>Breedbeeld</PresentationFormat>
  <Paragraphs>118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Begroten, offreren, werkplanning maken</vt:lpstr>
      <vt:lpstr>1. Het hoe en waarom van begroten</vt:lpstr>
      <vt:lpstr>1.1 Oriëntatie</vt:lpstr>
      <vt:lpstr>1.2 Begroten; definities</vt:lpstr>
      <vt:lpstr>1.2 Begroten; de functies</vt:lpstr>
      <vt:lpstr>1.2 Begroten; uitvoerenden</vt:lpstr>
      <vt:lpstr>1.3 Benodigde stukken</vt:lpstr>
      <vt:lpstr>1.4 Het bestek</vt:lpstr>
      <vt:lpstr>1.4 Het bestek</vt:lpstr>
      <vt:lpstr>1.5 Stappenplan</vt:lpstr>
      <vt:lpstr>1.6 Samenvatting</vt:lpstr>
      <vt:lpstr>Stellingen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Jan van der wiele</cp:lastModifiedBy>
  <cp:revision>29</cp:revision>
  <dcterms:created xsi:type="dcterms:W3CDTF">2018-01-29T13:04:35Z</dcterms:created>
  <dcterms:modified xsi:type="dcterms:W3CDTF">2019-12-01T12:05:43Z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0x01010025E5A3D37C8E12458B76203355EBE18B</vt:lpwstr>
  </property>
</Properties>
</file>