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12"/>
  </p:notesMasterIdLst>
  <p:sldIdLst>
    <p:sldId id="256" r:id="rId3"/>
    <p:sldId id="257" r:id="rId4"/>
    <p:sldId id="291" r:id="rId5"/>
    <p:sldId id="296" r:id="rId6"/>
    <p:sldId id="295" r:id="rId7"/>
    <p:sldId id="297" r:id="rId8"/>
    <p:sldId id="294" r:id="rId9"/>
    <p:sldId id="292" r:id="rId10"/>
    <p:sldId id="287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velien Delhez" initials="ED" lastIdx="1" clrIdx="0">
    <p:extLst>
      <p:ext uri="{19B8F6BF-5375-455C-9EA6-DF929625EA0E}">
        <p15:presenceInfo xmlns:p15="http://schemas.microsoft.com/office/powerpoint/2012/main" userId="Evelien Delhez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04"/>
    <p:restoredTop sz="75489" autoAdjust="0"/>
  </p:normalViewPr>
  <p:slideViewPr>
    <p:cSldViewPr snapToGrid="0" snapToObjects="1">
      <p:cViewPr varScale="1">
        <p:scale>
          <a:sx n="88" d="100"/>
          <a:sy n="88" d="100"/>
        </p:scale>
        <p:origin x="93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48199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51857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Uitlevering: zand 10-12%, normale klei 12-16%, vette klei 30%</a:t>
            </a:r>
          </a:p>
          <a:p>
            <a:r>
              <a:rPr lang="nl-NL" dirty="0"/>
              <a:t>Inklink straatzand: 10% meer bestellen en rekening houden met dikte bestratingsmateriaal</a:t>
            </a:r>
          </a:p>
          <a:p>
            <a:r>
              <a:rPr lang="nl-NL" dirty="0"/>
              <a:t>Bestratingsmateriaal: grote tegels 10% extra bestellen, kleine waaltjes 5% extra = knip- en snijverlies</a:t>
            </a:r>
          </a:p>
          <a:p>
            <a:r>
              <a:rPr lang="nl-NL" dirty="0"/>
              <a:t>Halverharding: dikte materiaal 4 cm, product afronden op hele of halve m3</a:t>
            </a:r>
          </a:p>
          <a:p>
            <a:r>
              <a:rPr lang="nl-NL" dirty="0"/>
              <a:t>Graszoden: recht gazon 10% extra, organische lijnen 20% extra</a:t>
            </a:r>
          </a:p>
          <a:p>
            <a:r>
              <a:rPr lang="nl-NL" dirty="0"/>
              <a:t>Graszaad: machinaal 1,5-2 kg per are</a:t>
            </a:r>
            <a:r>
              <a:rPr lang="nl-NL"/>
              <a:t>, handmatig 2-3 kg per are</a:t>
            </a:r>
            <a:endParaRPr lang="nl-NL" dirty="0"/>
          </a:p>
          <a:p>
            <a:r>
              <a:rPr lang="nl-NL" dirty="0"/>
              <a:t>Kantopsluiting: rollaag uitrekenen stuks afhankelijk van grootte klinker, betonnen opsluitbanden per zijde berekenen</a:t>
            </a:r>
          </a:p>
          <a:p>
            <a:r>
              <a:rPr lang="nl-NL" dirty="0"/>
              <a:t>Schuttingdelen: standaard maten, bepalen per zijde erfafscheiding</a:t>
            </a:r>
          </a:p>
          <a:p>
            <a:r>
              <a:rPr lang="nl-NL" dirty="0"/>
              <a:t>Vlonder: rekenen met standaard maten balken en planken</a:t>
            </a:r>
          </a:p>
          <a:p>
            <a:r>
              <a:rPr lang="nl-NL" dirty="0"/>
              <a:t>Pergola: rekenen met standaard maten balken en planken</a:t>
            </a:r>
          </a:p>
          <a:p>
            <a:r>
              <a:rPr lang="nl-NL" dirty="0"/>
              <a:t>Tuinhuis: kant en klaar of zelf bouwen</a:t>
            </a:r>
          </a:p>
          <a:p>
            <a:r>
              <a:rPr lang="nl-NL" dirty="0"/>
              <a:t>Vijver: prefab of eigen maat, strak of natuurlijk, berekenen folie, kantopsluiting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73133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60905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73387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4202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Kenniskiem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Hoofdstuk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Kenniskiem</a:t>
            </a: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hoofdstuk</a:t>
            </a:r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21-3-2019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21-3-2019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8.JP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6.PNG"/><Relationship Id="rId10" Type="http://schemas.openxmlformats.org/officeDocument/2006/relationships/image" Target="../media/image14.PNG"/><Relationship Id="rId4" Type="http://schemas.openxmlformats.org/officeDocument/2006/relationships/image" Target="../media/image7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5. </a:t>
            </a:r>
            <a:r>
              <a:rPr lang="en-US" dirty="0" err="1"/>
              <a:t>Materiaalkosten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 </a:t>
            </a:r>
            <a:r>
              <a:rPr lang="en-US" dirty="0" err="1"/>
              <a:t>Materiaalkosten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5.1 </a:t>
            </a:r>
            <a:r>
              <a:rPr lang="en-US" dirty="0" err="1"/>
              <a:t>Oriëntatie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5.2 </a:t>
            </a:r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materialen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5.3 </a:t>
            </a:r>
            <a:r>
              <a:rPr lang="en-US" dirty="0" err="1"/>
              <a:t>Eigenschappen</a:t>
            </a:r>
            <a:r>
              <a:rPr lang="en-US" dirty="0"/>
              <a:t> </a:t>
            </a:r>
            <a:r>
              <a:rPr lang="en-US" dirty="0" err="1"/>
              <a:t>materiaalsoorten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5.4 </a:t>
            </a:r>
            <a:r>
              <a:rPr lang="en-US" dirty="0" err="1"/>
              <a:t>Inkoopprijs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verkoopprijs</a:t>
            </a:r>
            <a:r>
              <a:rPr lang="en-US" dirty="0"/>
              <a:t> van </a:t>
            </a:r>
            <a:r>
              <a:rPr lang="en-US" dirty="0" err="1"/>
              <a:t>materialen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5.5 </a:t>
            </a:r>
            <a:r>
              <a:rPr lang="en-US" dirty="0" err="1"/>
              <a:t>Samenvatting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Stellingen</a:t>
            </a:r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17109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/>
              <a:t>5. </a:t>
            </a:r>
            <a:r>
              <a:rPr lang="en-US" dirty="0" err="1"/>
              <a:t>Materiaalkosten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46392"/>
            <a:ext cx="3947778" cy="2630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5.1 </a:t>
            </a:r>
            <a:r>
              <a:rPr lang="nl-NL" dirty="0"/>
              <a:t>Oriëntatie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De </a:t>
            </a:r>
            <a:r>
              <a:rPr lang="nl-NL" dirty="0"/>
              <a:t>verschillende</a:t>
            </a:r>
            <a:r>
              <a:rPr lang="en-US" dirty="0"/>
              <a:t> </a:t>
            </a:r>
            <a:r>
              <a:rPr lang="nl-NL" dirty="0"/>
              <a:t>materialen</a:t>
            </a:r>
            <a:r>
              <a:rPr lang="en-US" dirty="0"/>
              <a:t> die </a:t>
            </a:r>
            <a:r>
              <a:rPr lang="en-US" dirty="0" err="1"/>
              <a:t>gebruikt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de </a:t>
            </a:r>
            <a:r>
              <a:rPr lang="en-US" dirty="0" err="1"/>
              <a:t>aanleg</a:t>
            </a:r>
            <a:r>
              <a:rPr lang="en-US" dirty="0"/>
              <a:t> van </a:t>
            </a:r>
            <a:r>
              <a:rPr lang="en-US" dirty="0" err="1"/>
              <a:t>groene</a:t>
            </a:r>
            <a:r>
              <a:rPr lang="en-US" dirty="0"/>
              <a:t> </a:t>
            </a:r>
            <a:r>
              <a:rPr lang="en-US" dirty="0" err="1"/>
              <a:t>projecten</a:t>
            </a:r>
            <a:r>
              <a:rPr lang="en-US" dirty="0"/>
              <a:t>,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onder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verdelen</a:t>
            </a:r>
            <a:r>
              <a:rPr lang="en-US" dirty="0"/>
              <a:t> in </a:t>
            </a:r>
            <a:r>
              <a:rPr lang="en-US" dirty="0" err="1"/>
              <a:t>dode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levende</a:t>
            </a:r>
            <a:r>
              <a:rPr lang="en-US" dirty="0"/>
              <a:t> </a:t>
            </a:r>
            <a:r>
              <a:rPr lang="en-US" dirty="0" err="1"/>
              <a:t>materialen</a:t>
            </a:r>
            <a:endParaRPr lang="en-US" dirty="0"/>
          </a:p>
          <a:p>
            <a:pPr>
              <a:lnSpc>
                <a:spcPct val="110000"/>
              </a:lnSpc>
            </a:pPr>
            <a:r>
              <a:rPr lang="en-US" dirty="0" err="1"/>
              <a:t>Alle</a:t>
            </a:r>
            <a:r>
              <a:rPr lang="en-US" dirty="0"/>
              <a:t> </a:t>
            </a:r>
            <a:r>
              <a:rPr lang="en-US" dirty="0" err="1"/>
              <a:t>materialen</a:t>
            </a:r>
            <a:r>
              <a:rPr lang="en-US" dirty="0"/>
              <a:t> </a:t>
            </a:r>
            <a:r>
              <a:rPr lang="en-US" dirty="0" err="1"/>
              <a:t>hebben</a:t>
            </a:r>
            <a:r>
              <a:rPr lang="en-US" dirty="0"/>
              <a:t> </a:t>
            </a:r>
            <a:r>
              <a:rPr lang="en-US" dirty="0" err="1"/>
              <a:t>eigenschappen</a:t>
            </a:r>
            <a:r>
              <a:rPr lang="en-US" dirty="0"/>
              <a:t> </a:t>
            </a:r>
            <a:r>
              <a:rPr lang="en-US" dirty="0" err="1"/>
              <a:t>waar</a:t>
            </a:r>
            <a:r>
              <a:rPr lang="en-US" dirty="0"/>
              <a:t> we </a:t>
            </a:r>
            <a:r>
              <a:rPr lang="en-US" dirty="0" err="1"/>
              <a:t>rekening</a:t>
            </a:r>
            <a:r>
              <a:rPr lang="en-US" dirty="0"/>
              <a:t> </a:t>
            </a:r>
            <a:r>
              <a:rPr lang="en-US" dirty="0" err="1"/>
              <a:t>mee</a:t>
            </a:r>
            <a:r>
              <a:rPr lang="en-US" dirty="0"/>
              <a:t> </a:t>
            </a:r>
            <a:r>
              <a:rPr lang="en-US" dirty="0" err="1"/>
              <a:t>moeten</a:t>
            </a:r>
            <a:r>
              <a:rPr lang="en-US" dirty="0"/>
              <a:t> </a:t>
            </a:r>
            <a:r>
              <a:rPr lang="en-US" dirty="0" err="1"/>
              <a:t>houden</a:t>
            </a:r>
            <a:endParaRPr lang="en-US" dirty="0"/>
          </a:p>
          <a:p>
            <a:pPr>
              <a:lnSpc>
                <a:spcPct val="110000"/>
              </a:lnSpc>
            </a:pP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aannemer</a:t>
            </a:r>
            <a:r>
              <a:rPr lang="en-US" dirty="0"/>
              <a:t> van </a:t>
            </a:r>
            <a:r>
              <a:rPr lang="en-US" dirty="0" err="1"/>
              <a:t>projecten</a:t>
            </a:r>
            <a:r>
              <a:rPr lang="en-US" dirty="0"/>
              <a:t> </a:t>
            </a:r>
            <a:r>
              <a:rPr lang="en-US" dirty="0" err="1"/>
              <a:t>koop</a:t>
            </a:r>
            <a:r>
              <a:rPr lang="en-US" dirty="0"/>
              <a:t> je </a:t>
            </a:r>
            <a:r>
              <a:rPr lang="en-US" dirty="0" err="1"/>
              <a:t>materialen</a:t>
            </a:r>
            <a:r>
              <a:rPr lang="en-US" dirty="0"/>
              <a:t> in </a:t>
            </a:r>
            <a:r>
              <a:rPr lang="en-US" dirty="0" err="1"/>
              <a:t>tegen</a:t>
            </a:r>
            <a:r>
              <a:rPr lang="en-US" dirty="0"/>
              <a:t> </a:t>
            </a:r>
            <a:r>
              <a:rPr lang="en-US" dirty="0" err="1"/>
              <a:t>inkoopprijzen</a:t>
            </a: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De </a:t>
            </a:r>
            <a:r>
              <a:rPr lang="en-US" dirty="0" err="1"/>
              <a:t>materialen</a:t>
            </a:r>
            <a:r>
              <a:rPr lang="en-US" dirty="0"/>
              <a:t>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doorverkocht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opdrachtgever</a:t>
            </a:r>
            <a:r>
              <a:rPr lang="en-US" dirty="0"/>
              <a:t> </a:t>
            </a:r>
            <a:r>
              <a:rPr lang="en-US" dirty="0" err="1"/>
              <a:t>tegen</a:t>
            </a:r>
            <a:r>
              <a:rPr lang="en-US" dirty="0"/>
              <a:t> </a:t>
            </a:r>
            <a:r>
              <a:rPr lang="en-US" dirty="0" err="1"/>
              <a:t>verkoopprijzen</a:t>
            </a: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De </a:t>
            </a:r>
            <a:r>
              <a:rPr lang="en-US" dirty="0" err="1"/>
              <a:t>winstmarge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</a:t>
            </a:r>
            <a:r>
              <a:rPr lang="en-US" dirty="0" err="1"/>
              <a:t>inkoopprijs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verkoopprijs</a:t>
            </a:r>
            <a:r>
              <a:rPr lang="en-US" dirty="0"/>
              <a:t> is van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factoren</a:t>
            </a:r>
            <a:r>
              <a:rPr lang="en-US" dirty="0"/>
              <a:t> </a:t>
            </a:r>
            <a:r>
              <a:rPr lang="en-US" dirty="0" err="1"/>
              <a:t>afhankelijk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17109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/>
              <a:t>5. </a:t>
            </a:r>
            <a:r>
              <a:rPr lang="en-US" dirty="0" err="1"/>
              <a:t>Materiaalkosten</a:t>
            </a:r>
            <a:endParaRPr lang="nl-NL" dirty="0"/>
          </a:p>
        </p:txBody>
      </p:sp>
      <p:pic>
        <p:nvPicPr>
          <p:cNvPr id="6" name="Afbeelding 5" descr="Afbeelding met gras, buiten, boom, grond&#10;&#10;Beschrijving is gegenereerd met zeer hoge betrouwbaarheid">
            <a:extLst>
              <a:ext uri="{FF2B5EF4-FFF2-40B4-BE49-F238E27FC236}">
                <a16:creationId xmlns="" xmlns:a16="http://schemas.microsoft.com/office/drawing/2014/main" id="{76A63831-F1FE-4949-9D13-3272512FCB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2346" y="136525"/>
            <a:ext cx="2187254" cy="145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550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5.2 </a:t>
            </a:r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materialen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Dode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levende</a:t>
            </a:r>
            <a:r>
              <a:rPr lang="en-US" dirty="0"/>
              <a:t> </a:t>
            </a:r>
            <a:r>
              <a:rPr lang="en-US" dirty="0" err="1"/>
              <a:t>materialen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err="1"/>
              <a:t>Wanneer</a:t>
            </a:r>
            <a:r>
              <a:rPr lang="en-US" dirty="0"/>
              <a:t> je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aannemer</a:t>
            </a:r>
            <a:r>
              <a:rPr lang="en-US" dirty="0"/>
              <a:t> </a:t>
            </a:r>
            <a:r>
              <a:rPr lang="en-US" dirty="0" err="1"/>
              <a:t>materialen</a:t>
            </a:r>
            <a:r>
              <a:rPr lang="en-US" dirty="0"/>
              <a:t> </a:t>
            </a:r>
            <a:r>
              <a:rPr lang="en-US" dirty="0" err="1"/>
              <a:t>hebt</a:t>
            </a:r>
            <a:r>
              <a:rPr lang="en-US" dirty="0"/>
              <a:t> </a:t>
            </a:r>
            <a:r>
              <a:rPr lang="en-US" dirty="0" err="1"/>
              <a:t>ingekocht</a:t>
            </a:r>
            <a:r>
              <a:rPr lang="en-US" dirty="0"/>
              <a:t> ben je </a:t>
            </a:r>
            <a:r>
              <a:rPr lang="en-US" dirty="0" err="1"/>
              <a:t>eigenaar</a:t>
            </a:r>
            <a:endParaRPr lang="en-US" dirty="0"/>
          </a:p>
          <a:p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eigenaar</a:t>
            </a:r>
            <a:r>
              <a:rPr lang="en-US" dirty="0"/>
              <a:t> ben je </a:t>
            </a:r>
            <a:r>
              <a:rPr lang="en-US" dirty="0" err="1"/>
              <a:t>verplicht</a:t>
            </a:r>
            <a:r>
              <a:rPr lang="en-US" dirty="0"/>
              <a:t> </a:t>
            </a:r>
            <a:r>
              <a:rPr lang="en-US" dirty="0" err="1"/>
              <a:t>garant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staan</a:t>
            </a:r>
            <a:r>
              <a:rPr lang="en-US" dirty="0"/>
              <a:t> voor de </a:t>
            </a:r>
            <a:r>
              <a:rPr lang="en-US" dirty="0" err="1"/>
              <a:t>kwaliteit</a:t>
            </a:r>
            <a:r>
              <a:rPr lang="en-US" dirty="0"/>
              <a:t> van de </a:t>
            </a:r>
            <a:r>
              <a:rPr lang="en-US" dirty="0" err="1"/>
              <a:t>materialen</a:t>
            </a:r>
            <a:endParaRPr lang="en-US" dirty="0"/>
          </a:p>
          <a:p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17109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/>
              <a:t>5. </a:t>
            </a:r>
            <a:r>
              <a:rPr lang="en-US" dirty="0" err="1"/>
              <a:t>Materiaalkosten</a:t>
            </a:r>
            <a:endParaRPr lang="nl-NL" dirty="0"/>
          </a:p>
        </p:txBody>
      </p:sp>
      <p:pic>
        <p:nvPicPr>
          <p:cNvPr id="5" name="Afbeelding 4" descr="Afbeelding met boom, gras, buiten, plant&#10;&#10;Beschrijving is gegenereerd met zeer hoge betrouwbaarheid">
            <a:extLst>
              <a:ext uri="{FF2B5EF4-FFF2-40B4-BE49-F238E27FC236}">
                <a16:creationId xmlns="" xmlns:a16="http://schemas.microsoft.com/office/drawing/2014/main" id="{A7F869A2-E251-4224-8BF9-2C29951845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3675" y="2467453"/>
            <a:ext cx="2219635" cy="1457528"/>
          </a:xfrm>
          <a:prstGeom prst="rect">
            <a:avLst/>
          </a:prstGeom>
        </p:spPr>
      </p:pic>
      <p:pic>
        <p:nvPicPr>
          <p:cNvPr id="10" name="Afbeelding 9" descr="Afbeelding met boom, buiten, grond, lucht&#10;&#10;Beschrijving is gegenereerd met zeer hoge betrouwbaarheid">
            <a:extLst>
              <a:ext uri="{FF2B5EF4-FFF2-40B4-BE49-F238E27FC236}">
                <a16:creationId xmlns="" xmlns:a16="http://schemas.microsoft.com/office/drawing/2014/main" id="{1EDCB4AC-7D0F-482C-8081-9499F0F8AD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2486505"/>
            <a:ext cx="4324954" cy="1467055"/>
          </a:xfrm>
          <a:prstGeom prst="rect">
            <a:avLst/>
          </a:prstGeom>
        </p:spPr>
      </p:pic>
      <p:pic>
        <p:nvPicPr>
          <p:cNvPr id="12" name="Afbeelding 11" descr="Afbeelding met gras, buiten&#10;&#10;Beschrijving is gegenereerd met zeer hoge betrouwbaarheid">
            <a:extLst>
              <a:ext uri="{FF2B5EF4-FFF2-40B4-BE49-F238E27FC236}">
                <a16:creationId xmlns="" xmlns:a16="http://schemas.microsoft.com/office/drawing/2014/main" id="{DD8BC95C-46E0-499B-B308-4489B7FB0E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2240" y="2467453"/>
            <a:ext cx="2181529" cy="1486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479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5.3 </a:t>
            </a:r>
            <a:r>
              <a:rPr lang="en-US" dirty="0" err="1"/>
              <a:t>Eigenschappen</a:t>
            </a:r>
            <a:r>
              <a:rPr lang="en-US" dirty="0"/>
              <a:t> van </a:t>
            </a:r>
            <a:r>
              <a:rPr lang="en-US" dirty="0" err="1"/>
              <a:t>materialen</a:t>
            </a:r>
            <a:endParaRPr lang="nl-NL" dirty="0"/>
          </a:p>
        </p:txBody>
      </p:sp>
      <p:pic>
        <p:nvPicPr>
          <p:cNvPr id="5" name="Tijdelijke aanduiding voor inhoud 4" descr="Afbeelding met boom, buiten, water, gras&#10;&#10;Beschrijving is gegenereerd met zeer hoge betrouwbaarheid">
            <a:extLst>
              <a:ext uri="{FF2B5EF4-FFF2-40B4-BE49-F238E27FC236}">
                <a16:creationId xmlns="" xmlns:a16="http://schemas.microsoft.com/office/drawing/2014/main" id="{7C76321E-7B38-4A7D-B350-DAF8055276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13674"/>
          <a:stretch/>
        </p:blipFill>
        <p:spPr>
          <a:xfrm>
            <a:off x="9982200" y="4792495"/>
            <a:ext cx="1913206" cy="1238698"/>
          </a:xfrm>
        </p:spPr>
      </p:pic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17109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/>
              <a:t>5. </a:t>
            </a:r>
            <a:r>
              <a:rPr lang="en-US" dirty="0" err="1"/>
              <a:t>Materiaalkosten</a:t>
            </a:r>
            <a:endParaRPr lang="nl-NL" dirty="0"/>
          </a:p>
        </p:txBody>
      </p:sp>
      <p:pic>
        <p:nvPicPr>
          <p:cNvPr id="10" name="Afbeelding 9" descr="Afbeelding met gras, buiten&#10;&#10;Beschrijving is gegenereerd met zeer hoge betrouwbaarheid">
            <a:extLst>
              <a:ext uri="{FF2B5EF4-FFF2-40B4-BE49-F238E27FC236}">
                <a16:creationId xmlns="" xmlns:a16="http://schemas.microsoft.com/office/drawing/2014/main" id="{C921A235-1CFF-421C-AF77-C1F1B88523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417" y="3135853"/>
            <a:ext cx="1873879" cy="1276529"/>
          </a:xfrm>
          <a:prstGeom prst="rect">
            <a:avLst/>
          </a:prstGeom>
        </p:spPr>
      </p:pic>
      <p:pic>
        <p:nvPicPr>
          <p:cNvPr id="12" name="Afbeelding 11" descr="Afbeelding met rots, buiten, foto&#10;&#10;Beschrijving is gegenereerd met hoge betrouwbaarheid">
            <a:extLst>
              <a:ext uri="{FF2B5EF4-FFF2-40B4-BE49-F238E27FC236}">
                <a16:creationId xmlns="" xmlns:a16="http://schemas.microsoft.com/office/drawing/2014/main" id="{BCE68F4A-474A-457F-BBB2-34B3F699CB2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3085"/>
          <a:stretch/>
        </p:blipFill>
        <p:spPr>
          <a:xfrm>
            <a:off x="8432292" y="1544259"/>
            <a:ext cx="3572068" cy="1276529"/>
          </a:xfrm>
          <a:prstGeom prst="rect">
            <a:avLst/>
          </a:prstGeom>
        </p:spPr>
      </p:pic>
      <p:pic>
        <p:nvPicPr>
          <p:cNvPr id="14" name="Afbeelding 13" descr="Afbeelding met buiten, lucht, grond, gebouw&#10;&#10;Beschrijving is gegenereerd met zeer hoge betrouwbaarheid">
            <a:extLst>
              <a:ext uri="{FF2B5EF4-FFF2-40B4-BE49-F238E27FC236}">
                <a16:creationId xmlns="" xmlns:a16="http://schemas.microsoft.com/office/drawing/2014/main" id="{18245D68-2A9A-42AE-8A6E-06E33E8D92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0945" y="1599812"/>
            <a:ext cx="1720183" cy="1144229"/>
          </a:xfrm>
          <a:prstGeom prst="rect">
            <a:avLst/>
          </a:prstGeom>
        </p:spPr>
      </p:pic>
      <p:pic>
        <p:nvPicPr>
          <p:cNvPr id="16" name="Afbeelding 15" descr="Afbeelding met gebouw&#10;&#10;Beschrijving is gegenereerd met hoge betrouwbaarheid">
            <a:extLst>
              <a:ext uri="{FF2B5EF4-FFF2-40B4-BE49-F238E27FC236}">
                <a16:creationId xmlns="" xmlns:a16="http://schemas.microsoft.com/office/drawing/2014/main" id="{4DEA3209-9835-4323-B8AD-FA297B12A9F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6545"/>
          <a:stretch/>
        </p:blipFill>
        <p:spPr>
          <a:xfrm>
            <a:off x="4540388" y="3087368"/>
            <a:ext cx="1826440" cy="1276528"/>
          </a:xfrm>
          <a:prstGeom prst="rect">
            <a:avLst/>
          </a:prstGeom>
        </p:spPr>
      </p:pic>
      <p:pic>
        <p:nvPicPr>
          <p:cNvPr id="18" name="Afbeelding 17" descr="Afbeelding met grond&#10;&#10;Beschrijving is gegenereerd met zeer hoge betrouwbaarheid">
            <a:extLst>
              <a:ext uri="{FF2B5EF4-FFF2-40B4-BE49-F238E27FC236}">
                <a16:creationId xmlns="" xmlns:a16="http://schemas.microsoft.com/office/drawing/2014/main" id="{FC755AE2-4258-441B-A474-91F6B59D02C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7567"/>
          <a:stretch/>
        </p:blipFill>
        <p:spPr>
          <a:xfrm>
            <a:off x="6344684" y="3093029"/>
            <a:ext cx="1843424" cy="1259106"/>
          </a:xfrm>
          <a:prstGeom prst="rect">
            <a:avLst/>
          </a:prstGeom>
        </p:spPr>
      </p:pic>
      <p:pic>
        <p:nvPicPr>
          <p:cNvPr id="20" name="Afbeelding 19" descr="Afbeelding met boom, buiten, lucht, weg&#10;&#10;Beschrijving is gegenereerd met zeer hoge betrouwbaarheid">
            <a:extLst>
              <a:ext uri="{FF2B5EF4-FFF2-40B4-BE49-F238E27FC236}">
                <a16:creationId xmlns="" xmlns:a16="http://schemas.microsoft.com/office/drawing/2014/main" id="{7993D081-9EF3-43AF-9C18-3B457C50123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12398" y="4792495"/>
            <a:ext cx="1908076" cy="1276529"/>
          </a:xfrm>
          <a:prstGeom prst="rect">
            <a:avLst/>
          </a:prstGeom>
        </p:spPr>
      </p:pic>
      <p:pic>
        <p:nvPicPr>
          <p:cNvPr id="22" name="Afbeelding 21" descr="Afbeelding met muur, hek, buiten, gebouw&#10;&#10;Beschrijving is gegenereerd met hoge betrouwbaarheid">
            <a:extLst>
              <a:ext uri="{FF2B5EF4-FFF2-40B4-BE49-F238E27FC236}">
                <a16:creationId xmlns="" xmlns:a16="http://schemas.microsoft.com/office/drawing/2014/main" id="{317B5303-8661-4ED4-9572-1716CDEFCAEE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6776"/>
          <a:stretch/>
        </p:blipFill>
        <p:spPr>
          <a:xfrm>
            <a:off x="528940" y="4792495"/>
            <a:ext cx="1814947" cy="1276528"/>
          </a:xfrm>
          <a:prstGeom prst="rect">
            <a:avLst/>
          </a:prstGeom>
        </p:spPr>
      </p:pic>
      <p:pic>
        <p:nvPicPr>
          <p:cNvPr id="24" name="Afbeelding 23" descr="Afbeelding met gras, lucht, buiten, gebouw&#10;&#10;Beschrijving is gegenereerd met zeer hoge betrouwbaarheid">
            <a:extLst>
              <a:ext uri="{FF2B5EF4-FFF2-40B4-BE49-F238E27FC236}">
                <a16:creationId xmlns="" xmlns:a16="http://schemas.microsoft.com/office/drawing/2014/main" id="{74B4D51E-8C0C-4544-879A-C9076446902E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8631" b="4286"/>
          <a:stretch/>
        </p:blipFill>
        <p:spPr>
          <a:xfrm>
            <a:off x="7170639" y="4792495"/>
            <a:ext cx="2365020" cy="1259106"/>
          </a:xfrm>
          <a:prstGeom prst="rect">
            <a:avLst/>
          </a:prstGeom>
        </p:spPr>
      </p:pic>
      <p:pic>
        <p:nvPicPr>
          <p:cNvPr id="26" name="Afbeelding 25" descr="Afbeelding met rots, rotsachtig, buiten, grond&#10;&#10;Beschrijving is gegenereerd met zeer hoge betrouwbaarheid">
            <a:extLst>
              <a:ext uri="{FF2B5EF4-FFF2-40B4-BE49-F238E27FC236}">
                <a16:creationId xmlns="" xmlns:a16="http://schemas.microsoft.com/office/drawing/2014/main" id="{0BFA3132-CF9E-444C-AD2D-9A479993004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8940" y="1615993"/>
            <a:ext cx="1852356" cy="1134262"/>
          </a:xfrm>
          <a:prstGeom prst="rect">
            <a:avLst/>
          </a:prstGeom>
        </p:spPr>
      </p:pic>
      <p:pic>
        <p:nvPicPr>
          <p:cNvPr id="28" name="Afbeelding 27" descr="Afbeelding met gras, gebouw, hek, lucht&#10;&#10;Beschrijving is gegenereerd met hoge betrouwbaarheid">
            <a:extLst>
              <a:ext uri="{FF2B5EF4-FFF2-40B4-BE49-F238E27FC236}">
                <a16:creationId xmlns="" xmlns:a16="http://schemas.microsoft.com/office/drawing/2014/main" id="{3A402199-BA73-4730-9906-DD655AB1C22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510945" y="4792495"/>
            <a:ext cx="2133898" cy="1276528"/>
          </a:xfrm>
          <a:prstGeom prst="rect">
            <a:avLst/>
          </a:prstGeom>
        </p:spPr>
      </p:pic>
      <p:pic>
        <p:nvPicPr>
          <p:cNvPr id="30" name="Afbeelding 29" descr="Afbeelding met persoon, buiten, grond, vasthouden&#10;&#10;Beschrijving is gegenereerd met zeer hoge betrouwbaarheid">
            <a:extLst>
              <a:ext uri="{FF2B5EF4-FFF2-40B4-BE49-F238E27FC236}">
                <a16:creationId xmlns="" xmlns:a16="http://schemas.microsoft.com/office/drawing/2014/main" id="{EEC5219D-5506-4AE8-A8E5-A9F0A44177C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489197" y="3145899"/>
            <a:ext cx="1814947" cy="1253372"/>
          </a:xfrm>
          <a:prstGeom prst="rect">
            <a:avLst/>
          </a:prstGeom>
        </p:spPr>
      </p:pic>
      <p:pic>
        <p:nvPicPr>
          <p:cNvPr id="32" name="Afbeelding 31" descr="Afbeelding met boom, buiten, grond, lucht&#10;&#10;Beschrijving is gegenereerd met zeer hoge betrouwbaarheid">
            <a:extLst>
              <a:ext uri="{FF2B5EF4-FFF2-40B4-BE49-F238E27FC236}">
                <a16:creationId xmlns="" xmlns:a16="http://schemas.microsoft.com/office/drawing/2014/main" id="{611771A6-DDC0-4068-BB94-2CE101161A7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529502" y="1570493"/>
            <a:ext cx="3608592" cy="1224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198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5.4 </a:t>
            </a:r>
            <a:r>
              <a:rPr lang="en-US" dirty="0" err="1"/>
              <a:t>Inkoopprijs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verkoopprijs</a:t>
            </a:r>
            <a:r>
              <a:rPr lang="en-US" dirty="0"/>
              <a:t> </a:t>
            </a:r>
            <a:r>
              <a:rPr lang="en-US" dirty="0" err="1"/>
              <a:t>materialen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levende</a:t>
            </a:r>
            <a:r>
              <a:rPr lang="en-US" dirty="0"/>
              <a:t> </a:t>
            </a:r>
            <a:r>
              <a:rPr lang="en-US" dirty="0" err="1"/>
              <a:t>materialen</a:t>
            </a:r>
            <a:r>
              <a:rPr lang="en-US" dirty="0"/>
              <a:t> </a:t>
            </a:r>
            <a:r>
              <a:rPr lang="en-US" dirty="0" err="1"/>
              <a:t>heb</a:t>
            </a:r>
            <a:r>
              <a:rPr lang="en-US" dirty="0"/>
              <a:t> je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opdrachtnemer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 met </a:t>
            </a:r>
            <a:r>
              <a:rPr lang="en-US" dirty="0" err="1"/>
              <a:t>inboet</a:t>
            </a:r>
            <a:r>
              <a:rPr lang="en-US" dirty="0"/>
              <a:t> of </a:t>
            </a:r>
            <a:r>
              <a:rPr lang="en-US" dirty="0" err="1"/>
              <a:t>groeigarantie</a:t>
            </a:r>
            <a:endParaRPr lang="en-US" dirty="0"/>
          </a:p>
          <a:p>
            <a:r>
              <a:rPr lang="en-US" dirty="0"/>
              <a:t>De </a:t>
            </a:r>
            <a:r>
              <a:rPr lang="en-US" dirty="0" err="1"/>
              <a:t>inboet</a:t>
            </a:r>
            <a:r>
              <a:rPr lang="en-US" dirty="0"/>
              <a:t> </a:t>
            </a:r>
            <a:r>
              <a:rPr lang="en-US" dirty="0" err="1"/>
              <a:t>geldt</a:t>
            </a:r>
            <a:r>
              <a:rPr lang="en-US" dirty="0"/>
              <a:t> voor </a:t>
            </a:r>
            <a:r>
              <a:rPr lang="en-US" dirty="0" err="1"/>
              <a:t>één</a:t>
            </a:r>
            <a:r>
              <a:rPr lang="en-US" dirty="0"/>
              <a:t> </a:t>
            </a:r>
            <a:r>
              <a:rPr lang="en-US" dirty="0" err="1"/>
              <a:t>groeiseizoen</a:t>
            </a:r>
            <a:r>
              <a:rPr lang="en-US" dirty="0"/>
              <a:t> </a:t>
            </a:r>
            <a:r>
              <a:rPr lang="en-US" dirty="0" err="1"/>
              <a:t>mits</a:t>
            </a:r>
            <a:r>
              <a:rPr lang="en-US" dirty="0"/>
              <a:t> de </a:t>
            </a:r>
            <a:r>
              <a:rPr lang="en-US" dirty="0" err="1"/>
              <a:t>aannemer</a:t>
            </a:r>
            <a:r>
              <a:rPr lang="en-US" dirty="0"/>
              <a:t> de </a:t>
            </a:r>
            <a:r>
              <a:rPr lang="en-US" dirty="0" err="1"/>
              <a:t>planten</a:t>
            </a:r>
            <a:r>
              <a:rPr lang="en-US" dirty="0"/>
              <a:t> </a:t>
            </a:r>
            <a:r>
              <a:rPr lang="en-US" dirty="0" err="1"/>
              <a:t>zelf</a:t>
            </a:r>
            <a:r>
              <a:rPr lang="en-US" dirty="0"/>
              <a:t> </a:t>
            </a:r>
            <a:r>
              <a:rPr lang="en-US" dirty="0" err="1"/>
              <a:t>geplant</a:t>
            </a:r>
            <a:r>
              <a:rPr lang="en-US" dirty="0"/>
              <a:t> </a:t>
            </a:r>
            <a:r>
              <a:rPr lang="en-US" dirty="0" err="1"/>
              <a:t>heeft</a:t>
            </a:r>
            <a:endParaRPr lang="en-US" dirty="0"/>
          </a:p>
          <a:p>
            <a:r>
              <a:rPr lang="en-US" dirty="0"/>
              <a:t>De marge is </a:t>
            </a:r>
            <a:r>
              <a:rPr lang="en-US" dirty="0" err="1"/>
              <a:t>tussen</a:t>
            </a:r>
            <a:r>
              <a:rPr lang="en-US" dirty="0"/>
              <a:t> 50% </a:t>
            </a:r>
            <a:r>
              <a:rPr lang="en-US" dirty="0" err="1"/>
              <a:t>en</a:t>
            </a:r>
            <a:r>
              <a:rPr lang="en-US" dirty="0"/>
              <a:t> 100%</a:t>
            </a:r>
          </a:p>
          <a:p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17109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/>
              <a:t>5. </a:t>
            </a:r>
            <a:r>
              <a:rPr lang="en-US" dirty="0" err="1"/>
              <a:t>Materiaalkosten</a:t>
            </a:r>
            <a:endParaRPr lang="nl-NL" dirty="0"/>
          </a:p>
        </p:txBody>
      </p:sp>
      <p:pic>
        <p:nvPicPr>
          <p:cNvPr id="5" name="Afbeelding 4" descr="Afbeelding met boom, gras, buiten, plant&#10;&#10;Automatisch gegenereerde beschrijving">
            <a:extLst>
              <a:ext uri="{FF2B5EF4-FFF2-40B4-BE49-F238E27FC236}">
                <a16:creationId xmlns="" xmlns:a16="http://schemas.microsoft.com/office/drawing/2014/main" id="{9315A45E-F0B9-47D3-AB3F-02524BF52D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8947" y="3742815"/>
            <a:ext cx="3247134" cy="2132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803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5.4 </a:t>
            </a:r>
            <a:r>
              <a:rPr lang="en-US" dirty="0" err="1"/>
              <a:t>Inkoopprijs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verkoopprijs</a:t>
            </a:r>
            <a:r>
              <a:rPr lang="en-US" dirty="0"/>
              <a:t> </a:t>
            </a:r>
            <a:r>
              <a:rPr lang="en-US" dirty="0" err="1"/>
              <a:t>materialen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aannemer</a:t>
            </a:r>
            <a:r>
              <a:rPr lang="en-US" dirty="0"/>
              <a:t> </a:t>
            </a:r>
            <a:r>
              <a:rPr lang="en-US" dirty="0" err="1"/>
              <a:t>koop</a:t>
            </a:r>
            <a:r>
              <a:rPr lang="en-US" dirty="0"/>
              <a:t> je </a:t>
            </a:r>
            <a:r>
              <a:rPr lang="en-US" dirty="0" err="1"/>
              <a:t>materialen</a:t>
            </a:r>
            <a:r>
              <a:rPr lang="en-US" dirty="0"/>
              <a:t> in voor </a:t>
            </a:r>
            <a:r>
              <a:rPr lang="en-US" dirty="0" err="1"/>
              <a:t>inkoopprijs</a:t>
            </a:r>
            <a:endParaRPr lang="en-US" dirty="0"/>
          </a:p>
          <a:p>
            <a:r>
              <a:rPr lang="en-US" dirty="0"/>
              <a:t>Je </a:t>
            </a:r>
            <a:r>
              <a:rPr lang="en-US" dirty="0" err="1"/>
              <a:t>verkoopt</a:t>
            </a:r>
            <a:r>
              <a:rPr lang="en-US" dirty="0"/>
              <a:t> de </a:t>
            </a:r>
            <a:r>
              <a:rPr lang="en-US" dirty="0" err="1"/>
              <a:t>materialen</a:t>
            </a:r>
            <a:r>
              <a:rPr lang="en-US" dirty="0"/>
              <a:t> door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opdrachtgever</a:t>
            </a:r>
            <a:r>
              <a:rPr lang="en-US" dirty="0"/>
              <a:t> </a:t>
            </a:r>
            <a:r>
              <a:rPr lang="en-US" dirty="0" err="1"/>
              <a:t>tegen</a:t>
            </a:r>
            <a:r>
              <a:rPr lang="en-US" dirty="0"/>
              <a:t> </a:t>
            </a:r>
            <a:r>
              <a:rPr lang="en-US" dirty="0" err="1"/>
              <a:t>verkoopprijs</a:t>
            </a:r>
            <a:endParaRPr lang="en-US" dirty="0"/>
          </a:p>
          <a:p>
            <a:r>
              <a:rPr lang="en-US" dirty="0" err="1"/>
              <a:t>Inkoopprijs</a:t>
            </a:r>
            <a:r>
              <a:rPr lang="en-US" dirty="0"/>
              <a:t> + </a:t>
            </a:r>
            <a:r>
              <a:rPr lang="en-US" dirty="0" err="1"/>
              <a:t>winstmarge</a:t>
            </a:r>
            <a:r>
              <a:rPr lang="en-US" dirty="0"/>
              <a:t> = </a:t>
            </a:r>
            <a:r>
              <a:rPr lang="en-US" dirty="0" err="1"/>
              <a:t>verkoopprijs</a:t>
            </a:r>
            <a:endParaRPr lang="en-US" dirty="0"/>
          </a:p>
          <a:p>
            <a:r>
              <a:rPr lang="en-US" dirty="0"/>
              <a:t>De </a:t>
            </a:r>
            <a:r>
              <a:rPr lang="en-US" dirty="0" err="1"/>
              <a:t>winstmarge</a:t>
            </a:r>
            <a:r>
              <a:rPr lang="en-US" dirty="0"/>
              <a:t> van </a:t>
            </a:r>
            <a:r>
              <a:rPr lang="en-US" dirty="0" err="1"/>
              <a:t>dode</a:t>
            </a:r>
            <a:r>
              <a:rPr lang="en-US" dirty="0"/>
              <a:t> </a:t>
            </a:r>
            <a:r>
              <a:rPr lang="en-US" dirty="0" err="1"/>
              <a:t>materialen</a:t>
            </a:r>
            <a:r>
              <a:rPr lang="en-US" dirty="0"/>
              <a:t> is </a:t>
            </a:r>
            <a:r>
              <a:rPr lang="en-US" dirty="0" err="1"/>
              <a:t>afhankelijk</a:t>
            </a:r>
            <a:r>
              <a:rPr lang="en-US" dirty="0"/>
              <a:t> van:</a:t>
            </a:r>
          </a:p>
          <a:p>
            <a:pPr lvl="1"/>
            <a:r>
              <a:rPr lang="en-US" dirty="0" err="1"/>
              <a:t>Concurrentiepositie</a:t>
            </a:r>
            <a:endParaRPr lang="en-US" dirty="0"/>
          </a:p>
          <a:p>
            <a:pPr lvl="1"/>
            <a:r>
              <a:rPr lang="en-US" dirty="0" err="1"/>
              <a:t>Omvang</a:t>
            </a:r>
            <a:r>
              <a:rPr lang="en-US" dirty="0"/>
              <a:t> van de </a:t>
            </a:r>
            <a:r>
              <a:rPr lang="en-US" dirty="0" err="1"/>
              <a:t>opdracht</a:t>
            </a:r>
            <a:endParaRPr lang="en-US" dirty="0"/>
          </a:p>
          <a:p>
            <a:pPr lvl="1"/>
            <a:r>
              <a:rPr lang="en-US" dirty="0" err="1"/>
              <a:t>Marktwerking</a:t>
            </a:r>
            <a:endParaRPr lang="en-US" dirty="0"/>
          </a:p>
          <a:p>
            <a:pPr lvl="1"/>
            <a:r>
              <a:rPr lang="en-US" dirty="0" err="1"/>
              <a:t>Schaarste</a:t>
            </a:r>
            <a:r>
              <a:rPr lang="en-US" dirty="0"/>
              <a:t> of </a:t>
            </a:r>
            <a:r>
              <a:rPr lang="en-US" dirty="0" err="1"/>
              <a:t>overvloed</a:t>
            </a:r>
            <a:r>
              <a:rPr lang="en-US" dirty="0"/>
              <a:t> van het </a:t>
            </a:r>
            <a:r>
              <a:rPr lang="en-US" dirty="0" err="1"/>
              <a:t>materiaal</a:t>
            </a:r>
            <a:endParaRPr lang="en-US" dirty="0"/>
          </a:p>
          <a:p>
            <a:pPr lvl="1"/>
            <a:r>
              <a:rPr lang="en-US" dirty="0" err="1"/>
              <a:t>Benodigde</a:t>
            </a:r>
            <a:r>
              <a:rPr lang="en-US" dirty="0"/>
              <a:t> </a:t>
            </a:r>
            <a:r>
              <a:rPr lang="en-US" dirty="0" err="1"/>
              <a:t>hoeveelheden</a:t>
            </a:r>
            <a:endParaRPr lang="en-US" dirty="0"/>
          </a:p>
          <a:p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17109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/>
              <a:t>5. </a:t>
            </a:r>
            <a:r>
              <a:rPr lang="en-US" dirty="0" err="1"/>
              <a:t>Materiaalkosten</a:t>
            </a:r>
            <a:endParaRPr lang="nl-NL" dirty="0"/>
          </a:p>
        </p:txBody>
      </p:sp>
      <p:pic>
        <p:nvPicPr>
          <p:cNvPr id="5" name="Afbeelding 4" descr="Afbeelding met boom, buiten, grond, lucht&#10;&#10;Automatisch gegenereerde beschrijving">
            <a:extLst>
              <a:ext uri="{FF2B5EF4-FFF2-40B4-BE49-F238E27FC236}">
                <a16:creationId xmlns="" xmlns:a16="http://schemas.microsoft.com/office/drawing/2014/main" id="{13B76C24-1649-461D-A51E-86D9C3D144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1191" y="4267794"/>
            <a:ext cx="4324954" cy="1467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969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5.5 </a:t>
            </a:r>
            <a:r>
              <a:rPr lang="en-US" dirty="0" err="1"/>
              <a:t>Samenvatting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67543"/>
            <a:ext cx="10515600" cy="460942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nl-NL" sz="2000" dirty="0"/>
              <a:t>Bij </a:t>
            </a:r>
            <a:r>
              <a:rPr lang="nl-NL" sz="2000" dirty="0" smtClean="0"/>
              <a:t>aanleg groen </a:t>
            </a:r>
            <a:r>
              <a:rPr lang="nl-NL" sz="2000" dirty="0"/>
              <a:t>project gebruik je verschillende </a:t>
            </a:r>
            <a:r>
              <a:rPr lang="nl-NL" sz="2000" dirty="0" smtClean="0"/>
              <a:t>materialen: dode </a:t>
            </a:r>
            <a:r>
              <a:rPr lang="nl-NL" sz="2000" dirty="0"/>
              <a:t>en levende materialen.</a:t>
            </a:r>
          </a:p>
          <a:p>
            <a:pPr>
              <a:lnSpc>
                <a:spcPct val="120000"/>
              </a:lnSpc>
            </a:pPr>
            <a:r>
              <a:rPr lang="nl-NL" sz="2000" dirty="0"/>
              <a:t>Alle materialen hebben eigenschappen </a:t>
            </a:r>
            <a:r>
              <a:rPr lang="nl-NL" sz="2000" dirty="0" smtClean="0"/>
              <a:t>waarmee </a:t>
            </a:r>
            <a:r>
              <a:rPr lang="nl-NL" sz="2000" dirty="0"/>
              <a:t>je bij </a:t>
            </a:r>
            <a:r>
              <a:rPr lang="nl-NL" sz="2000" dirty="0" smtClean="0"/>
              <a:t>verwerken - en begroten - </a:t>
            </a:r>
            <a:r>
              <a:rPr lang="nl-NL" sz="2000" dirty="0"/>
              <a:t>rekening </a:t>
            </a:r>
            <a:r>
              <a:rPr lang="nl-NL" sz="2000" dirty="0" smtClean="0"/>
              <a:t>moet </a:t>
            </a:r>
            <a:r>
              <a:rPr lang="nl-NL" sz="2000" dirty="0"/>
              <a:t>houden.</a:t>
            </a:r>
          </a:p>
          <a:p>
            <a:pPr>
              <a:lnSpc>
                <a:spcPct val="120000"/>
              </a:lnSpc>
            </a:pPr>
            <a:r>
              <a:rPr lang="nl-NL" sz="2000" dirty="0" smtClean="0"/>
              <a:t>Opdrachtnemer koopt materialen </a:t>
            </a:r>
            <a:r>
              <a:rPr lang="nl-NL" sz="2000" dirty="0"/>
              <a:t>in tegen </a:t>
            </a:r>
            <a:r>
              <a:rPr lang="nl-NL" sz="2000" dirty="0" smtClean="0"/>
              <a:t>inkoopprijzen. Verkoopt materialen </a:t>
            </a:r>
            <a:r>
              <a:rPr lang="nl-NL" sz="2000" dirty="0"/>
              <a:t>met </a:t>
            </a:r>
            <a:r>
              <a:rPr lang="nl-NL" sz="2000" dirty="0" smtClean="0"/>
              <a:t>winstmarge </a:t>
            </a:r>
            <a:r>
              <a:rPr lang="nl-NL" sz="2000" dirty="0"/>
              <a:t>tegen verkoopprijzen. Wanneer je </a:t>
            </a:r>
            <a:r>
              <a:rPr lang="nl-NL" sz="2000" dirty="0" smtClean="0"/>
              <a:t>materialen inkoopt </a:t>
            </a:r>
            <a:r>
              <a:rPr lang="nl-NL" sz="2000" dirty="0"/>
              <a:t>ben je </a:t>
            </a:r>
            <a:r>
              <a:rPr lang="nl-NL" sz="2000" dirty="0" smtClean="0"/>
              <a:t>er eigenaar </a:t>
            </a:r>
            <a:r>
              <a:rPr lang="nl-NL" sz="2000" dirty="0"/>
              <a:t>van </a:t>
            </a:r>
            <a:r>
              <a:rPr lang="nl-NL" sz="2000" dirty="0" smtClean="0"/>
              <a:t>en </a:t>
            </a:r>
            <a:r>
              <a:rPr lang="nl-NL" sz="2000" dirty="0"/>
              <a:t>sta je ook garant voor </a:t>
            </a:r>
            <a:r>
              <a:rPr lang="nl-NL" sz="2000" dirty="0" smtClean="0"/>
              <a:t>kwaliteit</a:t>
            </a:r>
            <a:r>
              <a:rPr lang="nl-NL" sz="2000" dirty="0"/>
              <a:t>.</a:t>
            </a:r>
          </a:p>
          <a:p>
            <a:pPr>
              <a:lnSpc>
                <a:spcPct val="120000"/>
              </a:lnSpc>
            </a:pPr>
            <a:r>
              <a:rPr lang="nl-NL" sz="2000" dirty="0" smtClean="0"/>
              <a:t>Winstmarge levende </a:t>
            </a:r>
            <a:r>
              <a:rPr lang="nl-NL" sz="2000" dirty="0"/>
              <a:t>materialen </a:t>
            </a:r>
            <a:r>
              <a:rPr lang="nl-NL" sz="2000" dirty="0" smtClean="0"/>
              <a:t>tussen </a:t>
            </a:r>
            <a:r>
              <a:rPr lang="nl-NL" sz="2000" dirty="0"/>
              <a:t>50 en 100% omdat er groeigarantie op zit.</a:t>
            </a:r>
          </a:p>
          <a:p>
            <a:pPr>
              <a:lnSpc>
                <a:spcPct val="120000"/>
              </a:lnSpc>
            </a:pPr>
            <a:r>
              <a:rPr lang="nl-NL" sz="2000" dirty="0" smtClean="0"/>
              <a:t>Winstmarge dode </a:t>
            </a:r>
            <a:r>
              <a:rPr lang="nl-NL" sz="2000" dirty="0"/>
              <a:t>materialen </a:t>
            </a:r>
            <a:r>
              <a:rPr lang="nl-NL" sz="2000" dirty="0" smtClean="0"/>
              <a:t>afhankelijk </a:t>
            </a:r>
            <a:r>
              <a:rPr lang="nl-NL" sz="2000" dirty="0"/>
              <a:t>van concurrentiepositie, omvang </a:t>
            </a:r>
            <a:r>
              <a:rPr lang="nl-NL" sz="2000" dirty="0" smtClean="0"/>
              <a:t>opdracht</a:t>
            </a:r>
            <a:r>
              <a:rPr lang="nl-NL" sz="2000" dirty="0"/>
              <a:t>, </a:t>
            </a:r>
            <a:r>
              <a:rPr lang="nl-NL" sz="2000" dirty="0" smtClean="0"/>
              <a:t>marktwerking</a:t>
            </a:r>
            <a:r>
              <a:rPr lang="nl-NL" sz="2000" dirty="0"/>
              <a:t>, schaarste of overvloed </a:t>
            </a:r>
            <a:r>
              <a:rPr lang="nl-NL" sz="2000" dirty="0" smtClean="0"/>
              <a:t>materiaal </a:t>
            </a:r>
            <a:r>
              <a:rPr lang="nl-NL" sz="2000" dirty="0"/>
              <a:t>en </a:t>
            </a:r>
            <a:r>
              <a:rPr lang="nl-NL" sz="2000" dirty="0" smtClean="0"/>
              <a:t>benodigde </a:t>
            </a:r>
            <a:r>
              <a:rPr lang="nl-NL" sz="2000" dirty="0"/>
              <a:t>hoeveelheden.</a:t>
            </a:r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17109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/>
              <a:t>5. </a:t>
            </a:r>
            <a:r>
              <a:rPr lang="en-US" dirty="0" err="1"/>
              <a:t>Materiaalkosten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70760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Stellingen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STELLING 1</a:t>
            </a:r>
          </a:p>
          <a:p>
            <a:pPr marL="0" indent="0">
              <a:buNone/>
            </a:pPr>
            <a:r>
              <a:rPr lang="nl-NL" dirty="0"/>
              <a:t>In tijden van recessie kan de winstmarge </a:t>
            </a:r>
            <a:r>
              <a:rPr lang="nl-NL" dirty="0" smtClean="0"/>
              <a:t>stijgen.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STELLING 2</a:t>
            </a:r>
          </a:p>
          <a:p>
            <a:pPr marL="0" indent="0">
              <a:buNone/>
            </a:pPr>
            <a:r>
              <a:rPr lang="nl-NL" dirty="0"/>
              <a:t>In mijn bedrijf zet ik altijd, ongeacht het product, </a:t>
            </a:r>
            <a:r>
              <a:rPr lang="nl-NL" dirty="0" smtClean="0"/>
              <a:t>10</a:t>
            </a:r>
            <a:r>
              <a:rPr lang="nl-NL" dirty="0"/>
              <a:t>% op de adviesprijs van de leverancier. Tenslotte loop ik het risico en niet </a:t>
            </a:r>
            <a:r>
              <a:rPr lang="nl-NL"/>
              <a:t>de </a:t>
            </a:r>
            <a:r>
              <a:rPr lang="nl-NL" smtClean="0"/>
              <a:t>leverancier.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20626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5. </a:t>
            </a:r>
            <a:r>
              <a:rPr lang="en-US" dirty="0" err="1"/>
              <a:t>Materiaalkosten</a:t>
            </a:r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74429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0</TotalTime>
  <Words>590</Words>
  <Application>Microsoft Office PowerPoint</Application>
  <PresentationFormat>Breedbeeld</PresentationFormat>
  <Paragraphs>86</Paragraphs>
  <Slides>9</Slides>
  <Notes>8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9</vt:i4>
      </vt:variant>
    </vt:vector>
  </HeadingPairs>
  <TitlesOfParts>
    <vt:vector size="17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Begroten, offreren, werkplanning maken</vt:lpstr>
      <vt:lpstr>5. Materiaalkosten</vt:lpstr>
      <vt:lpstr>5.1 Oriëntatie</vt:lpstr>
      <vt:lpstr>5.2 Soorten materialen</vt:lpstr>
      <vt:lpstr>5.3 Eigenschappen van materialen</vt:lpstr>
      <vt:lpstr>5.4 Inkoopprijs en verkoopprijs materialen</vt:lpstr>
      <vt:lpstr>5.4 Inkoopprijs en verkoopprijs materialen</vt:lpstr>
      <vt:lpstr>5.5 Samenvatting</vt:lpstr>
      <vt:lpstr>Stellingen</vt:lpstr>
    </vt:vector>
  </TitlesOfParts>
  <Company>Corporate Desktop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Marco Jongejan</cp:lastModifiedBy>
  <cp:revision>58</cp:revision>
  <dcterms:created xsi:type="dcterms:W3CDTF">2018-01-29T13:04:35Z</dcterms:created>
  <dcterms:modified xsi:type="dcterms:W3CDTF">2019-03-21T16:07:51Z</dcterms:modified>
</cp:coreProperties>
</file>