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4"/>
  </p:notesMasterIdLst>
  <p:sldIdLst>
    <p:sldId id="256" r:id="rId3"/>
    <p:sldId id="257" r:id="rId4"/>
    <p:sldId id="307" r:id="rId5"/>
    <p:sldId id="308" r:id="rId6"/>
    <p:sldId id="312" r:id="rId7"/>
    <p:sldId id="313" r:id="rId8"/>
    <p:sldId id="314" r:id="rId9"/>
    <p:sldId id="309" r:id="rId10"/>
    <p:sldId id="315" r:id="rId11"/>
    <p:sldId id="310" r:id="rId12"/>
    <p:sldId id="311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ien Delhez" initials="ED" lastIdx="1" clrIdx="0">
    <p:extLst>
      <p:ext uri="{19B8F6BF-5375-455C-9EA6-DF929625EA0E}">
        <p15:presenceInfo xmlns:p15="http://schemas.microsoft.com/office/powerpoint/2012/main" userId="Evelien Delh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4"/>
    <p:restoredTop sz="93957" autoAdjust="0"/>
  </p:normalViewPr>
  <p:slideViewPr>
    <p:cSldViewPr snapToGrid="0" snapToObjects="1">
      <p:cViewPr varScale="1">
        <p:scale>
          <a:sx n="109" d="100"/>
          <a:sy n="109" d="100"/>
        </p:scale>
        <p:origin x="-258" y="-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06T11:15:13.868" idx="1">
    <p:pos x="7152" y="2867"/>
    <p:text>beeld komt niet uit uitgave zelf, verwerven of evt weg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153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810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764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465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061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7306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0454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211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287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6-11-2018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8.4 </a:t>
            </a:r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nl-NL" dirty="0"/>
              <a:t>Voor </a:t>
            </a:r>
            <a:r>
              <a:rPr lang="nl-NL" dirty="0" smtClean="0"/>
              <a:t>uitvoering project </a:t>
            </a:r>
            <a:r>
              <a:rPr lang="nl-NL" dirty="0"/>
              <a:t>maak je </a:t>
            </a:r>
            <a:r>
              <a:rPr lang="nl-NL" dirty="0" smtClean="0"/>
              <a:t>uitvoeringsplan</a:t>
            </a:r>
            <a:r>
              <a:rPr lang="nl-NL" dirty="0"/>
              <a:t>. </a:t>
            </a:r>
            <a:r>
              <a:rPr lang="nl-NL" dirty="0" smtClean="0"/>
              <a:t>Begroting daarvoor basis. Geeft </a:t>
            </a:r>
            <a:r>
              <a:rPr lang="nl-NL" dirty="0"/>
              <a:t>inzicht in </a:t>
            </a:r>
            <a:r>
              <a:rPr lang="nl-NL" dirty="0" smtClean="0"/>
              <a:t>inzet </a:t>
            </a:r>
            <a:r>
              <a:rPr lang="nl-NL" dirty="0"/>
              <a:t>van arbeid, machines en materialen.</a:t>
            </a:r>
          </a:p>
          <a:p>
            <a:pPr>
              <a:lnSpc>
                <a:spcPct val="120000"/>
              </a:lnSpc>
            </a:pPr>
            <a:r>
              <a:rPr lang="nl-NL" dirty="0" smtClean="0"/>
              <a:t>Kleine eenmanszaken: overzicht </a:t>
            </a:r>
            <a:r>
              <a:rPr lang="nl-NL" dirty="0"/>
              <a:t>op </a:t>
            </a:r>
            <a:r>
              <a:rPr lang="nl-NL" dirty="0" smtClean="0"/>
              <a:t>werk eenvoudig. Groot bedrijf: meerdere </a:t>
            </a:r>
            <a:r>
              <a:rPr lang="nl-NL" dirty="0"/>
              <a:t>grote projecten </a:t>
            </a:r>
            <a:r>
              <a:rPr lang="nl-NL" dirty="0" smtClean="0"/>
              <a:t>tegelijkertijd; stuk lastiger. Werkplanning:  afstemmen vraag </a:t>
            </a:r>
            <a:r>
              <a:rPr lang="nl-NL" dirty="0"/>
              <a:t>en </a:t>
            </a:r>
            <a:r>
              <a:rPr lang="nl-NL" dirty="0" smtClean="0"/>
              <a:t>aanbod.</a:t>
            </a:r>
            <a:endParaRPr lang="nl-NL" dirty="0"/>
          </a:p>
          <a:p>
            <a:pPr>
              <a:lnSpc>
                <a:spcPct val="120000"/>
              </a:lnSpc>
            </a:pPr>
            <a:r>
              <a:rPr lang="nl-NL" dirty="0" smtClean="0"/>
              <a:t>Groene </a:t>
            </a:r>
            <a:r>
              <a:rPr lang="nl-NL" dirty="0"/>
              <a:t>sector kent piekbelasting. </a:t>
            </a:r>
            <a:r>
              <a:rPr lang="nl-NL" dirty="0" smtClean="0"/>
              <a:t>Voorkom problemen door:</a:t>
            </a:r>
          </a:p>
          <a:p>
            <a:pPr lvl="1">
              <a:lnSpc>
                <a:spcPct val="120000"/>
              </a:lnSpc>
            </a:pPr>
            <a:r>
              <a:rPr lang="nl-NL" dirty="0" smtClean="0"/>
              <a:t>in </a:t>
            </a:r>
            <a:r>
              <a:rPr lang="nl-NL" dirty="0"/>
              <a:t>de winter je werknemers minder uren </a:t>
            </a:r>
            <a:r>
              <a:rPr lang="nl-NL" dirty="0" smtClean="0"/>
              <a:t>te laten </a:t>
            </a:r>
            <a:r>
              <a:rPr lang="nl-NL" dirty="0"/>
              <a:t>maken dan in de </a:t>
            </a:r>
            <a:r>
              <a:rPr lang="nl-NL" dirty="0" smtClean="0"/>
              <a:t>zomer</a:t>
            </a:r>
          </a:p>
          <a:p>
            <a:pPr lvl="1">
              <a:lnSpc>
                <a:spcPct val="120000"/>
              </a:lnSpc>
            </a:pPr>
            <a:r>
              <a:rPr lang="nl-NL" dirty="0" smtClean="0"/>
              <a:t>tijdelijk </a:t>
            </a:r>
            <a:r>
              <a:rPr lang="nl-NL" dirty="0"/>
              <a:t>personeel </a:t>
            </a:r>
            <a:r>
              <a:rPr lang="nl-NL" dirty="0" smtClean="0"/>
              <a:t>in te huren </a:t>
            </a:r>
          </a:p>
          <a:p>
            <a:pPr lvl="1">
              <a:lnSpc>
                <a:spcPct val="120000"/>
              </a:lnSpc>
            </a:pPr>
            <a:r>
              <a:rPr lang="nl-NL" dirty="0" smtClean="0"/>
              <a:t>werk uit te besteden</a:t>
            </a:r>
            <a:endParaRPr lang="nl-NL" dirty="0"/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339914" y="6356351"/>
            <a:ext cx="4013886" cy="365124"/>
          </a:xfrm>
        </p:spPr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3777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Stelling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Wanneer</a:t>
            </a:r>
            <a:r>
              <a:rPr lang="en-US" dirty="0"/>
              <a:t> je de </a:t>
            </a:r>
            <a:r>
              <a:rPr lang="en-US" dirty="0" err="1"/>
              <a:t>ploeggrootte</a:t>
            </a:r>
            <a:r>
              <a:rPr lang="en-US" dirty="0"/>
              <a:t> </a:t>
            </a:r>
            <a:r>
              <a:rPr lang="en-US" dirty="0" err="1"/>
              <a:t>uitrekent</a:t>
            </a:r>
            <a:r>
              <a:rPr lang="en-US" dirty="0"/>
              <a:t>, </a:t>
            </a:r>
            <a:r>
              <a:rPr lang="en-US" dirty="0" err="1"/>
              <a:t>tel</a:t>
            </a:r>
            <a:r>
              <a:rPr lang="en-US" dirty="0"/>
              <a:t> je </a:t>
            </a:r>
            <a:r>
              <a:rPr lang="en-US" dirty="0" err="1"/>
              <a:t>er</a:t>
            </a:r>
            <a:r>
              <a:rPr lang="en-US" dirty="0"/>
              <a:t> 10% </a:t>
            </a:r>
            <a:r>
              <a:rPr lang="en-US" dirty="0" err="1"/>
              <a:t>bij</a:t>
            </a:r>
            <a:r>
              <a:rPr lang="en-US" dirty="0"/>
              <a:t> op. </a:t>
            </a:r>
            <a:r>
              <a:rPr lang="en-US" dirty="0" smtClean="0"/>
              <a:t>Maar </a:t>
            </a:r>
            <a:r>
              <a:rPr lang="en-US" dirty="0" err="1" smtClean="0"/>
              <a:t>dat</a:t>
            </a:r>
            <a:r>
              <a:rPr lang="en-US" dirty="0" smtClean="0"/>
              <a:t> </a:t>
            </a:r>
            <a:r>
              <a:rPr lang="en-US" dirty="0" err="1" smtClean="0"/>
              <a:t>zou</a:t>
            </a:r>
            <a:r>
              <a:rPr lang="en-US" dirty="0" smtClean="0"/>
              <a:t> </a:t>
            </a:r>
            <a:r>
              <a:rPr lang="en-US" dirty="0" err="1" smtClean="0"/>
              <a:t>eigenlijk</a:t>
            </a:r>
            <a:r>
              <a:rPr lang="en-US" dirty="0" smtClean="0"/>
              <a:t> </a:t>
            </a:r>
            <a:r>
              <a:rPr lang="en-US" dirty="0" err="1" smtClean="0"/>
              <a:t>minimaal</a:t>
            </a:r>
            <a:r>
              <a:rPr lang="en-US" dirty="0" smtClean="0"/>
              <a:t> </a:t>
            </a:r>
            <a:r>
              <a:rPr lang="en-US" dirty="0"/>
              <a:t>20% </a:t>
            </a:r>
            <a:r>
              <a:rPr lang="en-US" dirty="0" err="1" smtClean="0"/>
              <a:t>moeten</a:t>
            </a:r>
            <a:r>
              <a:rPr lang="en-US" smtClean="0"/>
              <a:t> zijn</a:t>
            </a:r>
            <a:r>
              <a:rPr lang="en-US" dirty="0"/>
              <a:t>.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339914" y="6356351"/>
            <a:ext cx="4013886" cy="365124"/>
          </a:xfrm>
        </p:spPr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1939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8.1 </a:t>
            </a:r>
            <a:r>
              <a:rPr lang="en-US" dirty="0" err="1"/>
              <a:t>Oriëntatie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8.2 Het </a:t>
            </a:r>
            <a:r>
              <a:rPr lang="en-US" dirty="0" err="1"/>
              <a:t>uitvoeringsplan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8.3 De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</a:t>
            </a:r>
            <a:r>
              <a:rPr lang="en-US" dirty="0" err="1"/>
              <a:t>organisatie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8.4 </a:t>
            </a:r>
            <a:r>
              <a:rPr lang="en-US" dirty="0" err="1"/>
              <a:t>Samenvatting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Stelling</a:t>
            </a:r>
            <a:r>
              <a:rPr lang="en-US" dirty="0"/>
              <a:t> 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154955" y="6356350"/>
            <a:ext cx="3198845" cy="26718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120" y="3433716"/>
            <a:ext cx="3668680" cy="274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8.1 </a:t>
            </a:r>
            <a:r>
              <a:rPr lang="en-US" dirty="0" err="1"/>
              <a:t>Oriëntatie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Voor de </a:t>
            </a:r>
            <a:r>
              <a:rPr lang="en-US" sz="2400" dirty="0" err="1"/>
              <a:t>uitvoering</a:t>
            </a:r>
            <a:r>
              <a:rPr lang="en-US" sz="2400" dirty="0"/>
              <a:t> van </a:t>
            </a:r>
            <a:r>
              <a:rPr lang="en-US" sz="2400" dirty="0" err="1"/>
              <a:t>een</a:t>
            </a:r>
            <a:r>
              <a:rPr lang="en-US" sz="2400" dirty="0"/>
              <a:t> project </a:t>
            </a:r>
            <a:r>
              <a:rPr lang="en-US" sz="2400" dirty="0" err="1"/>
              <a:t>maak</a:t>
            </a:r>
            <a:r>
              <a:rPr lang="en-US" sz="2400" dirty="0"/>
              <a:t> je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uitvoeringsplan</a:t>
            </a:r>
            <a:r>
              <a:rPr lang="en-US" sz="2400" dirty="0"/>
              <a:t> </a:t>
            </a:r>
            <a:r>
              <a:rPr lang="en-US" sz="2400" dirty="0" err="1"/>
              <a:t>waarin</a:t>
            </a:r>
            <a:r>
              <a:rPr lang="en-US" sz="2400" dirty="0"/>
              <a:t> </a:t>
            </a:r>
            <a:r>
              <a:rPr lang="en-US" sz="2400" dirty="0" err="1"/>
              <a:t>staat</a:t>
            </a:r>
            <a:r>
              <a:rPr lang="en-US" sz="2400" dirty="0"/>
              <a:t> wat </a:t>
            </a:r>
            <a:r>
              <a:rPr lang="en-US" sz="2400" dirty="0" err="1"/>
              <a:t>er</a:t>
            </a:r>
            <a:r>
              <a:rPr lang="en-US" sz="2400" dirty="0"/>
              <a:t> op </a:t>
            </a:r>
            <a:r>
              <a:rPr lang="en-US" sz="2400" dirty="0" err="1"/>
              <a:t>specifieke</a:t>
            </a:r>
            <a:r>
              <a:rPr lang="en-US" sz="2400" dirty="0"/>
              <a:t> </a:t>
            </a:r>
            <a:r>
              <a:rPr lang="en-US" sz="2400" dirty="0" err="1"/>
              <a:t>momenten</a:t>
            </a:r>
            <a:r>
              <a:rPr lang="en-US" sz="2400" dirty="0"/>
              <a:t> </a:t>
            </a:r>
            <a:r>
              <a:rPr lang="en-US" sz="2400" dirty="0" err="1"/>
              <a:t>moet</a:t>
            </a:r>
            <a:r>
              <a:rPr lang="en-US" sz="2400" dirty="0"/>
              <a:t> </a:t>
            </a:r>
            <a:r>
              <a:rPr lang="en-US" sz="2400" dirty="0" err="1"/>
              <a:t>gebeuren</a:t>
            </a:r>
            <a:r>
              <a:rPr lang="en-US" sz="2400" dirty="0"/>
              <a:t> en wat </a:t>
            </a:r>
            <a:r>
              <a:rPr lang="en-US" sz="2400" dirty="0" err="1"/>
              <a:t>er</a:t>
            </a:r>
            <a:r>
              <a:rPr lang="en-US" sz="2400" dirty="0"/>
              <a:t> </a:t>
            </a:r>
            <a:r>
              <a:rPr lang="en-US" sz="2400" dirty="0" err="1"/>
              <a:t>nodig</a:t>
            </a:r>
            <a:r>
              <a:rPr lang="en-US" sz="2400" dirty="0"/>
              <a:t> is. </a:t>
            </a:r>
            <a:r>
              <a:rPr lang="en-US" sz="2400" dirty="0" err="1"/>
              <a:t>Inzet</a:t>
            </a:r>
            <a:r>
              <a:rPr lang="en-US" sz="2400" dirty="0"/>
              <a:t> van </a:t>
            </a:r>
            <a:r>
              <a:rPr lang="en-US" sz="2400" dirty="0" err="1"/>
              <a:t>mensen</a:t>
            </a:r>
            <a:r>
              <a:rPr lang="en-US" sz="2400" dirty="0"/>
              <a:t> en machines </a:t>
            </a:r>
            <a:r>
              <a:rPr lang="en-US" sz="2400" dirty="0" err="1"/>
              <a:t>vormt</a:t>
            </a:r>
            <a:r>
              <a:rPr lang="en-US" sz="2400" dirty="0"/>
              <a:t> </a:t>
            </a:r>
            <a:r>
              <a:rPr lang="en-US" sz="2400" dirty="0" err="1"/>
              <a:t>hierbij</a:t>
            </a:r>
            <a:r>
              <a:rPr lang="en-US" sz="2400" dirty="0"/>
              <a:t> de basis.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Door </a:t>
            </a:r>
            <a:r>
              <a:rPr lang="en-US" sz="2400" dirty="0" err="1"/>
              <a:t>mensen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aanvang</a:t>
            </a:r>
            <a:r>
              <a:rPr lang="en-US" sz="2400" dirty="0"/>
              <a:t> van </a:t>
            </a:r>
            <a:r>
              <a:rPr lang="en-US" sz="2400" dirty="0" err="1"/>
              <a:t>een</a:t>
            </a:r>
            <a:r>
              <a:rPr lang="en-US" sz="2400" dirty="0"/>
              <a:t> project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informeren</a:t>
            </a:r>
            <a:r>
              <a:rPr lang="en-US" sz="2400" dirty="0"/>
              <a:t>, </a:t>
            </a:r>
            <a:r>
              <a:rPr lang="en-US" sz="2400" dirty="0" err="1"/>
              <a:t>maak</a:t>
            </a:r>
            <a:r>
              <a:rPr lang="en-US" sz="2400" dirty="0"/>
              <a:t> je </a:t>
            </a:r>
            <a:r>
              <a:rPr lang="en-US" sz="2400" dirty="0" err="1"/>
              <a:t>ze</a:t>
            </a:r>
            <a:r>
              <a:rPr lang="en-US" sz="2400" dirty="0"/>
              <a:t> </a:t>
            </a:r>
            <a:r>
              <a:rPr lang="en-US" sz="2400" dirty="0" err="1"/>
              <a:t>medeverantwoordelijk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het project.</a:t>
            </a:r>
          </a:p>
          <a:p>
            <a:pPr>
              <a:lnSpc>
                <a:spcPct val="100000"/>
              </a:lnSpc>
            </a:pPr>
            <a:r>
              <a:rPr lang="en-US" sz="2400" dirty="0" err="1"/>
              <a:t>Er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 </a:t>
            </a:r>
            <a:r>
              <a:rPr lang="en-US" sz="2400" dirty="0" err="1"/>
              <a:t>periodes</a:t>
            </a:r>
            <a:r>
              <a:rPr lang="en-US" sz="2400" dirty="0"/>
              <a:t> </a:t>
            </a:r>
            <a:r>
              <a:rPr lang="en-US" sz="2400" dirty="0" err="1"/>
              <a:t>waarin</a:t>
            </a:r>
            <a:r>
              <a:rPr lang="en-US" sz="2400" dirty="0"/>
              <a:t> </a:t>
            </a:r>
            <a:r>
              <a:rPr lang="en-US" sz="2400" dirty="0" err="1"/>
              <a:t>er</a:t>
            </a:r>
            <a:r>
              <a:rPr lang="en-US" sz="2400" dirty="0"/>
              <a:t> </a:t>
            </a:r>
            <a:r>
              <a:rPr lang="en-US" sz="2400" dirty="0" err="1"/>
              <a:t>sprake</a:t>
            </a:r>
            <a:r>
              <a:rPr lang="en-US" sz="2400" dirty="0"/>
              <a:t> is van </a:t>
            </a:r>
            <a:r>
              <a:rPr lang="en-US" sz="2400" dirty="0" err="1"/>
              <a:t>piekbelasting</a:t>
            </a:r>
            <a:r>
              <a:rPr lang="en-US" sz="2400" dirty="0"/>
              <a:t>. </a:t>
            </a:r>
            <a:r>
              <a:rPr lang="en-US" sz="2400" dirty="0" err="1"/>
              <a:t>Zeker</a:t>
            </a:r>
            <a:r>
              <a:rPr lang="en-US" sz="2400" dirty="0"/>
              <a:t> in </a:t>
            </a:r>
            <a:r>
              <a:rPr lang="en-US" sz="2400" dirty="0" err="1"/>
              <a:t>deze</a:t>
            </a:r>
            <a:r>
              <a:rPr lang="en-US" sz="2400" dirty="0"/>
              <a:t> </a:t>
            </a:r>
            <a:r>
              <a:rPr lang="en-US" sz="2400" dirty="0" err="1"/>
              <a:t>tijden</a:t>
            </a:r>
            <a:r>
              <a:rPr lang="en-US" sz="2400" dirty="0"/>
              <a:t> is het </a:t>
            </a:r>
            <a:r>
              <a:rPr lang="en-US" sz="2400" dirty="0" err="1"/>
              <a:t>essentieel</a:t>
            </a:r>
            <a:r>
              <a:rPr lang="en-US" sz="2400" dirty="0"/>
              <a:t> om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goede</a:t>
            </a:r>
            <a:r>
              <a:rPr lang="en-US" sz="2400" dirty="0"/>
              <a:t> </a:t>
            </a:r>
            <a:r>
              <a:rPr lang="en-US" sz="2400" dirty="0" err="1"/>
              <a:t>werkplanning</a:t>
            </a:r>
            <a:r>
              <a:rPr lang="en-US" sz="2400" dirty="0"/>
              <a:t>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maken</a:t>
            </a:r>
            <a:r>
              <a:rPr lang="en-US" sz="2400" dirty="0"/>
              <a:t>.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Het </a:t>
            </a:r>
            <a:r>
              <a:rPr lang="en-US" sz="2400" dirty="0" err="1"/>
              <a:t>opstellen</a:t>
            </a:r>
            <a:r>
              <a:rPr lang="en-US" sz="2400" dirty="0"/>
              <a:t> van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werkplanning</a:t>
            </a:r>
            <a:r>
              <a:rPr lang="en-US" sz="2400" dirty="0"/>
              <a:t> </a:t>
            </a:r>
            <a:r>
              <a:rPr lang="en-US" sz="2400" dirty="0" err="1"/>
              <a:t>kost</a:t>
            </a:r>
            <a:r>
              <a:rPr lang="en-US" sz="2400" dirty="0"/>
              <a:t> </a:t>
            </a:r>
            <a:r>
              <a:rPr lang="en-US" sz="2400" dirty="0" err="1"/>
              <a:t>tijd</a:t>
            </a:r>
            <a:r>
              <a:rPr lang="en-US" sz="2400" dirty="0"/>
              <a:t> maar </a:t>
            </a:r>
            <a:r>
              <a:rPr lang="en-US" sz="2400" dirty="0" err="1"/>
              <a:t>levert</a:t>
            </a:r>
            <a:r>
              <a:rPr lang="en-US" sz="2400" dirty="0"/>
              <a:t> je </a:t>
            </a:r>
            <a:r>
              <a:rPr lang="en-US" sz="2400" dirty="0" err="1"/>
              <a:t>ook</a:t>
            </a:r>
            <a:r>
              <a:rPr lang="en-US" sz="2400" dirty="0"/>
              <a:t> </a:t>
            </a:r>
            <a:r>
              <a:rPr lang="en-US" sz="2400" dirty="0" err="1"/>
              <a:t>tijd</a:t>
            </a:r>
            <a:r>
              <a:rPr lang="en-US" sz="2400" dirty="0"/>
              <a:t> op.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339914" y="6356351"/>
            <a:ext cx="4013886" cy="365124"/>
          </a:xfrm>
        </p:spPr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2287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8.2 Het </a:t>
            </a:r>
            <a:r>
              <a:rPr lang="en-US" dirty="0" err="1"/>
              <a:t>uitvoeringsplan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Uitvoeringsplan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informatie</a:t>
            </a:r>
            <a:r>
              <a:rPr lang="en-US" dirty="0"/>
              <a:t> over de </a:t>
            </a:r>
            <a:r>
              <a:rPr lang="en-US" dirty="0" err="1"/>
              <a:t>inzet</a:t>
            </a:r>
            <a:r>
              <a:rPr lang="en-US" dirty="0"/>
              <a:t> van </a:t>
            </a:r>
            <a:r>
              <a:rPr lang="en-US" dirty="0" err="1"/>
              <a:t>arbeid</a:t>
            </a:r>
            <a:r>
              <a:rPr lang="en-US" dirty="0"/>
              <a:t>, machines en de levering van </a:t>
            </a:r>
            <a:r>
              <a:rPr lang="en-US" dirty="0" err="1"/>
              <a:t>materialen</a:t>
            </a:r>
            <a:endParaRPr lang="en-US" dirty="0"/>
          </a:p>
          <a:p>
            <a:r>
              <a:rPr lang="en-US" dirty="0" err="1"/>
              <a:t>Gegevens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uitvoeringsplanning</a:t>
            </a:r>
            <a:r>
              <a:rPr lang="en-US" dirty="0"/>
              <a:t> </a:t>
            </a:r>
            <a:r>
              <a:rPr lang="en-US" dirty="0" err="1"/>
              <a:t>haal</a:t>
            </a:r>
            <a:r>
              <a:rPr lang="en-US" dirty="0"/>
              <a:t> je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begroting</a:t>
            </a:r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mogelijkheden</a:t>
            </a:r>
            <a:r>
              <a:rPr lang="en-US" dirty="0"/>
              <a:t> in de </a:t>
            </a:r>
            <a:r>
              <a:rPr lang="en-US" dirty="0" err="1"/>
              <a:t>werkvolgorde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Werkzaamheden</a:t>
            </a:r>
            <a:r>
              <a:rPr lang="en-US" dirty="0"/>
              <a:t>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afronden</a:t>
            </a:r>
            <a:r>
              <a:rPr lang="en-US" dirty="0"/>
              <a:t> en </a:t>
            </a:r>
            <a:r>
              <a:rPr lang="en-US" dirty="0" err="1"/>
              <a:t>volgen</a:t>
            </a:r>
            <a:r>
              <a:rPr lang="en-US" dirty="0"/>
              <a:t> </a:t>
            </a:r>
            <a:r>
              <a:rPr lang="en-US" dirty="0" err="1"/>
              <a:t>elkaar</a:t>
            </a:r>
            <a:r>
              <a:rPr lang="en-US" dirty="0"/>
              <a:t> op</a:t>
            </a:r>
          </a:p>
          <a:p>
            <a:pPr lvl="1"/>
            <a:r>
              <a:rPr lang="en-US" dirty="0" err="1"/>
              <a:t>Werkzaamheden</a:t>
            </a:r>
            <a:r>
              <a:rPr lang="en-US" dirty="0"/>
              <a:t> </a:t>
            </a:r>
            <a:r>
              <a:rPr lang="en-US" dirty="0" err="1"/>
              <a:t>hoeven</a:t>
            </a:r>
            <a:r>
              <a:rPr lang="en-US" dirty="0"/>
              <a:t> NIET </a:t>
            </a:r>
            <a:r>
              <a:rPr lang="en-US" dirty="0" err="1"/>
              <a:t>afgerond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om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werkzaamheid</a:t>
            </a:r>
            <a:r>
              <a:rPr lang="en-US" dirty="0"/>
              <a:t> op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starten</a:t>
            </a:r>
            <a:endParaRPr lang="en-US" dirty="0"/>
          </a:p>
          <a:p>
            <a:pPr lvl="1"/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werkzaamheden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tegelijkertijd</a:t>
            </a:r>
            <a:r>
              <a:rPr lang="en-US" dirty="0"/>
              <a:t> </a:t>
            </a:r>
            <a:r>
              <a:rPr lang="en-US" dirty="0" err="1"/>
              <a:t>uitgevoerd</a:t>
            </a:r>
            <a:endParaRPr lang="en-US" dirty="0"/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339914" y="6356351"/>
            <a:ext cx="4013886" cy="365124"/>
          </a:xfrm>
        </p:spPr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388" y="4551499"/>
            <a:ext cx="2284412" cy="171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923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8.2 Het </a:t>
            </a:r>
            <a:r>
              <a:rPr lang="en-US" dirty="0" err="1"/>
              <a:t>uitvoeringsplan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Ploeggrootte</a:t>
            </a:r>
            <a:r>
              <a:rPr lang="en-US" dirty="0"/>
              <a:t>;</a:t>
            </a:r>
          </a:p>
          <a:p>
            <a:pPr lvl="1"/>
            <a:r>
              <a:rPr lang="en-US" dirty="0" err="1"/>
              <a:t>Afhankelijk</a:t>
            </a:r>
            <a:r>
              <a:rPr lang="en-US" dirty="0"/>
              <a:t> van de </a:t>
            </a:r>
            <a:r>
              <a:rPr lang="en-US" dirty="0" err="1"/>
              <a:t>grootte</a:t>
            </a:r>
            <a:r>
              <a:rPr lang="en-US" dirty="0"/>
              <a:t> van het project</a:t>
            </a:r>
          </a:p>
          <a:p>
            <a:pPr lvl="1"/>
            <a:r>
              <a:rPr lang="en-US" dirty="0" err="1"/>
              <a:t>Afhankelijk</a:t>
            </a:r>
            <a:r>
              <a:rPr lang="en-US" dirty="0"/>
              <a:t> van </a:t>
            </a:r>
            <a:r>
              <a:rPr lang="en-US" dirty="0" err="1"/>
              <a:t>kennis</a:t>
            </a:r>
            <a:r>
              <a:rPr lang="en-US" dirty="0"/>
              <a:t> en </a:t>
            </a:r>
            <a:r>
              <a:rPr lang="en-US" dirty="0" err="1"/>
              <a:t>kunde</a:t>
            </a:r>
            <a:r>
              <a:rPr lang="en-US" dirty="0"/>
              <a:t> van de </a:t>
            </a:r>
            <a:r>
              <a:rPr lang="en-US" dirty="0" err="1"/>
              <a:t>vakmensen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of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weinig</a:t>
            </a:r>
            <a:r>
              <a:rPr lang="en-US" dirty="0"/>
              <a:t> </a:t>
            </a:r>
            <a:r>
              <a:rPr lang="en-US" dirty="0" err="1" smtClean="0"/>
              <a:t>mensen</a:t>
            </a:r>
            <a:r>
              <a:rPr lang="en-US" dirty="0" smtClean="0"/>
              <a:t>: </a:t>
            </a:r>
            <a:r>
              <a:rPr lang="en-US" dirty="0" err="1"/>
              <a:t>faalkosten</a:t>
            </a:r>
            <a:r>
              <a:rPr lang="en-US" dirty="0"/>
              <a:t>!</a:t>
            </a:r>
          </a:p>
          <a:p>
            <a:endParaRPr lang="en-US" dirty="0"/>
          </a:p>
          <a:p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projecten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afspraken</a:t>
            </a:r>
            <a:r>
              <a:rPr lang="en-US" dirty="0"/>
              <a:t> </a:t>
            </a:r>
            <a:r>
              <a:rPr lang="en-US" dirty="0" err="1"/>
              <a:t>gemaakt</a:t>
            </a:r>
            <a:r>
              <a:rPr lang="en-US" dirty="0"/>
              <a:t> over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dagen</a:t>
            </a:r>
            <a:r>
              <a:rPr lang="en-US" dirty="0"/>
              <a:t> </a:t>
            </a:r>
            <a:r>
              <a:rPr lang="en-US" dirty="0" err="1"/>
              <a:t>waarbinnen</a:t>
            </a:r>
            <a:r>
              <a:rPr lang="en-US" dirty="0"/>
              <a:t> het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 smtClean="0"/>
              <a:t>opgeleverd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339914" y="6356351"/>
            <a:ext cx="4013886" cy="365124"/>
          </a:xfrm>
        </p:spPr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5966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8.2 Het </a:t>
            </a:r>
            <a:r>
              <a:rPr lang="en-US" dirty="0" err="1"/>
              <a:t>uitvoeringsplan</a:t>
            </a:r>
            <a:endParaRPr lang="nl-NL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339914" y="6356351"/>
            <a:ext cx="4013886" cy="365124"/>
          </a:xfrm>
        </p:spPr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Het aantal dagen is bekend. Aantal effectieve werkuren per werknemer per dag = 7 uur. Deel het aantal begrote uren door 7 en vervolgens deel je de uitkomst door het aantal beschikbare dagen. Je verhoogt de uitkomst met 10% en rond af</a:t>
            </a:r>
          </a:p>
          <a:p>
            <a:r>
              <a:rPr lang="nl-NL" sz="2000" dirty="0"/>
              <a:t>Voorbeeld: werk moet in 5 dagen worden </a:t>
            </a:r>
          </a:p>
          <a:p>
            <a:pPr marL="0" indent="0">
              <a:buNone/>
            </a:pPr>
            <a:r>
              <a:rPr lang="nl-NL" sz="2000" dirty="0"/>
              <a:t>    uitgevoerd</a:t>
            </a:r>
          </a:p>
          <a:p>
            <a:r>
              <a:rPr lang="nl-NL" sz="2000" dirty="0"/>
              <a:t>Begroting geeft aan 90 arbeidsuren</a:t>
            </a:r>
          </a:p>
          <a:p>
            <a:r>
              <a:rPr lang="nl-NL" sz="2000" dirty="0"/>
              <a:t>Tijdsplanning: 90:7 = 12,8 = 13 dagen</a:t>
            </a:r>
          </a:p>
          <a:p>
            <a:r>
              <a:rPr lang="nl-NL" sz="2000" dirty="0"/>
              <a:t>13 mandagen; 3 dagen met 3 man, </a:t>
            </a:r>
          </a:p>
          <a:p>
            <a:pPr marL="0" indent="0">
              <a:buNone/>
            </a:pPr>
            <a:r>
              <a:rPr lang="nl-NL" sz="2000" dirty="0"/>
              <a:t>    2 dagen met 2 man = totaal 13 mandagen</a:t>
            </a:r>
          </a:p>
          <a:p>
            <a:pPr lvl="8"/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00" y="3403601"/>
            <a:ext cx="45339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135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8.2 Het </a:t>
            </a:r>
            <a:r>
              <a:rPr lang="en-US" dirty="0" err="1"/>
              <a:t>uitvoeringsplan</a:t>
            </a:r>
            <a:endParaRPr lang="nl-NL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339914" y="6356351"/>
            <a:ext cx="4013886" cy="365124"/>
          </a:xfrm>
        </p:spPr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Inzet machines; staat in de begroting en kan in het strokenschema worden aangegeven</a:t>
            </a:r>
          </a:p>
          <a:p>
            <a:r>
              <a:rPr lang="nl-NL" dirty="0"/>
              <a:t>Bestellen en leveren materiaal; in strokenschema aangeven (just-in-time leveren betekent vaak 2 a 3 weken van te voren bestellen)</a:t>
            </a:r>
          </a:p>
          <a:p>
            <a:endParaRPr lang="nl-NL" dirty="0"/>
          </a:p>
          <a:p>
            <a:r>
              <a:rPr lang="nl-NL" dirty="0"/>
              <a:t>Tip: gebruik begroting Excel werkblad om strokenplanning in te vullen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275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De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</a:t>
            </a:r>
            <a:r>
              <a:rPr lang="en-US" dirty="0" err="1"/>
              <a:t>organisatie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Voor </a:t>
            </a:r>
            <a:r>
              <a:rPr lang="en-US" dirty="0" err="1"/>
              <a:t>kleine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uitvoeringsplanning</a:t>
            </a:r>
            <a:r>
              <a:rPr lang="en-US" dirty="0"/>
              <a:t> </a:t>
            </a:r>
            <a:r>
              <a:rPr lang="en-US" dirty="0" err="1"/>
              <a:t>voldoende</a:t>
            </a:r>
            <a:r>
              <a:rPr lang="en-US" dirty="0"/>
              <a:t>;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ondernemingen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 smtClean="0"/>
              <a:t>meerdere</a:t>
            </a:r>
            <a:r>
              <a:rPr lang="en-US" dirty="0" smtClean="0"/>
              <a:t> </a:t>
            </a:r>
            <a:r>
              <a:rPr lang="en-US" dirty="0" err="1"/>
              <a:t>projecten</a:t>
            </a:r>
            <a:r>
              <a:rPr lang="en-US" dirty="0"/>
              <a:t> </a:t>
            </a:r>
            <a:r>
              <a:rPr lang="en-US" dirty="0" err="1"/>
              <a:t>tegelijkertijd</a:t>
            </a:r>
            <a:r>
              <a:rPr lang="en-US" dirty="0"/>
              <a:t> </a:t>
            </a:r>
            <a:r>
              <a:rPr lang="en-US" dirty="0" err="1" smtClean="0"/>
              <a:t>plaatsvinden</a:t>
            </a:r>
            <a:r>
              <a:rPr lang="en-US" dirty="0" smtClean="0"/>
              <a:t> </a:t>
            </a:r>
            <a:r>
              <a:rPr lang="en-US" dirty="0" err="1"/>
              <a:t>werken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werkplanning</a:t>
            </a:r>
            <a:endParaRPr lang="en-US" dirty="0"/>
          </a:p>
          <a:p>
            <a:r>
              <a:rPr lang="en-US" dirty="0" err="1"/>
              <a:t>Afstemmen</a:t>
            </a:r>
            <a:r>
              <a:rPr lang="en-US" dirty="0"/>
              <a:t> </a:t>
            </a:r>
            <a:r>
              <a:rPr lang="en-US" dirty="0" err="1"/>
              <a:t>vraag</a:t>
            </a:r>
            <a:r>
              <a:rPr lang="en-US" dirty="0"/>
              <a:t> en </a:t>
            </a:r>
            <a:r>
              <a:rPr lang="en-US" dirty="0" err="1" smtClean="0"/>
              <a:t>aanbod</a:t>
            </a:r>
            <a:r>
              <a:rPr lang="en-US" dirty="0"/>
              <a:t>:</a:t>
            </a:r>
            <a:endParaRPr lang="en-US" dirty="0"/>
          </a:p>
          <a:p>
            <a:pPr lvl="1"/>
            <a:r>
              <a:rPr lang="en-US" dirty="0" err="1"/>
              <a:t>Vraag</a:t>
            </a:r>
            <a:r>
              <a:rPr lang="en-US" dirty="0"/>
              <a:t> kun je </a:t>
            </a:r>
            <a:r>
              <a:rPr lang="en-US" dirty="0" err="1"/>
              <a:t>afleiden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begrotingen</a:t>
            </a:r>
            <a:r>
              <a:rPr lang="en-US" dirty="0"/>
              <a:t>. Elk project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arbeids</a:t>
            </a:r>
            <a:r>
              <a:rPr lang="en-US" dirty="0"/>
              <a:t>- </a:t>
            </a:r>
            <a:r>
              <a:rPr lang="en-US" dirty="0" err="1"/>
              <a:t>en</a:t>
            </a:r>
            <a:r>
              <a:rPr lang="en-US" dirty="0"/>
              <a:t> machine </a:t>
            </a:r>
            <a:r>
              <a:rPr lang="en-US" dirty="0" err="1"/>
              <a:t>uren</a:t>
            </a:r>
            <a:r>
              <a:rPr lang="en-US" dirty="0"/>
              <a:t> </a:t>
            </a:r>
            <a:r>
              <a:rPr lang="en-US" dirty="0" err="1"/>
              <a:t>aan</a:t>
            </a:r>
            <a:endParaRPr lang="en-US" dirty="0"/>
          </a:p>
          <a:p>
            <a:pPr lvl="1"/>
            <a:r>
              <a:rPr lang="en-US" dirty="0" err="1"/>
              <a:t>Aanbod</a:t>
            </a:r>
            <a:r>
              <a:rPr lang="en-US" dirty="0"/>
              <a:t> = </a:t>
            </a:r>
            <a:r>
              <a:rPr lang="en-US" dirty="0" err="1"/>
              <a:t>som</a:t>
            </a:r>
            <a:r>
              <a:rPr lang="en-US" dirty="0"/>
              <a:t> van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productieve</a:t>
            </a:r>
            <a:r>
              <a:rPr lang="en-US" dirty="0"/>
              <a:t> </a:t>
            </a:r>
            <a:r>
              <a:rPr lang="en-US" dirty="0" err="1"/>
              <a:t>uren</a:t>
            </a:r>
            <a:r>
              <a:rPr lang="en-US" dirty="0"/>
              <a:t> van de </a:t>
            </a:r>
            <a:r>
              <a:rPr lang="en-US" dirty="0" err="1"/>
              <a:t>werknemers</a:t>
            </a:r>
            <a:endParaRPr lang="en-US" dirty="0"/>
          </a:p>
          <a:p>
            <a:pPr lvl="1"/>
            <a:r>
              <a:rPr lang="en-US" dirty="0"/>
              <a:t>Door </a:t>
            </a:r>
            <a:r>
              <a:rPr lang="en-US" dirty="0" err="1"/>
              <a:t>piekbelasting</a:t>
            </a:r>
            <a:r>
              <a:rPr lang="en-US" dirty="0"/>
              <a:t> is </a:t>
            </a:r>
            <a:r>
              <a:rPr lang="en-US" dirty="0" err="1"/>
              <a:t>plannen</a:t>
            </a:r>
            <a:r>
              <a:rPr lang="en-US" dirty="0"/>
              <a:t> </a:t>
            </a:r>
            <a:r>
              <a:rPr lang="en-US" dirty="0" err="1"/>
              <a:t>lastig</a:t>
            </a:r>
            <a:r>
              <a:rPr lang="en-US" dirty="0"/>
              <a:t> maar </a:t>
            </a:r>
            <a:r>
              <a:rPr lang="en-US" dirty="0" err="1"/>
              <a:t>juist</a:t>
            </a:r>
            <a:r>
              <a:rPr lang="en-US" dirty="0"/>
              <a:t> door de </a:t>
            </a:r>
            <a:r>
              <a:rPr lang="en-US" dirty="0" err="1"/>
              <a:t>piekbelasting</a:t>
            </a:r>
            <a:r>
              <a:rPr lang="en-US" dirty="0"/>
              <a:t> is </a:t>
            </a:r>
            <a:r>
              <a:rPr lang="en-US" dirty="0" err="1"/>
              <a:t>plannen</a:t>
            </a:r>
            <a:r>
              <a:rPr lang="en-US" dirty="0"/>
              <a:t> </a:t>
            </a:r>
            <a:r>
              <a:rPr lang="en-US" dirty="0" err="1"/>
              <a:t>noodzakelijk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339914" y="6356351"/>
            <a:ext cx="4013886" cy="365124"/>
          </a:xfrm>
        </p:spPr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2409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8.3 De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binnen</a:t>
            </a:r>
            <a:r>
              <a:rPr lang="en-US" dirty="0"/>
              <a:t> de </a:t>
            </a:r>
            <a:r>
              <a:rPr lang="en-US" dirty="0" err="1"/>
              <a:t>organisatie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Planbord</a:t>
            </a:r>
            <a:r>
              <a:rPr lang="en-US" dirty="0"/>
              <a:t>:</a:t>
            </a:r>
            <a:endParaRPr lang="en-US" dirty="0"/>
          </a:p>
          <a:p>
            <a:pPr lvl="1"/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grotere</a:t>
            </a:r>
            <a:r>
              <a:rPr lang="en-US" dirty="0"/>
              <a:t> </a:t>
            </a:r>
            <a:r>
              <a:rPr lang="en-US" dirty="0" err="1"/>
              <a:t>bedrijven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meerdere</a:t>
            </a:r>
            <a:r>
              <a:rPr lang="en-US" dirty="0"/>
              <a:t> </a:t>
            </a:r>
            <a:r>
              <a:rPr lang="en-US" dirty="0" err="1"/>
              <a:t>projecten</a:t>
            </a:r>
            <a:r>
              <a:rPr lang="en-US" dirty="0"/>
              <a:t> </a:t>
            </a:r>
            <a:r>
              <a:rPr lang="en-US" dirty="0" err="1" smtClean="0"/>
              <a:t>tegelijkertijd</a:t>
            </a:r>
            <a:r>
              <a:rPr lang="en-US" dirty="0" smtClean="0"/>
              <a:t> </a:t>
            </a:r>
            <a:r>
              <a:rPr lang="en-US" dirty="0" err="1"/>
              <a:t>draaien</a:t>
            </a:r>
            <a:endParaRPr lang="en-US" dirty="0"/>
          </a:p>
          <a:p>
            <a:pPr lvl="1"/>
            <a:r>
              <a:rPr lang="en-US" dirty="0" err="1"/>
              <a:t>Planbord</a:t>
            </a:r>
            <a:r>
              <a:rPr lang="en-US" dirty="0"/>
              <a:t> </a:t>
            </a:r>
            <a:r>
              <a:rPr lang="en-US" dirty="0" err="1"/>
              <a:t>maakt</a:t>
            </a:r>
            <a:r>
              <a:rPr lang="en-US" dirty="0"/>
              <a:t> </a:t>
            </a:r>
            <a:r>
              <a:rPr lang="en-US" dirty="0" err="1"/>
              <a:t>inzichtelijk</a:t>
            </a:r>
            <a:r>
              <a:rPr lang="en-US" dirty="0"/>
              <a:t> </a:t>
            </a:r>
            <a:r>
              <a:rPr lang="en-US" dirty="0" err="1"/>
              <a:t>wanneer</a:t>
            </a:r>
            <a:r>
              <a:rPr lang="en-US" dirty="0"/>
              <a:t> je </a:t>
            </a:r>
            <a:r>
              <a:rPr lang="en-US" dirty="0" err="1"/>
              <a:t>mensen</a:t>
            </a:r>
            <a:r>
              <a:rPr lang="en-US" dirty="0"/>
              <a:t> of machines </a:t>
            </a:r>
            <a:r>
              <a:rPr lang="en-US" dirty="0" err="1"/>
              <a:t>tekort</a:t>
            </a:r>
            <a:r>
              <a:rPr lang="en-US" dirty="0"/>
              <a:t> </a:t>
            </a:r>
            <a:r>
              <a:rPr lang="en-US" dirty="0" err="1"/>
              <a:t>komt</a:t>
            </a:r>
            <a:endParaRPr lang="en-US" dirty="0"/>
          </a:p>
          <a:p>
            <a:pPr lvl="1"/>
            <a:r>
              <a:rPr lang="en-US" dirty="0"/>
              <a:t>In </a:t>
            </a:r>
            <a:r>
              <a:rPr lang="en-US" dirty="0" err="1"/>
              <a:t>drukke</a:t>
            </a:r>
            <a:r>
              <a:rPr lang="en-US" dirty="0"/>
              <a:t> </a:t>
            </a:r>
            <a:r>
              <a:rPr lang="en-US" dirty="0" err="1"/>
              <a:t>tijden</a:t>
            </a:r>
            <a:r>
              <a:rPr lang="en-US" dirty="0"/>
              <a:t> kun je </a:t>
            </a:r>
            <a:r>
              <a:rPr lang="en-US" dirty="0" err="1"/>
              <a:t>mensen</a:t>
            </a:r>
            <a:r>
              <a:rPr lang="en-US" dirty="0"/>
              <a:t> of machines </a:t>
            </a:r>
            <a:r>
              <a:rPr lang="en-US" dirty="0" err="1"/>
              <a:t>inhuren</a:t>
            </a:r>
            <a:r>
              <a:rPr lang="en-US" dirty="0"/>
              <a:t> of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uitbesteden</a:t>
            </a: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339914" y="6356351"/>
            <a:ext cx="4013886" cy="365124"/>
          </a:xfrm>
        </p:spPr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Uitvoeringsplan</a:t>
            </a:r>
            <a:r>
              <a:rPr lang="en-US" dirty="0"/>
              <a:t> en 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825" y="4001294"/>
            <a:ext cx="43719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459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0</TotalTime>
  <Words>716</Words>
  <Application>Microsoft Office PowerPoint</Application>
  <PresentationFormat>Breedbeeld</PresentationFormat>
  <Paragraphs>93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9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Begroten, offreren, werkplanning maken</vt:lpstr>
      <vt:lpstr>8. Uitvoeringsplan en werkplanning maken</vt:lpstr>
      <vt:lpstr>8.1 Oriëntatie</vt:lpstr>
      <vt:lpstr>8.2 Het uitvoeringsplan</vt:lpstr>
      <vt:lpstr>8.2 Het uitvoeringsplan</vt:lpstr>
      <vt:lpstr>8.2 Het uitvoeringsplan</vt:lpstr>
      <vt:lpstr>8.2 Het uitvoeringsplan</vt:lpstr>
      <vt:lpstr>8.3 De werkplanning binnen de organisatie</vt:lpstr>
      <vt:lpstr>8.3 De werkplanning binnen de organisatie</vt:lpstr>
      <vt:lpstr>8.4 Samenvatting</vt:lpstr>
      <vt:lpstr>Stelling</vt:lpstr>
    </vt:vector>
  </TitlesOfParts>
  <Company>Corporate Desktop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Evelien Delhez</cp:lastModifiedBy>
  <cp:revision>82</cp:revision>
  <dcterms:created xsi:type="dcterms:W3CDTF">2018-01-29T13:04:35Z</dcterms:created>
  <dcterms:modified xsi:type="dcterms:W3CDTF">2018-11-06T10:22:33Z</dcterms:modified>
</cp:coreProperties>
</file>