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3"/>
  </p:notesMasterIdLst>
  <p:sldIdLst>
    <p:sldId id="256" r:id="rId3"/>
    <p:sldId id="257" r:id="rId4"/>
    <p:sldId id="307" r:id="rId5"/>
    <p:sldId id="308" r:id="rId6"/>
    <p:sldId id="309" r:id="rId7"/>
    <p:sldId id="310" r:id="rId8"/>
    <p:sldId id="311" r:id="rId9"/>
    <p:sldId id="312" r:id="rId10"/>
    <p:sldId id="292" r:id="rId11"/>
    <p:sldId id="28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en Delhez" initials="ED" lastIdx="4" clrIdx="0">
    <p:extLst>
      <p:ext uri="{19B8F6BF-5375-455C-9EA6-DF929625EA0E}">
        <p15:presenceInfo xmlns:p15="http://schemas.microsoft.com/office/powerpoint/2012/main" userId="Evelien Delh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88" d="100"/>
          <a:sy n="88" d="100"/>
        </p:scale>
        <p:origin x="9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76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857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788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9734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446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850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20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21-3-2019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Wanneer kun je het beste werken met een offerte waarbij je werk aanneemt voor een vast bedrag? 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r>
              <a:rPr lang="en-US" dirty="0" err="1" smtClean="0"/>
              <a:t>Offerte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44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7.1 </a:t>
            </a:r>
            <a:r>
              <a:rPr lang="en-US" dirty="0" err="1"/>
              <a:t>Oriëntatie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7.2 De </a:t>
            </a:r>
            <a:r>
              <a:rPr lang="en-US" dirty="0" err="1"/>
              <a:t>offerte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7.3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voorwaarden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7.4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offertes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7.5 </a:t>
            </a:r>
            <a:r>
              <a:rPr lang="en-US" dirty="0" err="1"/>
              <a:t>Opbouw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offerte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7.6 </a:t>
            </a:r>
            <a:r>
              <a:rPr lang="en-US" dirty="0" err="1"/>
              <a:t>Opdrachtbevestiging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7.7 </a:t>
            </a:r>
            <a:r>
              <a:rPr lang="en-US" dirty="0" err="1"/>
              <a:t>Samenvatting</a:t>
            </a:r>
            <a:endParaRPr lang="en-US" dirty="0"/>
          </a:p>
          <a:p>
            <a:pPr marL="0" indent="0">
              <a:buNone/>
            </a:pPr>
            <a:r>
              <a:rPr lang="en-US" smtClean="0"/>
              <a:t>Vraag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7.1 </a:t>
            </a:r>
            <a:r>
              <a:rPr lang="en-US" dirty="0" err="1"/>
              <a:t>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 het </a:t>
            </a:r>
            <a:r>
              <a:rPr lang="en-US" dirty="0" err="1"/>
              <a:t>maken</a:t>
            </a:r>
            <a:r>
              <a:rPr lang="en-US" dirty="0"/>
              <a:t> van de </a:t>
            </a:r>
            <a:r>
              <a:rPr lang="en-US" dirty="0" err="1"/>
              <a:t>begroting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je de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schrijven</a:t>
            </a:r>
            <a:r>
              <a:rPr lang="en-US" dirty="0"/>
              <a:t>,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mensen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lastig</a:t>
            </a:r>
            <a:r>
              <a:rPr lang="en-US" dirty="0"/>
              <a:t> </a:t>
            </a:r>
            <a:r>
              <a:rPr lang="en-US" dirty="0" err="1"/>
              <a:t>klusje</a:t>
            </a:r>
            <a:endParaRPr lang="en-US" dirty="0"/>
          </a:p>
          <a:p>
            <a:endParaRPr lang="en-US" dirty="0"/>
          </a:p>
          <a:p>
            <a:r>
              <a:rPr lang="en-US" dirty="0"/>
              <a:t>Voor het </a:t>
            </a:r>
            <a:r>
              <a:rPr lang="en-US" dirty="0" err="1"/>
              <a:t>aanbieden</a:t>
            </a:r>
            <a:r>
              <a:rPr lang="en-US" dirty="0"/>
              <a:t> van de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maak</a:t>
            </a:r>
            <a:r>
              <a:rPr lang="en-US" dirty="0"/>
              <a:t> je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afspraak</a:t>
            </a:r>
            <a:r>
              <a:rPr lang="en-US" dirty="0"/>
              <a:t> met de </a:t>
            </a:r>
            <a:r>
              <a:rPr lang="en-US" dirty="0" err="1"/>
              <a:t>opdrachtgever</a:t>
            </a:r>
            <a:r>
              <a:rPr lang="en-US" dirty="0"/>
              <a:t> om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bespreken</a:t>
            </a:r>
            <a:r>
              <a:rPr lang="en-US" dirty="0"/>
              <a:t> wat je </a:t>
            </a:r>
            <a:r>
              <a:rPr lang="en-US" dirty="0" err="1"/>
              <a:t>precies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doen</a:t>
            </a:r>
            <a:r>
              <a:rPr lang="en-US" dirty="0"/>
              <a:t> en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prijs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</a:t>
            </a:r>
            <a:r>
              <a:rPr lang="en-US" dirty="0" err="1"/>
              <a:t>tegenover</a:t>
            </a:r>
            <a:r>
              <a:rPr lang="en-US" dirty="0"/>
              <a:t> </a:t>
            </a:r>
            <a:r>
              <a:rPr lang="en-US" dirty="0" err="1" smtClean="0"/>
              <a:t>staat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Je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indruk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van </a:t>
            </a:r>
            <a:r>
              <a:rPr lang="en-US" dirty="0" smtClean="0"/>
              <a:t>je </a:t>
            </a:r>
            <a:r>
              <a:rPr lang="en-US" dirty="0" err="1" smtClean="0"/>
              <a:t>bedrijf</a:t>
            </a:r>
            <a:r>
              <a:rPr lang="en-US" dirty="0"/>
              <a:t>! 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714" y="4241291"/>
            <a:ext cx="3135086" cy="208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8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7.2 De </a:t>
            </a:r>
            <a:r>
              <a:rPr lang="en-US" dirty="0" err="1"/>
              <a:t>offerte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err="1"/>
              <a:t>Definitie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 smtClean="0"/>
              <a:t>offerte</a:t>
            </a:r>
            <a:r>
              <a:rPr lang="en-US" dirty="0" smtClean="0"/>
              <a:t>: </a:t>
            </a:r>
            <a:r>
              <a:rPr lang="en-US" dirty="0" err="1"/>
              <a:t>formeel</a:t>
            </a:r>
            <a:r>
              <a:rPr lang="en-US" dirty="0"/>
              <a:t> </a:t>
            </a:r>
            <a:r>
              <a:rPr lang="en-US" b="1" dirty="0" err="1"/>
              <a:t>aanbod</a:t>
            </a:r>
            <a:r>
              <a:rPr lang="en-US" dirty="0"/>
              <a:t> tot het </a:t>
            </a:r>
            <a:r>
              <a:rPr lang="en-US" dirty="0" err="1"/>
              <a:t>sluiten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b="1" dirty="0" err="1"/>
              <a:t>overeenkomst</a:t>
            </a:r>
            <a:r>
              <a:rPr lang="en-US" dirty="0"/>
              <a:t>, </a:t>
            </a:r>
            <a:r>
              <a:rPr lang="en-US" dirty="0" err="1"/>
              <a:t>opgesteld</a:t>
            </a:r>
            <a:r>
              <a:rPr lang="en-US" dirty="0"/>
              <a:t> op </a:t>
            </a:r>
            <a:r>
              <a:rPr lang="en-US" dirty="0" err="1"/>
              <a:t>verzoek</a:t>
            </a:r>
            <a:r>
              <a:rPr lang="en-US" dirty="0"/>
              <a:t> van </a:t>
            </a:r>
            <a:r>
              <a:rPr lang="en-US" dirty="0" err="1"/>
              <a:t>potentiële</a:t>
            </a:r>
            <a:r>
              <a:rPr lang="en-US" dirty="0"/>
              <a:t> </a:t>
            </a:r>
            <a:r>
              <a:rPr lang="en-US" dirty="0" err="1"/>
              <a:t>klant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bedrijf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b="1" dirty="0" err="1"/>
              <a:t>concurrerend</a:t>
            </a:r>
            <a:r>
              <a:rPr lang="en-US" dirty="0"/>
              <a:t>, </a:t>
            </a:r>
            <a:r>
              <a:rPr lang="en-US" b="1" dirty="0" err="1"/>
              <a:t>scherp</a:t>
            </a:r>
            <a:r>
              <a:rPr lang="en-US" b="1" dirty="0"/>
              <a:t> </a:t>
            </a:r>
            <a:r>
              <a:rPr lang="en-US" b="1" dirty="0" err="1"/>
              <a:t>geprijsd</a:t>
            </a:r>
            <a:r>
              <a:rPr lang="en-US" b="1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b="1" dirty="0" err="1"/>
              <a:t>wervend</a:t>
            </a:r>
            <a:r>
              <a:rPr lang="en-US" dirty="0"/>
              <a:t> </a:t>
            </a:r>
            <a:r>
              <a:rPr lang="en-US" dirty="0" err="1"/>
              <a:t>zijn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err="1"/>
              <a:t>Begroting</a:t>
            </a:r>
            <a:r>
              <a:rPr lang="en-US" dirty="0"/>
              <a:t> is basis voor de </a:t>
            </a:r>
            <a:r>
              <a:rPr lang="en-US" dirty="0" err="1" smtClean="0"/>
              <a:t>offerte</a:t>
            </a:r>
            <a:r>
              <a:rPr lang="en-US" dirty="0" smtClean="0"/>
              <a:t>. </a:t>
            </a:r>
            <a:r>
              <a:rPr lang="en-US" dirty="0" err="1" smtClean="0"/>
              <a:t>Voeg</a:t>
            </a:r>
            <a:r>
              <a:rPr lang="en-US" dirty="0" smtClean="0"/>
              <a:t> </a:t>
            </a:r>
            <a:r>
              <a:rPr lang="en-US" dirty="0" err="1"/>
              <a:t>prijzen</a:t>
            </a:r>
            <a:r>
              <a:rPr lang="en-US" dirty="0"/>
              <a:t> per </a:t>
            </a:r>
            <a:r>
              <a:rPr lang="en-US" dirty="0" err="1"/>
              <a:t>onderdeel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en </a:t>
            </a:r>
            <a:r>
              <a:rPr lang="en-US" dirty="0" err="1"/>
              <a:t>beschrijf</a:t>
            </a:r>
            <a:r>
              <a:rPr lang="en-US" dirty="0"/>
              <a:t> wat je voor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bedrag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doen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offerte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formeel</a:t>
            </a:r>
            <a:r>
              <a:rPr lang="en-US" dirty="0"/>
              <a:t> document </a:t>
            </a:r>
            <a:r>
              <a:rPr lang="en-US" dirty="0" err="1"/>
              <a:t>waarop</a:t>
            </a:r>
            <a:r>
              <a:rPr lang="en-US" dirty="0"/>
              <a:t> het </a:t>
            </a:r>
            <a:r>
              <a:rPr lang="en-US" dirty="0" err="1"/>
              <a:t>Nederlands</a:t>
            </a:r>
            <a:r>
              <a:rPr lang="en-US" dirty="0"/>
              <a:t> </a:t>
            </a:r>
            <a:r>
              <a:rPr lang="en-US" dirty="0" err="1"/>
              <a:t>recht</a:t>
            </a:r>
            <a:r>
              <a:rPr lang="en-US" dirty="0"/>
              <a:t> van </a:t>
            </a:r>
            <a:r>
              <a:rPr lang="en-US" dirty="0" err="1"/>
              <a:t>toepassing</a:t>
            </a:r>
            <a:r>
              <a:rPr lang="en-US" dirty="0"/>
              <a:t> is</a:t>
            </a:r>
          </a:p>
          <a:p>
            <a:pPr>
              <a:lnSpc>
                <a:spcPct val="110000"/>
              </a:lnSpc>
            </a:pPr>
            <a:r>
              <a:rPr lang="en-US" dirty="0"/>
              <a:t>De </a:t>
            </a:r>
            <a:r>
              <a:rPr lang="en-US" dirty="0" err="1"/>
              <a:t>kosten</a:t>
            </a:r>
            <a:r>
              <a:rPr lang="en-US" dirty="0"/>
              <a:t> voor het </a:t>
            </a:r>
            <a:r>
              <a:rPr lang="en-US" dirty="0" err="1"/>
              <a:t>maken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mogen</a:t>
            </a:r>
            <a:r>
              <a:rPr lang="en-US" dirty="0"/>
              <a:t> </a:t>
            </a:r>
            <a:r>
              <a:rPr lang="en-US" dirty="0" err="1"/>
              <a:t>alleen</a:t>
            </a:r>
            <a:r>
              <a:rPr lang="en-US" dirty="0"/>
              <a:t> </a:t>
            </a:r>
            <a:r>
              <a:rPr lang="en-US" dirty="0" err="1"/>
              <a:t>doorberekend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wanneer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vooraf</a:t>
            </a:r>
            <a:r>
              <a:rPr lang="en-US" dirty="0"/>
              <a:t> </a:t>
            </a:r>
            <a:r>
              <a:rPr lang="en-US" dirty="0" err="1"/>
              <a:t>duidelijke</a:t>
            </a:r>
            <a:r>
              <a:rPr lang="en-US" dirty="0"/>
              <a:t> </a:t>
            </a:r>
            <a:r>
              <a:rPr lang="en-US" dirty="0" err="1"/>
              <a:t>afspraken</a:t>
            </a:r>
            <a:r>
              <a:rPr lang="en-US" dirty="0"/>
              <a:t> over </a:t>
            </a:r>
            <a:r>
              <a:rPr lang="en-US" dirty="0" err="1"/>
              <a:t>gemaakt</a:t>
            </a:r>
            <a:r>
              <a:rPr lang="en-US" dirty="0"/>
              <a:t> </a:t>
            </a:r>
            <a:r>
              <a:rPr lang="en-US" dirty="0" err="1"/>
              <a:t>zijn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29" y="113506"/>
            <a:ext cx="243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96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7.3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voorwaarden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verwijs</a:t>
            </a:r>
            <a:r>
              <a:rPr lang="en-US" dirty="0"/>
              <a:t> je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voorwaarden</a:t>
            </a:r>
            <a:endParaRPr lang="en-US" dirty="0"/>
          </a:p>
          <a:p>
            <a:r>
              <a:rPr lang="en-US" dirty="0" err="1"/>
              <a:t>Hierin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vaak</a:t>
            </a:r>
            <a:r>
              <a:rPr lang="en-US" dirty="0"/>
              <a:t> </a:t>
            </a:r>
            <a:r>
              <a:rPr lang="en-US" dirty="0" err="1"/>
              <a:t>bepalingen</a:t>
            </a:r>
            <a:r>
              <a:rPr lang="en-US" dirty="0"/>
              <a:t> over de </a:t>
            </a:r>
            <a:r>
              <a:rPr lang="en-US" dirty="0" err="1"/>
              <a:t>volgende</a:t>
            </a:r>
            <a:r>
              <a:rPr lang="en-US" dirty="0"/>
              <a:t> </a:t>
            </a:r>
            <a:r>
              <a:rPr lang="en-US" dirty="0" err="1"/>
              <a:t>onderwerpen</a:t>
            </a:r>
            <a:r>
              <a:rPr lang="en-US" dirty="0"/>
              <a:t> </a:t>
            </a:r>
            <a:r>
              <a:rPr lang="en-US" dirty="0" err="1"/>
              <a:t>opgenomen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Aansprakelijkheid</a:t>
            </a:r>
            <a:endParaRPr lang="en-US" dirty="0"/>
          </a:p>
          <a:p>
            <a:pPr lvl="1"/>
            <a:r>
              <a:rPr lang="en-US" dirty="0" err="1"/>
              <a:t>Betalingstermijn</a:t>
            </a:r>
            <a:endParaRPr lang="en-US" dirty="0"/>
          </a:p>
          <a:p>
            <a:pPr lvl="1"/>
            <a:r>
              <a:rPr lang="en-US" dirty="0" err="1"/>
              <a:t>Eigendomsbehoud</a:t>
            </a:r>
            <a:endParaRPr lang="en-US" dirty="0"/>
          </a:p>
          <a:p>
            <a:pPr lvl="1"/>
            <a:r>
              <a:rPr lang="en-US" dirty="0" err="1"/>
              <a:t>Garantie</a:t>
            </a:r>
            <a:endParaRPr lang="en-US" dirty="0"/>
          </a:p>
          <a:p>
            <a:r>
              <a:rPr lang="en-US" dirty="0"/>
              <a:t>Kan </a:t>
            </a:r>
            <a:r>
              <a:rPr lang="en-US" dirty="0" err="1"/>
              <a:t>naar</a:t>
            </a:r>
            <a:r>
              <a:rPr lang="en-US" dirty="0"/>
              <a:t> eigen </a:t>
            </a:r>
            <a:r>
              <a:rPr lang="en-US" dirty="0" err="1"/>
              <a:t>idee</a:t>
            </a:r>
            <a:r>
              <a:rPr lang="en-US" dirty="0"/>
              <a:t>, standard van VHG of </a:t>
            </a:r>
            <a:r>
              <a:rPr lang="en-US" dirty="0" err="1"/>
              <a:t>KvK</a:t>
            </a:r>
            <a:endParaRPr lang="en-US" dirty="0"/>
          </a:p>
          <a:p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gevoegd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of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verwezen</a:t>
            </a:r>
            <a:r>
              <a:rPr lang="en-US" dirty="0"/>
              <a:t> </a:t>
            </a:r>
            <a:r>
              <a:rPr lang="en-US" dirty="0" err="1"/>
              <a:t>worden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6726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7.4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offertes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aannemen</a:t>
            </a:r>
            <a:r>
              <a:rPr lang="en-US" dirty="0"/>
              <a:t> op basis van </a:t>
            </a:r>
            <a:r>
              <a:rPr lang="en-US" dirty="0" err="1"/>
              <a:t>een</a:t>
            </a:r>
            <a:r>
              <a:rPr lang="en-US" dirty="0"/>
              <a:t> vast </a:t>
            </a:r>
            <a:r>
              <a:rPr lang="en-US" dirty="0" err="1"/>
              <a:t>bedrag</a:t>
            </a:r>
            <a:endParaRPr lang="en-US" dirty="0"/>
          </a:p>
          <a:p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 op </a:t>
            </a:r>
            <a:r>
              <a:rPr lang="en-US" dirty="0" err="1"/>
              <a:t>regiebasis</a:t>
            </a:r>
            <a:r>
              <a:rPr lang="en-US" dirty="0"/>
              <a:t> (</a:t>
            </a:r>
            <a:r>
              <a:rPr lang="en-US" dirty="0" err="1"/>
              <a:t>uurtje-factuurtje</a:t>
            </a:r>
            <a:r>
              <a:rPr lang="en-US" dirty="0"/>
              <a:t>)</a:t>
            </a:r>
          </a:p>
          <a:p>
            <a:r>
              <a:rPr lang="en-US" dirty="0" err="1"/>
              <a:t>Tussenvormen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aannemen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marge</a:t>
            </a:r>
          </a:p>
          <a:p>
            <a:pPr lvl="1"/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aannemen</a:t>
            </a:r>
            <a:r>
              <a:rPr lang="en-US" dirty="0"/>
              <a:t> voor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richtprijs</a:t>
            </a:r>
            <a:endParaRPr lang="en-US" dirty="0"/>
          </a:p>
          <a:p>
            <a:pPr lvl="1"/>
            <a:r>
              <a:rPr lang="en-US" dirty="0" err="1"/>
              <a:t>Deels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aannemen</a:t>
            </a:r>
            <a:r>
              <a:rPr lang="en-US" dirty="0"/>
              <a:t> voor </a:t>
            </a:r>
            <a:r>
              <a:rPr lang="en-US" dirty="0" err="1"/>
              <a:t>een</a:t>
            </a:r>
            <a:r>
              <a:rPr lang="en-US" dirty="0"/>
              <a:t> vast </a:t>
            </a:r>
            <a:r>
              <a:rPr lang="en-US" dirty="0" err="1"/>
              <a:t>bedrag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deels</a:t>
            </a:r>
            <a:r>
              <a:rPr lang="en-US" dirty="0"/>
              <a:t>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uitvoeren</a:t>
            </a:r>
            <a:r>
              <a:rPr lang="en-US" dirty="0"/>
              <a:t> op </a:t>
            </a:r>
            <a:r>
              <a:rPr lang="en-US" dirty="0" err="1"/>
              <a:t>regiebasis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xmlns="" id="{4BD6E226-C9EB-454F-8017-F2BC40013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4588031"/>
            <a:ext cx="4648219" cy="158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8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7.5 </a:t>
            </a:r>
            <a:r>
              <a:rPr lang="en-US" dirty="0" err="1"/>
              <a:t>Opbouw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offerte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Taalgebruik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Inhoud</a:t>
            </a:r>
            <a:r>
              <a:rPr lang="en-US" dirty="0"/>
              <a:t> van de </a:t>
            </a:r>
            <a:r>
              <a:rPr lang="en-US" dirty="0" err="1"/>
              <a:t>offerte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inleiding</a:t>
            </a:r>
            <a:endParaRPr lang="en-US" dirty="0"/>
          </a:p>
          <a:p>
            <a:pPr lvl="1"/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middenstuk</a:t>
            </a:r>
            <a:endParaRPr lang="en-US" dirty="0"/>
          </a:p>
          <a:p>
            <a:pPr lvl="1"/>
            <a:r>
              <a:rPr lang="en-US" dirty="0" err="1"/>
              <a:t>Een</a:t>
            </a:r>
            <a:r>
              <a:rPr lang="en-US" dirty="0"/>
              <a:t> slot</a:t>
            </a:r>
          </a:p>
          <a:p>
            <a:pPr lvl="1"/>
            <a:endParaRPr lang="en-US" dirty="0"/>
          </a:p>
          <a:p>
            <a:r>
              <a:rPr lang="en-US" dirty="0" err="1"/>
              <a:t>Aanbieden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offerte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0384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7.6 </a:t>
            </a:r>
            <a:r>
              <a:rPr lang="en-US" dirty="0" err="1"/>
              <a:t>Opdrachtbevestiging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Formele</a:t>
            </a:r>
            <a:r>
              <a:rPr lang="en-US" dirty="0"/>
              <a:t> </a:t>
            </a:r>
            <a:r>
              <a:rPr lang="en-US" dirty="0" err="1"/>
              <a:t>opdrachtbevestiging</a:t>
            </a:r>
            <a:r>
              <a:rPr lang="en-US" dirty="0"/>
              <a:t> </a:t>
            </a:r>
            <a:r>
              <a:rPr lang="en-US" dirty="0" err="1"/>
              <a:t>verwijst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offerte</a:t>
            </a:r>
            <a:endParaRPr lang="en-US" dirty="0"/>
          </a:p>
          <a:p>
            <a:r>
              <a:rPr lang="en-US" dirty="0"/>
              <a:t>In de </a:t>
            </a:r>
            <a:r>
              <a:rPr lang="en-US" dirty="0" err="1"/>
              <a:t>bevestiging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</a:t>
            </a:r>
            <a:r>
              <a:rPr lang="en-US" dirty="0" err="1"/>
              <a:t>verder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err="1" smtClean="0"/>
              <a:t>levertijd</a:t>
            </a:r>
            <a:endParaRPr lang="en-US" dirty="0" smtClean="0"/>
          </a:p>
          <a:p>
            <a:pPr lvl="1"/>
            <a:r>
              <a:rPr lang="en-US" dirty="0" err="1" smtClean="0"/>
              <a:t>algemene</a:t>
            </a:r>
            <a:r>
              <a:rPr lang="en-US" dirty="0" smtClean="0"/>
              <a:t> </a:t>
            </a:r>
            <a:r>
              <a:rPr lang="en-US" dirty="0" err="1"/>
              <a:t>voorwaarden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err="1" smtClean="0"/>
              <a:t>totaalprijs</a:t>
            </a:r>
            <a:r>
              <a:rPr lang="en-US" dirty="0" smtClean="0"/>
              <a:t> </a:t>
            </a:r>
            <a:r>
              <a:rPr lang="en-US" dirty="0"/>
              <a:t>die in de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 is</a:t>
            </a:r>
          </a:p>
          <a:p>
            <a:r>
              <a:rPr lang="en-US" dirty="0" err="1" smtClean="0"/>
              <a:t>Meerwerk</a:t>
            </a:r>
            <a:r>
              <a:rPr lang="en-US" dirty="0" smtClean="0"/>
              <a:t>: </a:t>
            </a:r>
            <a:r>
              <a:rPr lang="en-US" dirty="0"/>
              <a:t>extra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naast</a:t>
            </a:r>
            <a:r>
              <a:rPr lang="en-US" dirty="0"/>
              <a:t> </a:t>
            </a:r>
            <a:r>
              <a:rPr lang="en-US" dirty="0" err="1"/>
              <a:t>werkzaamheden</a:t>
            </a:r>
            <a:r>
              <a:rPr lang="en-US" dirty="0"/>
              <a:t> die in de </a:t>
            </a:r>
            <a:r>
              <a:rPr lang="en-US" dirty="0" err="1"/>
              <a:t>overeenkomst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 </a:t>
            </a:r>
            <a:r>
              <a:rPr lang="en-US" dirty="0" err="1"/>
              <a:t>zijn</a:t>
            </a:r>
            <a:endParaRPr lang="en-US" dirty="0"/>
          </a:p>
          <a:p>
            <a:r>
              <a:rPr lang="en-US" dirty="0" err="1" smtClean="0"/>
              <a:t>Minderwerk</a:t>
            </a:r>
            <a:r>
              <a:rPr lang="en-US" dirty="0" smtClean="0"/>
              <a:t>: </a:t>
            </a:r>
            <a:r>
              <a:rPr lang="en-US" dirty="0"/>
              <a:t>minder </a:t>
            </a:r>
            <a:r>
              <a:rPr lang="en-US" dirty="0" err="1"/>
              <a:t>werk</a:t>
            </a:r>
            <a:r>
              <a:rPr lang="en-US" dirty="0"/>
              <a:t>, de </a:t>
            </a:r>
            <a:r>
              <a:rPr lang="en-US" dirty="0" err="1"/>
              <a:t>opdrachtgever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om </a:t>
            </a:r>
            <a:r>
              <a:rPr lang="en-US" dirty="0" err="1"/>
              <a:t>bepaalde</a:t>
            </a:r>
            <a:r>
              <a:rPr lang="en-US" dirty="0"/>
              <a:t> </a:t>
            </a:r>
            <a:r>
              <a:rPr lang="en-US" dirty="0" err="1"/>
              <a:t>werkzaamheden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voeren</a:t>
            </a:r>
            <a:endParaRPr lang="en-US" dirty="0"/>
          </a:p>
          <a:p>
            <a:endParaRPr lang="en-US" dirty="0"/>
          </a:p>
          <a:p>
            <a:r>
              <a:rPr lang="en-US" dirty="0"/>
              <a:t>Meer-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minderwerk</a:t>
            </a:r>
            <a:r>
              <a:rPr lang="en-US" dirty="0"/>
              <a:t> GOED </a:t>
            </a:r>
            <a:r>
              <a:rPr lang="en-US" dirty="0" err="1"/>
              <a:t>vastleggen</a:t>
            </a:r>
            <a:r>
              <a:rPr lang="en-US" dirty="0"/>
              <a:t>!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6999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7.7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000" dirty="0" smtClean="0"/>
              <a:t>Offerte:  formeel </a:t>
            </a:r>
            <a:r>
              <a:rPr lang="nl-NL" sz="2000" dirty="0"/>
              <a:t>aanbod tot </a:t>
            </a:r>
            <a:r>
              <a:rPr lang="nl-NL" sz="2000" dirty="0" smtClean="0"/>
              <a:t>sluiten </a:t>
            </a:r>
            <a:r>
              <a:rPr lang="nl-NL" sz="2000" dirty="0"/>
              <a:t>van </a:t>
            </a:r>
            <a:r>
              <a:rPr lang="nl-NL" sz="2000" dirty="0" smtClean="0"/>
              <a:t>overeenkomst</a:t>
            </a:r>
            <a:r>
              <a:rPr lang="nl-NL" sz="2000" dirty="0"/>
              <a:t>, opgesteld op verzoek van </a:t>
            </a:r>
            <a:r>
              <a:rPr lang="nl-NL" sz="2000" dirty="0" smtClean="0"/>
              <a:t>potentiële </a:t>
            </a:r>
            <a:r>
              <a:rPr lang="nl-NL" sz="2000" dirty="0"/>
              <a:t>klant. </a:t>
            </a:r>
            <a:r>
              <a:rPr lang="nl-NL" sz="2000" dirty="0" smtClean="0"/>
              <a:t>Nederlands </a:t>
            </a:r>
            <a:r>
              <a:rPr lang="nl-NL" sz="2000" dirty="0"/>
              <a:t>recht van toepassing.</a:t>
            </a:r>
          </a:p>
          <a:p>
            <a:r>
              <a:rPr lang="nl-NL" sz="2000" dirty="0"/>
              <a:t>In </a:t>
            </a:r>
            <a:r>
              <a:rPr lang="nl-NL" sz="2000" dirty="0" smtClean="0"/>
              <a:t>offerte </a:t>
            </a:r>
            <a:r>
              <a:rPr lang="nl-NL" sz="2000" dirty="0"/>
              <a:t>verwijs je naar </a:t>
            </a:r>
            <a:r>
              <a:rPr lang="nl-NL" sz="2000" dirty="0" smtClean="0"/>
              <a:t>algemene voorwaarden: daarin schriftelijk bepalingen vastgelegd t.a.v. leveren </a:t>
            </a:r>
            <a:r>
              <a:rPr lang="nl-NL" sz="2000" dirty="0"/>
              <a:t>van producten of diensten. </a:t>
            </a:r>
            <a:r>
              <a:rPr lang="nl-NL" sz="2000" dirty="0" smtClean="0"/>
              <a:t>Opstellen algemene voorwaarden: zelf </a:t>
            </a:r>
            <a:r>
              <a:rPr lang="nl-NL" sz="2000" dirty="0"/>
              <a:t>doen </a:t>
            </a:r>
            <a:r>
              <a:rPr lang="nl-NL" sz="2000" dirty="0" smtClean="0"/>
              <a:t>óf standaard van KvK </a:t>
            </a:r>
            <a:r>
              <a:rPr lang="nl-NL" sz="2000" dirty="0"/>
              <a:t>of VHG, </a:t>
            </a:r>
            <a:r>
              <a:rPr lang="nl-NL" sz="2000" dirty="0" smtClean="0"/>
              <a:t>aangepast </a:t>
            </a:r>
            <a:r>
              <a:rPr lang="nl-NL" sz="2000" dirty="0"/>
              <a:t>aan jouw </a:t>
            </a:r>
            <a:r>
              <a:rPr lang="nl-NL" sz="2000" dirty="0" smtClean="0"/>
              <a:t>bedrijf.</a:t>
            </a:r>
            <a:endParaRPr lang="nl-NL" sz="2000" dirty="0"/>
          </a:p>
          <a:p>
            <a:r>
              <a:rPr lang="nl-NL" sz="2000" dirty="0" smtClean="0"/>
              <a:t>Verschillende </a:t>
            </a:r>
            <a:r>
              <a:rPr lang="nl-NL" sz="2000" dirty="0"/>
              <a:t>soorten </a:t>
            </a:r>
            <a:r>
              <a:rPr lang="nl-NL" sz="2000" dirty="0" smtClean="0"/>
              <a:t>offertes: werk </a:t>
            </a:r>
            <a:r>
              <a:rPr lang="nl-NL" sz="2000" dirty="0"/>
              <a:t>aannemen voor </a:t>
            </a:r>
            <a:r>
              <a:rPr lang="nl-NL" sz="2000" dirty="0" smtClean="0"/>
              <a:t>vast bedrag, werk </a:t>
            </a:r>
            <a:r>
              <a:rPr lang="nl-NL" sz="2000" dirty="0"/>
              <a:t>uitvoeren op </a:t>
            </a:r>
            <a:r>
              <a:rPr lang="nl-NL" sz="2000" dirty="0" smtClean="0"/>
              <a:t>regiebasis en aantal tussenvormen</a:t>
            </a:r>
            <a:endParaRPr lang="nl-NL" sz="2000" dirty="0"/>
          </a:p>
          <a:p>
            <a:r>
              <a:rPr lang="nl-NL" sz="2000" dirty="0" smtClean="0"/>
              <a:t>Offerte: inleiding</a:t>
            </a:r>
            <a:r>
              <a:rPr lang="nl-NL" sz="2000" dirty="0"/>
              <a:t>, </a:t>
            </a:r>
            <a:r>
              <a:rPr lang="nl-NL" sz="2000" dirty="0" smtClean="0"/>
              <a:t>middenstuk </a:t>
            </a:r>
            <a:r>
              <a:rPr lang="nl-NL" sz="2000" dirty="0"/>
              <a:t>en </a:t>
            </a:r>
            <a:r>
              <a:rPr lang="nl-NL" sz="2000" dirty="0" smtClean="0"/>
              <a:t>slot</a:t>
            </a:r>
            <a:r>
              <a:rPr lang="nl-NL" sz="2000" dirty="0"/>
              <a:t>. </a:t>
            </a:r>
            <a:r>
              <a:rPr lang="nl-NL" sz="2000" dirty="0" smtClean="0"/>
              <a:t>Kan </a:t>
            </a:r>
            <a:r>
              <a:rPr lang="nl-NL" sz="2000" dirty="0"/>
              <a:t>schriftelijk en mondeling worden </a:t>
            </a:r>
            <a:r>
              <a:rPr lang="nl-NL" sz="2000" dirty="0" smtClean="0"/>
              <a:t>geaccepteerd; beide rechtsgeldig</a:t>
            </a:r>
            <a:r>
              <a:rPr lang="nl-NL" sz="2000" dirty="0"/>
              <a:t>.</a:t>
            </a:r>
          </a:p>
          <a:p>
            <a:r>
              <a:rPr lang="nl-NL" sz="2000" dirty="0" smtClean="0"/>
              <a:t>Na acceptatie stuur je opdrachtbevestiging die </a:t>
            </a:r>
            <a:r>
              <a:rPr lang="nl-NL" sz="2000" dirty="0"/>
              <a:t>verwijst naar </a:t>
            </a:r>
            <a:r>
              <a:rPr lang="nl-NL" sz="2000" dirty="0" smtClean="0"/>
              <a:t>offerte</a:t>
            </a:r>
            <a:r>
              <a:rPr lang="nl-NL" sz="2000" dirty="0"/>
              <a:t>.</a:t>
            </a:r>
          </a:p>
          <a:p>
            <a:r>
              <a:rPr lang="nl-NL" sz="2000" dirty="0"/>
              <a:t>Tijdens </a:t>
            </a:r>
            <a:r>
              <a:rPr lang="nl-NL" sz="2000" dirty="0" smtClean="0"/>
              <a:t>uitvoering kan sprake </a:t>
            </a:r>
            <a:r>
              <a:rPr lang="nl-NL" sz="2000" dirty="0"/>
              <a:t>zijn van meer- en minderwerk</a:t>
            </a:r>
            <a:r>
              <a:rPr lang="nl-NL" sz="2000" dirty="0" smtClean="0"/>
              <a:t>.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Offerte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7076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0</TotalTime>
  <Words>584</Words>
  <Application>Microsoft Office PowerPoint</Application>
  <PresentationFormat>Breedbeeld</PresentationFormat>
  <Paragraphs>96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8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Begroten, offreren, werkplanning maken</vt:lpstr>
      <vt:lpstr>7. Offerte maken</vt:lpstr>
      <vt:lpstr>7.1 Oriëntatie</vt:lpstr>
      <vt:lpstr>7.2 De offerte </vt:lpstr>
      <vt:lpstr>7.3 Algemene voorwaarden </vt:lpstr>
      <vt:lpstr>7.4 Soorten offertes </vt:lpstr>
      <vt:lpstr>7.5 Opbouw van een offerte </vt:lpstr>
      <vt:lpstr>7.6 Opdrachtbevestiging </vt:lpstr>
      <vt:lpstr>7.7 Samenvatting</vt:lpstr>
      <vt:lpstr>Vraag</vt:lpstr>
    </vt:vector>
  </TitlesOfParts>
  <Company>Corporate Desktop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Marco Jongejan</cp:lastModifiedBy>
  <cp:revision>77</cp:revision>
  <dcterms:created xsi:type="dcterms:W3CDTF">2018-01-29T13:04:35Z</dcterms:created>
  <dcterms:modified xsi:type="dcterms:W3CDTF">2019-03-21T16:09:36Z</dcterms:modified>
</cp:coreProperties>
</file>