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70" r:id="rId4"/>
    <p:sldId id="264" r:id="rId5"/>
    <p:sldId id="261" r:id="rId6"/>
    <p:sldId id="262" r:id="rId7"/>
    <p:sldId id="263" r:id="rId8"/>
    <p:sldId id="259" r:id="rId9"/>
    <p:sldId id="265" r:id="rId10"/>
    <p:sldId id="258" r:id="rId11"/>
    <p:sldId id="271" r:id="rId12"/>
    <p:sldId id="272"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7" autoAdjust="0"/>
    <p:restoredTop sz="94660"/>
  </p:normalViewPr>
  <p:slideViewPr>
    <p:cSldViewPr snapToGrid="0">
      <p:cViewPr>
        <p:scale>
          <a:sx n="100" d="100"/>
          <a:sy n="100" d="100"/>
        </p:scale>
        <p:origin x="72" y="-4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p>
            <a:fld id="{72345051-2045-45DA-935E-2E3CA1A69ADC}" type="datetimeFigureOut">
              <a:rPr lang="en-US" smtClean="0"/>
              <a:t>11/3/2020</a:t>
            </a:fld>
            <a:endParaRPr lang="en-US" dirty="0"/>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169092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F8D-FF51-4FD8-B968-A2C850734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1A953-02EA-491B-A215-AF8420D74D3A}"/>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4084D1E-BC98-44E4-8D2C-89CCDC293331}"/>
              </a:ext>
            </a:extLst>
          </p:cNvPr>
          <p:cNvSpPr>
            <a:spLocks noGrp="1"/>
          </p:cNvSpPr>
          <p:nvPr>
            <p:ph type="dt" sz="half" idx="10"/>
          </p:nvPr>
        </p:nvSpPr>
        <p:spPr/>
        <p:txBody>
          <a:bodyPr/>
          <a:lstStyle/>
          <a:p>
            <a:fld id="{72345051-2045-45DA-935E-2E3CA1A69ADC}" type="datetimeFigureOut">
              <a:rPr lang="en-US" smtClean="0"/>
              <a:t>11/3/2020</a:t>
            </a:fld>
            <a:endParaRPr lang="en-US"/>
          </a:p>
        </p:txBody>
      </p:sp>
      <p:sp>
        <p:nvSpPr>
          <p:cNvPr id="5" name="Footer Placeholder 4">
            <a:extLst>
              <a:ext uri="{FF2B5EF4-FFF2-40B4-BE49-F238E27FC236}">
                <a16:creationId xmlns:a16="http://schemas.microsoft.com/office/drawing/2014/main" id="{513019EB-9C2B-4833-B72A-1476941597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F6E764-5688-45F5-94ED-A7357D2F5689}"/>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3959293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E3CB6-3025-40BF-A04B-A7B0CB4C01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DD5CB3-8B24-48C7-89D3-8DCAD36A453D}"/>
              </a:ext>
            </a:extLst>
          </p:cNvPr>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50BC931-E2BF-4C1D-91AA-89F82F8268B2}"/>
              </a:ext>
            </a:extLst>
          </p:cNvPr>
          <p:cNvSpPr>
            <a:spLocks noGrp="1"/>
          </p:cNvSpPr>
          <p:nvPr>
            <p:ph type="dt" sz="half" idx="10"/>
          </p:nvPr>
        </p:nvSpPr>
        <p:spPr/>
        <p:txBody>
          <a:bodyPr/>
          <a:lstStyle/>
          <a:p>
            <a:fld id="{72345051-2045-45DA-935E-2E3CA1A69ADC}" type="datetimeFigureOut">
              <a:rPr lang="en-US" smtClean="0"/>
              <a:t>11/3/2020</a:t>
            </a:fld>
            <a:endParaRPr lang="en-US"/>
          </a:p>
        </p:txBody>
      </p:sp>
      <p:sp>
        <p:nvSpPr>
          <p:cNvPr id="5" name="Footer Placeholder 4">
            <a:extLst>
              <a:ext uri="{FF2B5EF4-FFF2-40B4-BE49-F238E27FC236}">
                <a16:creationId xmlns:a16="http://schemas.microsoft.com/office/drawing/2014/main" id="{7548A135-AEE9-4483-957E-3D143318D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DEFD4-A052-46B3-B2AE-F3091D8A2F7B}"/>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3236349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929384"/>
            <a:ext cx="10515600" cy="425196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2A61642-BFBA-48AE-A29C-C2AA7386AE95}"/>
              </a:ext>
            </a:extLst>
          </p:cNvPr>
          <p:cNvSpPr>
            <a:spLocks noGrp="1"/>
          </p:cNvSpPr>
          <p:nvPr>
            <p:ph type="dt" sz="half" idx="10"/>
          </p:nvPr>
        </p:nvSpPr>
        <p:spPr/>
        <p:txBody>
          <a:bodyPr/>
          <a:lstStyle/>
          <a:p>
            <a:fld id="{72345051-2045-45DA-935E-2E3CA1A69ADC}" type="datetimeFigureOut">
              <a:rPr lang="en-US" smtClean="0"/>
              <a:t>11/3/2020</a:t>
            </a:fld>
            <a:endParaRPr lang="en-US"/>
          </a:p>
        </p:txBody>
      </p:sp>
      <p:sp>
        <p:nvSpPr>
          <p:cNvPr id="5" name="Footer Placeholder 4">
            <a:extLst>
              <a:ext uri="{FF2B5EF4-FFF2-40B4-BE49-F238E27FC236}">
                <a16:creationId xmlns:a16="http://schemas.microsoft.com/office/drawing/2014/main" id="{2AD2029B-6646-4DBF-A302-76A513FC64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D4DFD-766F-4E45-A00C-2B5E8CE9A908}"/>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8" name="Rectangle 7" descr="Tag=AccentColor&#10;Flavor=Light&#10;Target=FillAndLine">
            <a:extLst>
              <a:ext uri="{FF2B5EF4-FFF2-40B4-BE49-F238E27FC236}">
                <a16:creationId xmlns:a16="http://schemas.microsoft.com/office/drawing/2014/main" id="{EBDD1931-9E86-4402-9A68-33A2D9EFB198}"/>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03883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18C0-6540-400C-BB51-353D5FD5CB00}"/>
              </a:ext>
            </a:extLst>
          </p:cNvPr>
          <p:cNvSpPr>
            <a:spLocks noGrp="1"/>
          </p:cNvSpPr>
          <p:nvPr>
            <p:ph type="title"/>
          </p:nvPr>
        </p:nvSpPr>
        <p:spPr>
          <a:xfrm>
            <a:off x="841248" y="448056"/>
            <a:ext cx="10515600" cy="4069080"/>
          </a:xfrm>
        </p:spPr>
        <p:txBody>
          <a:bodyPr anchor="b">
            <a:normAutofit/>
          </a:bodyPr>
          <a:lstStyle>
            <a:lvl1pPr>
              <a:defRPr sz="8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A81CD69-43B3-4FF7-AA41-30C36C957E65}"/>
              </a:ext>
            </a:extLst>
          </p:cNvPr>
          <p:cNvSpPr>
            <a:spLocks noGrp="1"/>
          </p:cNvSpPr>
          <p:nvPr>
            <p:ph type="body" idx="1"/>
          </p:nvPr>
        </p:nvSpPr>
        <p:spPr>
          <a:xfrm>
            <a:off x="841248" y="4983480"/>
            <a:ext cx="10515600" cy="1124712"/>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BF300D-5CBE-47E9-A193-E23C8314D0EA}"/>
              </a:ext>
            </a:extLst>
          </p:cNvPr>
          <p:cNvSpPr>
            <a:spLocks noGrp="1"/>
          </p:cNvSpPr>
          <p:nvPr>
            <p:ph type="dt" sz="half" idx="10"/>
          </p:nvPr>
        </p:nvSpPr>
        <p:spPr/>
        <p:txBody>
          <a:bodyPr/>
          <a:lstStyle/>
          <a:p>
            <a:fld id="{72345051-2045-45DA-935E-2E3CA1A69ADC}" type="datetimeFigureOut">
              <a:rPr lang="en-US" smtClean="0"/>
              <a:t>11/3/2020</a:t>
            </a:fld>
            <a:endParaRPr lang="en-US"/>
          </a:p>
        </p:txBody>
      </p:sp>
      <p:sp>
        <p:nvSpPr>
          <p:cNvPr id="5" name="Footer Placeholder 4">
            <a:extLst>
              <a:ext uri="{FF2B5EF4-FFF2-40B4-BE49-F238E27FC236}">
                <a16:creationId xmlns:a16="http://schemas.microsoft.com/office/drawing/2014/main" id="{56E7DF3F-C51A-4DB1-9FCE-E3E0D8E925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269CF4-FAAB-44EF-A2A5-8352B4AA384F}"/>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7" name="Rectangle 6" descr="Tag=AccentColor&#10;Flavor=Light&#10;Target=FillAndLine">
            <a:extLst>
              <a:ext uri="{FF2B5EF4-FFF2-40B4-BE49-F238E27FC236}">
                <a16:creationId xmlns:a16="http://schemas.microsoft.com/office/drawing/2014/main" id="{417A8947-4521-4FE1-8E44-27363435CE1B}"/>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21199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E264-531D-49C1-A8AF-2B4C1D218FA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4B9A1B8-2F1B-46AA-858A-CFFF5AF7CEB0}"/>
              </a:ext>
            </a:extLst>
          </p:cNvPr>
          <p:cNvSpPr>
            <a:spLocks noGrp="1"/>
          </p:cNvSpPr>
          <p:nvPr>
            <p:ph sz="half" idx="1"/>
          </p:nvPr>
        </p:nvSpPr>
        <p:spPr>
          <a:xfrm>
            <a:off x="838200" y="1929384"/>
            <a:ext cx="5181600" cy="42519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6E6B9631-18C0-43BD-8AF3-9137D6D4C234}"/>
              </a:ext>
            </a:extLst>
          </p:cNvPr>
          <p:cNvSpPr>
            <a:spLocks noGrp="1"/>
          </p:cNvSpPr>
          <p:nvPr>
            <p:ph sz="half" idx="2"/>
          </p:nvPr>
        </p:nvSpPr>
        <p:spPr>
          <a:xfrm>
            <a:off x="6172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9032FCA-14C6-4497-9C27-3F58062442CE}"/>
              </a:ext>
            </a:extLst>
          </p:cNvPr>
          <p:cNvSpPr>
            <a:spLocks noGrp="1"/>
          </p:cNvSpPr>
          <p:nvPr>
            <p:ph type="dt" sz="half" idx="10"/>
          </p:nvPr>
        </p:nvSpPr>
        <p:spPr/>
        <p:txBody>
          <a:bodyPr/>
          <a:lstStyle/>
          <a:p>
            <a:fld id="{72345051-2045-45DA-935E-2E3CA1A69ADC}" type="datetimeFigureOut">
              <a:rPr lang="en-US" smtClean="0"/>
              <a:t>11/3/2020</a:t>
            </a:fld>
            <a:endParaRPr lang="en-US"/>
          </a:p>
        </p:txBody>
      </p:sp>
      <p:sp>
        <p:nvSpPr>
          <p:cNvPr id="6" name="Footer Placeholder 5">
            <a:extLst>
              <a:ext uri="{FF2B5EF4-FFF2-40B4-BE49-F238E27FC236}">
                <a16:creationId xmlns:a16="http://schemas.microsoft.com/office/drawing/2014/main" id="{961E5057-693B-4E10-958E-0ABE79FEC7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0CECB1-0A35-4C10-9D3D-FE4404283011}"/>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9" name="Rectangle 8" descr="Tag=AccentColor&#10;Flavor=Light&#10;Target=FillAndLine">
            <a:extLst>
              <a:ext uri="{FF2B5EF4-FFF2-40B4-BE49-F238E27FC236}">
                <a16:creationId xmlns:a16="http://schemas.microsoft.com/office/drawing/2014/main" id="{2FAAC677-2D37-4F63-9C4B-711A2988EE0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9660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E282-8875-4F49-AB21-E1C2BCAEA1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712EA2-EF8C-4F18-BECF-AD121F72816A}"/>
              </a:ext>
            </a:extLst>
          </p:cNvPr>
          <p:cNvSpPr>
            <a:spLocks noGrp="1"/>
          </p:cNvSpPr>
          <p:nvPr>
            <p:ph type="body" idx="1"/>
          </p:nvPr>
        </p:nvSpPr>
        <p:spPr>
          <a:xfrm>
            <a:off x="839788" y="1938528"/>
            <a:ext cx="5157787"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7B59D4-E93F-40C1-A1A2-F1867830C678}"/>
              </a:ext>
            </a:extLst>
          </p:cNvPr>
          <p:cNvSpPr>
            <a:spLocks noGrp="1"/>
          </p:cNvSpPr>
          <p:nvPr>
            <p:ph sz="half" idx="2"/>
          </p:nvPr>
        </p:nvSpPr>
        <p:spPr>
          <a:xfrm>
            <a:off x="839788" y="2926080"/>
            <a:ext cx="5157787" cy="32644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E810616-1C77-42AE-8449-D0B64E2B8475}"/>
              </a:ext>
            </a:extLst>
          </p:cNvPr>
          <p:cNvSpPr>
            <a:spLocks noGrp="1"/>
          </p:cNvSpPr>
          <p:nvPr>
            <p:ph type="body" sz="quarter" idx="3"/>
          </p:nvPr>
        </p:nvSpPr>
        <p:spPr>
          <a:xfrm>
            <a:off x="6172200" y="1938528"/>
            <a:ext cx="5183188"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74E172-AFE8-48E4-BBB0-CA6D4EC1127C}"/>
              </a:ext>
            </a:extLst>
          </p:cNvPr>
          <p:cNvSpPr>
            <a:spLocks noGrp="1"/>
          </p:cNvSpPr>
          <p:nvPr>
            <p:ph sz="quarter" idx="4"/>
          </p:nvPr>
        </p:nvSpPr>
        <p:spPr>
          <a:xfrm>
            <a:off x="6172200" y="2926080"/>
            <a:ext cx="5183188"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C9407CC-270D-4C98-B95C-7AE67D2E1913}"/>
              </a:ext>
            </a:extLst>
          </p:cNvPr>
          <p:cNvSpPr>
            <a:spLocks noGrp="1"/>
          </p:cNvSpPr>
          <p:nvPr>
            <p:ph type="dt" sz="half" idx="10"/>
          </p:nvPr>
        </p:nvSpPr>
        <p:spPr/>
        <p:txBody>
          <a:bodyPr/>
          <a:lstStyle/>
          <a:p>
            <a:fld id="{72345051-2045-45DA-935E-2E3CA1A69ADC}" type="datetimeFigureOut">
              <a:rPr lang="en-US" smtClean="0"/>
              <a:t>11/3/2020</a:t>
            </a:fld>
            <a:endParaRPr lang="en-US"/>
          </a:p>
        </p:txBody>
      </p:sp>
      <p:sp>
        <p:nvSpPr>
          <p:cNvPr id="8" name="Footer Placeholder 7">
            <a:extLst>
              <a:ext uri="{FF2B5EF4-FFF2-40B4-BE49-F238E27FC236}">
                <a16:creationId xmlns:a16="http://schemas.microsoft.com/office/drawing/2014/main" id="{454070D5-9B7B-47FC-9F75-F6AD960745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8EAC17-33BE-4265-8C06-644C2D34FD3C}"/>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11" name="Rectangle 10" descr="Tag=AccentColor&#10;Flavor=Light&#10;Target=FillAndLine">
            <a:extLst>
              <a:ext uri="{FF2B5EF4-FFF2-40B4-BE49-F238E27FC236}">
                <a16:creationId xmlns:a16="http://schemas.microsoft.com/office/drawing/2014/main" id="{F634C457-AEBF-47D7-9200-BAD05D138B1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12382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9AC0-40CD-4451-BF00-5E2FC7B7451B}"/>
              </a:ext>
            </a:extLst>
          </p:cNvPr>
          <p:cNvSpPr>
            <a:spLocks noGrp="1"/>
          </p:cNvSpPr>
          <p:nvPr>
            <p:ph type="title"/>
          </p:nvPr>
        </p:nvSpPr>
        <p:spPr>
          <a:xfrm>
            <a:off x="2203704" y="1728216"/>
            <a:ext cx="7781544" cy="3392424"/>
          </a:xfrm>
        </p:spPr>
        <p:txBody>
          <a:bodyPr>
            <a:normAutofit/>
          </a:bodyPr>
          <a:lstStyle>
            <a:lvl1pPr algn="ctr">
              <a:defRPr sz="7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C6FD9A32-9C83-452B-BC69-CC6E95D3C93C}"/>
              </a:ext>
            </a:extLst>
          </p:cNvPr>
          <p:cNvSpPr>
            <a:spLocks noGrp="1"/>
          </p:cNvSpPr>
          <p:nvPr>
            <p:ph type="dt" sz="half" idx="10"/>
          </p:nvPr>
        </p:nvSpPr>
        <p:spPr/>
        <p:txBody>
          <a:bodyPr/>
          <a:lstStyle/>
          <a:p>
            <a:fld id="{72345051-2045-45DA-935E-2E3CA1A69ADC}" type="datetimeFigureOut">
              <a:rPr lang="en-US" smtClean="0"/>
              <a:t>11/3/2020</a:t>
            </a:fld>
            <a:endParaRPr lang="en-US"/>
          </a:p>
        </p:txBody>
      </p:sp>
      <p:sp>
        <p:nvSpPr>
          <p:cNvPr id="4" name="Footer Placeholder 3">
            <a:extLst>
              <a:ext uri="{FF2B5EF4-FFF2-40B4-BE49-F238E27FC236}">
                <a16:creationId xmlns:a16="http://schemas.microsoft.com/office/drawing/2014/main" id="{6B87B83E-E23E-42DE-876D-F55908A97D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1C03A8-D428-4010-B413-13B1E9922628}"/>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6" name="Rectangle 6" descr="Tag=AccentColor&#10;Flavor=Light&#10;Target=FillAndLine">
            <a:extLst>
              <a:ext uri="{FF2B5EF4-FFF2-40B4-BE49-F238E27FC236}">
                <a16:creationId xmlns:a16="http://schemas.microsoft.com/office/drawing/2014/main" id="{17F03060-85EC-4182-8C18-C6EE0D373E4B}"/>
              </a:ext>
            </a:extLst>
          </p:cNvPr>
          <p:cNvSpPr/>
          <p:nvPr/>
        </p:nvSpPr>
        <p:spPr>
          <a:xfrm>
            <a:off x="3974206" y="5126892"/>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57684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816A0-77C4-4A3F-87BD-A7321E3C84D2}"/>
              </a:ext>
            </a:extLst>
          </p:cNvPr>
          <p:cNvSpPr>
            <a:spLocks noGrp="1"/>
          </p:cNvSpPr>
          <p:nvPr>
            <p:ph type="dt" sz="half" idx="10"/>
          </p:nvPr>
        </p:nvSpPr>
        <p:spPr/>
        <p:txBody>
          <a:bodyPr/>
          <a:lstStyle/>
          <a:p>
            <a:fld id="{72345051-2045-45DA-935E-2E3CA1A69ADC}" type="datetimeFigureOut">
              <a:rPr lang="en-US" smtClean="0"/>
              <a:t>11/3/2020</a:t>
            </a:fld>
            <a:endParaRPr lang="en-US"/>
          </a:p>
        </p:txBody>
      </p:sp>
      <p:sp>
        <p:nvSpPr>
          <p:cNvPr id="3" name="Footer Placeholder 2">
            <a:extLst>
              <a:ext uri="{FF2B5EF4-FFF2-40B4-BE49-F238E27FC236}">
                <a16:creationId xmlns:a16="http://schemas.microsoft.com/office/drawing/2014/main" id="{A5FC3464-F026-4C77-9441-55ECA5054D5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7D9257-BADE-4D0B-AF0B-D09FE95FA078}"/>
              </a:ext>
            </a:extLst>
          </p:cNvPr>
          <p:cNvSpPr>
            <a:spLocks noGrp="1"/>
          </p:cNvSpPr>
          <p:nvPr>
            <p:ph type="sldNum" sz="quarter" idx="12"/>
          </p:nvPr>
        </p:nvSpPr>
        <p:spPr/>
        <p:txBody>
          <a:bodyPr/>
          <a:lstStyle/>
          <a:p>
            <a:fld id="{A7CD31F4-64FA-4BA0-9498-67783267A8C8}" type="slidenum">
              <a:rPr lang="en-US" smtClean="0"/>
              <a:t>‹nr.›</a:t>
            </a:fld>
            <a:endParaRPr lang="en-US"/>
          </a:p>
        </p:txBody>
      </p:sp>
    </p:spTree>
    <p:extLst>
      <p:ext uri="{BB962C8B-B14F-4D97-AF65-F5344CB8AC3E}">
        <p14:creationId xmlns:p14="http://schemas.microsoft.com/office/powerpoint/2010/main" val="367869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C48E-F751-45A2-9010-208B81EDBE69}"/>
              </a:ext>
            </a:extLst>
          </p:cNvPr>
          <p:cNvSpPr>
            <a:spLocks noGrp="1"/>
          </p:cNvSpPr>
          <p:nvPr>
            <p:ph type="title"/>
          </p:nvPr>
        </p:nvSpPr>
        <p:spPr>
          <a:xfrm>
            <a:off x="839788" y="457200"/>
            <a:ext cx="3932237" cy="3429000"/>
          </a:xfrm>
        </p:spPr>
        <p:txBody>
          <a:bodyPr anchor="b">
            <a:normAutofit/>
          </a:bodyPr>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D501F6-8430-4758-8636-74D68E990EC3}"/>
              </a:ext>
            </a:extLst>
          </p:cNvPr>
          <p:cNvSpPr>
            <a:spLocks noGrp="1"/>
          </p:cNvSpPr>
          <p:nvPr>
            <p:ph idx="1"/>
          </p:nvPr>
        </p:nvSpPr>
        <p:spPr>
          <a:xfrm>
            <a:off x="5303520" y="548640"/>
            <a:ext cx="6053328" cy="5431536"/>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E79DC39-A29C-494C-98B6-999746C5F38A}"/>
              </a:ext>
            </a:extLst>
          </p:cNvPr>
          <p:cNvSpPr>
            <a:spLocks noGrp="1"/>
          </p:cNvSpPr>
          <p:nvPr>
            <p:ph type="body" sz="half" idx="2"/>
          </p:nvPr>
        </p:nvSpPr>
        <p:spPr>
          <a:xfrm>
            <a:off x="839788" y="3977640"/>
            <a:ext cx="3932237"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584C988-A6DB-469A-B8AA-31866F36E83D}"/>
              </a:ext>
            </a:extLst>
          </p:cNvPr>
          <p:cNvSpPr>
            <a:spLocks noGrp="1"/>
          </p:cNvSpPr>
          <p:nvPr>
            <p:ph type="dt" sz="half" idx="10"/>
          </p:nvPr>
        </p:nvSpPr>
        <p:spPr/>
        <p:txBody>
          <a:bodyPr/>
          <a:lstStyle/>
          <a:p>
            <a:fld id="{72345051-2045-45DA-935E-2E3CA1A69ADC}" type="datetimeFigureOut">
              <a:rPr lang="en-US" smtClean="0"/>
              <a:t>11/3/2020</a:t>
            </a:fld>
            <a:endParaRPr lang="en-US"/>
          </a:p>
        </p:txBody>
      </p:sp>
      <p:sp>
        <p:nvSpPr>
          <p:cNvPr id="6" name="Footer Placeholder 5">
            <a:extLst>
              <a:ext uri="{FF2B5EF4-FFF2-40B4-BE49-F238E27FC236}">
                <a16:creationId xmlns:a16="http://schemas.microsoft.com/office/drawing/2014/main" id="{02BC39C3-81EB-4828-9AD3-2F1FAC521E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59376C-9810-49A5-BC9A-4E6A02175273}"/>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8" name="Rectangle 6" descr="Tag=AccentColor&#10;Flavor=Light&#10;Target=FillAndLine">
            <a:extLst>
              <a:ext uri="{FF2B5EF4-FFF2-40B4-BE49-F238E27FC236}">
                <a16:creationId xmlns:a16="http://schemas.microsoft.com/office/drawing/2014/main" id="{B9F96F3A-E64D-4401-B02C-BCD5CAA97CFF}"/>
              </a:ext>
            </a:extLst>
          </p:cNvPr>
          <p:cNvSpPr/>
          <p:nvPr/>
        </p:nvSpPr>
        <p:spPr>
          <a:xfrm rot="5400000">
            <a:off x="2797492"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1317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7704-80BD-41B0-8395-41618EC3AFBC}"/>
              </a:ext>
            </a:extLst>
          </p:cNvPr>
          <p:cNvSpPr>
            <a:spLocks noGrp="1"/>
          </p:cNvSpPr>
          <p:nvPr>
            <p:ph type="title"/>
          </p:nvPr>
        </p:nvSpPr>
        <p:spPr>
          <a:xfrm>
            <a:off x="839788" y="457200"/>
            <a:ext cx="3931920" cy="3429000"/>
          </a:xfrm>
        </p:spPr>
        <p:txBody>
          <a:bodyPr anchor="b">
            <a:normAutofit/>
          </a:bodyPr>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14DA4032-EC66-4974-BD30-898B60E4B562}"/>
              </a:ext>
            </a:extLst>
          </p:cNvPr>
          <p:cNvSpPr>
            <a:spLocks noGrp="1"/>
          </p:cNvSpPr>
          <p:nvPr>
            <p:ph type="pic" idx="1"/>
          </p:nvPr>
        </p:nvSpPr>
        <p:spPr>
          <a:xfrm>
            <a:off x="5303520" y="548640"/>
            <a:ext cx="6053328" cy="5431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21802D0-5574-4631-BA49-92362F8E40DC}"/>
              </a:ext>
            </a:extLst>
          </p:cNvPr>
          <p:cNvSpPr>
            <a:spLocks noGrp="1"/>
          </p:cNvSpPr>
          <p:nvPr>
            <p:ph type="body" sz="half" idx="2"/>
          </p:nvPr>
        </p:nvSpPr>
        <p:spPr>
          <a:xfrm>
            <a:off x="839788" y="3977640"/>
            <a:ext cx="3931920"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62C2F5B-DDDD-4E64-94A9-99E46F4B06A0}"/>
              </a:ext>
            </a:extLst>
          </p:cNvPr>
          <p:cNvSpPr>
            <a:spLocks noGrp="1"/>
          </p:cNvSpPr>
          <p:nvPr>
            <p:ph type="dt" sz="half" idx="10"/>
          </p:nvPr>
        </p:nvSpPr>
        <p:spPr/>
        <p:txBody>
          <a:bodyPr/>
          <a:lstStyle/>
          <a:p>
            <a:fld id="{72345051-2045-45DA-935E-2E3CA1A69ADC}" type="datetimeFigureOut">
              <a:rPr lang="en-US" smtClean="0"/>
              <a:t>11/3/2020</a:t>
            </a:fld>
            <a:endParaRPr lang="en-US"/>
          </a:p>
        </p:txBody>
      </p:sp>
      <p:sp>
        <p:nvSpPr>
          <p:cNvPr id="6" name="Footer Placeholder 5">
            <a:extLst>
              <a:ext uri="{FF2B5EF4-FFF2-40B4-BE49-F238E27FC236}">
                <a16:creationId xmlns:a16="http://schemas.microsoft.com/office/drawing/2014/main" id="{D4FA8D36-8865-48E7-8249-ED729A5F7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0F98C3-0B62-4361-8408-A01F70807CDB}"/>
              </a:ext>
            </a:extLst>
          </p:cNvPr>
          <p:cNvSpPr>
            <a:spLocks noGrp="1"/>
          </p:cNvSpPr>
          <p:nvPr>
            <p:ph type="sldNum" sz="quarter" idx="12"/>
          </p:nvPr>
        </p:nvSpPr>
        <p:spPr/>
        <p:txBody>
          <a:bodyPr/>
          <a:lstStyle/>
          <a:p>
            <a:fld id="{A7CD31F4-64FA-4BA0-9498-67783267A8C8}" type="slidenum">
              <a:rPr lang="en-US" smtClean="0"/>
              <a:t>‹nr.›</a:t>
            </a:fld>
            <a:endParaRPr lang="en-US"/>
          </a:p>
        </p:txBody>
      </p:sp>
      <p:sp>
        <p:nvSpPr>
          <p:cNvPr id="8" name="Rectangle 6" descr="Tag=AccentColor&#10;Flavor=Light&#10;Target=FillAndLine">
            <a:extLst>
              <a:ext uri="{FF2B5EF4-FFF2-40B4-BE49-F238E27FC236}">
                <a16:creationId xmlns:a16="http://schemas.microsoft.com/office/drawing/2014/main" id="{FE511AB6-FEAF-4549-BA88-0764BD10B63D}"/>
              </a:ext>
            </a:extLst>
          </p:cNvPr>
          <p:cNvSpPr/>
          <p:nvPr/>
        </p:nvSpPr>
        <p:spPr>
          <a:xfrm rot="5400000">
            <a:off x="2798064"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3218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72345051-2045-45DA-935E-2E3CA1A69ADC}" type="datetimeFigureOut">
              <a:rPr lang="en-US" smtClean="0"/>
              <a:t>11/3/2020</a:t>
            </a:fld>
            <a:endParaRPr lang="en-US" dirty="0"/>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4270586664"/>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797" r:id="rId6"/>
    <p:sldLayoutId id="2147483793" r:id="rId7"/>
    <p:sldLayoutId id="2147483794" r:id="rId8"/>
    <p:sldLayoutId id="2147483795" r:id="rId9"/>
    <p:sldLayoutId id="2147483796" r:id="rId10"/>
    <p:sldLayoutId id="2147483798" r:id="rId11"/>
  </p:sldLayoutIdLst>
  <p:txStyles>
    <p:titleStyle>
      <a:lvl1pPr algn="l" defTabSz="914400" rtl="0" eaLnBrk="1" latinLnBrk="0" hangingPunct="1">
        <a:lnSpc>
          <a:spcPct val="10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d.mensch@helicon.n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56641E2-BB90-49B4-A49B-E65699AC9C16}"/>
              </a:ext>
            </a:extLst>
          </p:cNvPr>
          <p:cNvSpPr>
            <a:spLocks noGrp="1"/>
          </p:cNvSpPr>
          <p:nvPr>
            <p:ph type="ctrTitle"/>
          </p:nvPr>
        </p:nvSpPr>
        <p:spPr>
          <a:xfrm>
            <a:off x="5297762" y="640080"/>
            <a:ext cx="6251110" cy="3566160"/>
          </a:xfrm>
        </p:spPr>
        <p:txBody>
          <a:bodyPr anchor="b">
            <a:normAutofit/>
          </a:bodyPr>
          <a:lstStyle/>
          <a:p>
            <a:r>
              <a:rPr lang="nl-NL"/>
              <a:t>Welkom!</a:t>
            </a:r>
            <a:endParaRPr lang="nl-NL" dirty="0"/>
          </a:p>
        </p:txBody>
      </p:sp>
      <p:sp>
        <p:nvSpPr>
          <p:cNvPr id="3" name="Ondertitel 2">
            <a:extLst>
              <a:ext uri="{FF2B5EF4-FFF2-40B4-BE49-F238E27FC236}">
                <a16:creationId xmlns:a16="http://schemas.microsoft.com/office/drawing/2014/main" id="{62DDA1AD-D92B-47FF-BADE-32B893A7395A}"/>
              </a:ext>
            </a:extLst>
          </p:cNvPr>
          <p:cNvSpPr>
            <a:spLocks noGrp="1"/>
          </p:cNvSpPr>
          <p:nvPr>
            <p:ph type="subTitle" idx="1"/>
          </p:nvPr>
        </p:nvSpPr>
        <p:spPr>
          <a:xfrm>
            <a:off x="5297760" y="4636008"/>
            <a:ext cx="6251111" cy="1572768"/>
          </a:xfrm>
        </p:spPr>
        <p:txBody>
          <a:bodyPr>
            <a:normAutofit fontScale="92500" lnSpcReduction="10000"/>
          </a:bodyPr>
          <a:lstStyle/>
          <a:p>
            <a:r>
              <a:rPr lang="nl-NL" dirty="0"/>
              <a:t>Keuzedeel Ondernemend Gedrag</a:t>
            </a:r>
          </a:p>
          <a:p>
            <a:r>
              <a:rPr lang="nl-NL" dirty="0"/>
              <a:t>Les 1</a:t>
            </a:r>
          </a:p>
          <a:p>
            <a:r>
              <a:rPr lang="nl-NL" dirty="0"/>
              <a:t>Mevrouw </a:t>
            </a:r>
            <a:r>
              <a:rPr lang="nl-NL"/>
              <a:t>van Gorp-Mensch</a:t>
            </a:r>
            <a:endParaRPr lang="nl-NL" dirty="0"/>
          </a:p>
          <a:p>
            <a:endParaRPr lang="nl-NL" dirty="0"/>
          </a:p>
        </p:txBody>
      </p:sp>
      <p:sp>
        <p:nvSpPr>
          <p:cNvPr id="18" name="Rectangle 6">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2862" y="4409267"/>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rgbClr val="FEB33B"/>
          </a:solidFill>
          <a:ln w="38100" cap="rnd">
            <a:solidFill>
              <a:srgbClr val="FEB33B"/>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C757C6D-F43C-4684-944A-90D7901112A4}"/>
              </a:ext>
            </a:extLst>
          </p:cNvPr>
          <p:cNvPicPr>
            <a:picLocks noChangeAspect="1"/>
          </p:cNvPicPr>
          <p:nvPr/>
        </p:nvPicPr>
        <p:blipFill rotWithShape="1">
          <a:blip r:embed="rId2"/>
          <a:srcRect l="21784" r="27283"/>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Tree>
    <p:extLst>
      <p:ext uri="{BB962C8B-B14F-4D97-AF65-F5344CB8AC3E}">
        <p14:creationId xmlns:p14="http://schemas.microsoft.com/office/powerpoint/2010/main" val="2723624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8097A7-F0EE-49AD-9920-6D463348DA4F}"/>
              </a:ext>
            </a:extLst>
          </p:cNvPr>
          <p:cNvSpPr>
            <a:spLocks noGrp="1"/>
          </p:cNvSpPr>
          <p:nvPr>
            <p:ph type="title"/>
          </p:nvPr>
        </p:nvSpPr>
        <p:spPr/>
        <p:txBody>
          <a:bodyPr>
            <a:normAutofit fontScale="90000"/>
          </a:bodyPr>
          <a:lstStyle/>
          <a:p>
            <a:r>
              <a:rPr lang="nl-NL" dirty="0"/>
              <a:t>Waarom keuzedeel Ondernemend gedrag?</a:t>
            </a:r>
          </a:p>
        </p:txBody>
      </p:sp>
      <p:sp>
        <p:nvSpPr>
          <p:cNvPr id="3" name="Tijdelijke aanduiding voor inhoud 2">
            <a:extLst>
              <a:ext uri="{FF2B5EF4-FFF2-40B4-BE49-F238E27FC236}">
                <a16:creationId xmlns:a16="http://schemas.microsoft.com/office/drawing/2014/main" id="{3E75AC16-2661-4AF7-8E2D-CEED7CD17E8F}"/>
              </a:ext>
            </a:extLst>
          </p:cNvPr>
          <p:cNvSpPr>
            <a:spLocks noGrp="1"/>
          </p:cNvSpPr>
          <p:nvPr>
            <p:ph idx="1"/>
          </p:nvPr>
        </p:nvSpPr>
        <p:spPr/>
        <p:txBody>
          <a:bodyPr/>
          <a:lstStyle/>
          <a:p>
            <a:r>
              <a:rPr lang="nl-NL" dirty="0"/>
              <a:t>Ondernemend gedrag wordt steeds belangrijker (meer mensen, minder banen).</a:t>
            </a:r>
          </a:p>
          <a:p>
            <a:r>
              <a:rPr lang="nl-NL" dirty="0"/>
              <a:t>Vast contract is niet meer van deze tijd</a:t>
            </a:r>
          </a:p>
          <a:p>
            <a:r>
              <a:rPr lang="nl-NL" dirty="0"/>
              <a:t>Ondernemend gedrag is een belangrijk selectiecriterium bij vacatures</a:t>
            </a:r>
          </a:p>
          <a:p>
            <a:r>
              <a:rPr lang="nl-NL" dirty="0"/>
              <a:t>Succesfactor voor jouw carrière!</a:t>
            </a:r>
          </a:p>
          <a:p>
            <a:endParaRPr lang="nl-NL" dirty="0"/>
          </a:p>
          <a:p>
            <a:endParaRPr lang="nl-NL" dirty="0"/>
          </a:p>
        </p:txBody>
      </p:sp>
      <p:pic>
        <p:nvPicPr>
          <p:cNvPr id="5" name="Picture 2" descr="Helicon Opleidingen | vmbo, mbo en cursussen">
            <a:extLst>
              <a:ext uri="{FF2B5EF4-FFF2-40B4-BE49-F238E27FC236}">
                <a16:creationId xmlns:a16="http://schemas.microsoft.com/office/drawing/2014/main" id="{14EAD950-07E7-4C56-BB06-94F2514305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8259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D575F3-1BE2-43EA-B159-2118BB7B911C}"/>
              </a:ext>
            </a:extLst>
          </p:cNvPr>
          <p:cNvSpPr>
            <a:spLocks noGrp="1"/>
          </p:cNvSpPr>
          <p:nvPr>
            <p:ph type="title"/>
          </p:nvPr>
        </p:nvSpPr>
        <p:spPr/>
        <p:txBody>
          <a:bodyPr/>
          <a:lstStyle/>
          <a:p>
            <a:r>
              <a:rPr lang="nl-NL" dirty="0"/>
              <a:t>Meer informatie over het keuzevak</a:t>
            </a:r>
          </a:p>
        </p:txBody>
      </p:sp>
      <p:sp>
        <p:nvSpPr>
          <p:cNvPr id="3" name="Tijdelijke aanduiding voor inhoud 2">
            <a:extLst>
              <a:ext uri="{FF2B5EF4-FFF2-40B4-BE49-F238E27FC236}">
                <a16:creationId xmlns:a16="http://schemas.microsoft.com/office/drawing/2014/main" id="{E295215F-9086-41AB-BB06-EBF5B90B554C}"/>
              </a:ext>
            </a:extLst>
          </p:cNvPr>
          <p:cNvSpPr>
            <a:spLocks noGrp="1"/>
          </p:cNvSpPr>
          <p:nvPr>
            <p:ph idx="1"/>
          </p:nvPr>
        </p:nvSpPr>
        <p:spPr/>
        <p:txBody>
          <a:bodyPr/>
          <a:lstStyle/>
          <a:p>
            <a:r>
              <a:rPr lang="nl-NL" dirty="0"/>
              <a:t>WIKIWIJS LINK INVOEGEN</a:t>
            </a:r>
          </a:p>
        </p:txBody>
      </p:sp>
    </p:spTree>
    <p:extLst>
      <p:ext uri="{BB962C8B-B14F-4D97-AF65-F5344CB8AC3E}">
        <p14:creationId xmlns:p14="http://schemas.microsoft.com/office/powerpoint/2010/main" val="1179063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10968-12E1-40A9-9BFE-B5A6DC1A4E2F}"/>
              </a:ext>
            </a:extLst>
          </p:cNvPr>
          <p:cNvSpPr>
            <a:spLocks noGrp="1"/>
          </p:cNvSpPr>
          <p:nvPr>
            <p:ph type="title"/>
          </p:nvPr>
        </p:nvSpPr>
        <p:spPr/>
        <p:txBody>
          <a:bodyPr/>
          <a:lstStyle/>
          <a:p>
            <a:r>
              <a:rPr lang="nl-NL" dirty="0"/>
              <a:t>Zijn de doelen bereikt?</a:t>
            </a:r>
          </a:p>
        </p:txBody>
      </p:sp>
      <p:sp>
        <p:nvSpPr>
          <p:cNvPr id="3" name="Tijdelijke aanduiding voor inhoud 2">
            <a:extLst>
              <a:ext uri="{FF2B5EF4-FFF2-40B4-BE49-F238E27FC236}">
                <a16:creationId xmlns:a16="http://schemas.microsoft.com/office/drawing/2014/main" id="{6F0804A7-9247-4C00-A91F-627DBB3296B5}"/>
              </a:ext>
            </a:extLst>
          </p:cNvPr>
          <p:cNvSpPr>
            <a:spLocks noGrp="1"/>
          </p:cNvSpPr>
          <p:nvPr>
            <p:ph idx="1"/>
          </p:nvPr>
        </p:nvSpPr>
        <p:spPr/>
        <p:txBody>
          <a:bodyPr/>
          <a:lstStyle/>
          <a:p>
            <a:r>
              <a:rPr lang="nl-NL" dirty="0"/>
              <a:t>Weet je hoe de komende weken eruit gaan zien en wat er met het examen van je verwacht wordt?</a:t>
            </a:r>
          </a:p>
          <a:p>
            <a:r>
              <a:rPr lang="nl-NL" dirty="0"/>
              <a:t>Weet je waar je meer informatie kunt vinden op de wikiwijs en hoe je de docent kunt bereiken voor vragen?</a:t>
            </a:r>
          </a:p>
          <a:p>
            <a:r>
              <a:rPr lang="nl-NL" dirty="0"/>
              <a:t>Heb je een beeld gekregen wat ondernemend gedrag is en waarom dit belangrijk is?</a:t>
            </a:r>
          </a:p>
          <a:p>
            <a:r>
              <a:rPr lang="nl-NL" dirty="0"/>
              <a:t>Weet je wat 21</a:t>
            </a:r>
            <a:r>
              <a:rPr lang="nl-NL" baseline="30000" dirty="0"/>
              <a:t>ste</a:t>
            </a:r>
            <a:r>
              <a:rPr lang="nl-NL" dirty="0"/>
              <a:t>-eeuwse vaardigheden zijn?</a:t>
            </a:r>
          </a:p>
          <a:p>
            <a:endParaRPr lang="nl-NL" dirty="0"/>
          </a:p>
        </p:txBody>
      </p:sp>
    </p:spTree>
    <p:extLst>
      <p:ext uri="{BB962C8B-B14F-4D97-AF65-F5344CB8AC3E}">
        <p14:creationId xmlns:p14="http://schemas.microsoft.com/office/powerpoint/2010/main" val="2614933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5C143C-21A0-4305-91CF-57575C3A4272}"/>
              </a:ext>
            </a:extLst>
          </p:cNvPr>
          <p:cNvSpPr>
            <a:spLocks noGrp="1"/>
          </p:cNvSpPr>
          <p:nvPr>
            <p:ph type="title"/>
          </p:nvPr>
        </p:nvSpPr>
        <p:spPr/>
        <p:txBody>
          <a:bodyPr/>
          <a:lstStyle/>
          <a:p>
            <a:r>
              <a:rPr lang="nl-NL" dirty="0"/>
              <a:t>Huiswerk</a:t>
            </a:r>
          </a:p>
        </p:txBody>
      </p:sp>
      <p:sp>
        <p:nvSpPr>
          <p:cNvPr id="3" name="Tijdelijke aanduiding voor inhoud 2">
            <a:extLst>
              <a:ext uri="{FF2B5EF4-FFF2-40B4-BE49-F238E27FC236}">
                <a16:creationId xmlns:a16="http://schemas.microsoft.com/office/drawing/2014/main" id="{1B0CF721-DEDF-4500-AA46-3B0EE6E5E7C4}"/>
              </a:ext>
            </a:extLst>
          </p:cNvPr>
          <p:cNvSpPr>
            <a:spLocks noGrp="1"/>
          </p:cNvSpPr>
          <p:nvPr>
            <p:ph idx="1"/>
          </p:nvPr>
        </p:nvSpPr>
        <p:spPr/>
        <p:txBody>
          <a:bodyPr/>
          <a:lstStyle/>
          <a:p>
            <a:r>
              <a:rPr lang="nl-NL" dirty="0" err="1"/>
              <a:t>Opdr</a:t>
            </a:r>
            <a:r>
              <a:rPr lang="nl-NL" dirty="0"/>
              <a:t> 9 blz. 21+22</a:t>
            </a:r>
          </a:p>
          <a:p>
            <a:r>
              <a:rPr lang="nl-NL" dirty="0"/>
              <a:t>Deze opdracht kun je toevoegen aan portfolio en gebruiken bij </a:t>
            </a:r>
            <a:r>
              <a:rPr lang="nl-NL" dirty="0" err="1"/>
              <a:t>challenge</a:t>
            </a:r>
            <a:r>
              <a:rPr lang="nl-NL" dirty="0"/>
              <a:t> 3.</a:t>
            </a:r>
          </a:p>
          <a:p>
            <a:pPr marL="0" indent="0">
              <a:buNone/>
            </a:pPr>
            <a:endParaRPr lang="nl-NL" dirty="0"/>
          </a:p>
        </p:txBody>
      </p:sp>
      <p:pic>
        <p:nvPicPr>
          <p:cNvPr id="5" name="Picture 2" descr="Helicon Opleidingen | vmbo, mbo en cursussen">
            <a:extLst>
              <a:ext uri="{FF2B5EF4-FFF2-40B4-BE49-F238E27FC236}">
                <a16:creationId xmlns:a16="http://schemas.microsoft.com/office/drawing/2014/main" id="{0027DF34-1BD1-4929-BE7A-70ECF47219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428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190386-212D-46CB-AAFE-93306AC71DCF}"/>
              </a:ext>
            </a:extLst>
          </p:cNvPr>
          <p:cNvSpPr>
            <a:spLocks noGrp="1"/>
          </p:cNvSpPr>
          <p:nvPr>
            <p:ph type="title"/>
          </p:nvPr>
        </p:nvSpPr>
        <p:spPr/>
        <p:txBody>
          <a:bodyPr/>
          <a:lstStyle/>
          <a:p>
            <a:r>
              <a:rPr lang="nl-NL" dirty="0"/>
              <a:t>Even voorstellen…</a:t>
            </a:r>
          </a:p>
        </p:txBody>
      </p:sp>
      <p:sp>
        <p:nvSpPr>
          <p:cNvPr id="3" name="Tijdelijke aanduiding voor inhoud 2">
            <a:extLst>
              <a:ext uri="{FF2B5EF4-FFF2-40B4-BE49-F238E27FC236}">
                <a16:creationId xmlns:a16="http://schemas.microsoft.com/office/drawing/2014/main" id="{1063E3F4-0CF3-43BB-8459-7E99724CE496}"/>
              </a:ext>
            </a:extLst>
          </p:cNvPr>
          <p:cNvSpPr>
            <a:spLocks noGrp="1"/>
          </p:cNvSpPr>
          <p:nvPr>
            <p:ph idx="1"/>
          </p:nvPr>
        </p:nvSpPr>
        <p:spPr/>
        <p:txBody>
          <a:bodyPr/>
          <a:lstStyle/>
          <a:p>
            <a:r>
              <a:rPr lang="nl-NL" dirty="0"/>
              <a:t>Wie ben ik?</a:t>
            </a:r>
          </a:p>
          <a:p>
            <a:r>
              <a:rPr lang="nl-NL" dirty="0"/>
              <a:t>Hoe kun je mij bereiken voor vragen?</a:t>
            </a:r>
            <a:br>
              <a:rPr lang="nl-NL" dirty="0"/>
            </a:br>
            <a:r>
              <a:rPr lang="nl-NL" dirty="0"/>
              <a:t>	</a:t>
            </a:r>
            <a:r>
              <a:rPr lang="nl-NL" dirty="0">
                <a:hlinkClick r:id="rId2"/>
              </a:rPr>
              <a:t> d.mensch@helicon.nl</a:t>
            </a:r>
            <a:r>
              <a:rPr lang="nl-NL" dirty="0"/>
              <a:t> </a:t>
            </a:r>
            <a:br>
              <a:rPr lang="nl-NL" dirty="0"/>
            </a:br>
            <a:r>
              <a:rPr lang="nl-NL" dirty="0"/>
              <a:t>	06-12731951 (in geval van nood: werknummer)</a:t>
            </a:r>
          </a:p>
          <a:p>
            <a:r>
              <a:rPr lang="nl-NL" dirty="0"/>
              <a:t>Voorstelrondje: wie zijn jullie en waarom heb je gekozen voor het keuzevak ondernemend gedrag?</a:t>
            </a:r>
          </a:p>
          <a:p>
            <a:pPr marL="0" indent="0">
              <a:buNone/>
            </a:pPr>
            <a:endParaRPr lang="nl-NL" dirty="0"/>
          </a:p>
          <a:p>
            <a:pPr marL="0" indent="0">
              <a:buNone/>
            </a:pPr>
            <a:endParaRPr lang="nl-NL" dirty="0"/>
          </a:p>
        </p:txBody>
      </p:sp>
      <p:pic>
        <p:nvPicPr>
          <p:cNvPr id="2050" name="Picture 2" descr="Helicon Opleidingen | vmbo, mbo en cursussen">
            <a:extLst>
              <a:ext uri="{FF2B5EF4-FFF2-40B4-BE49-F238E27FC236}">
                <a16:creationId xmlns:a16="http://schemas.microsoft.com/office/drawing/2014/main" id="{AE452D20-37B2-45EC-B545-FDD54EF800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9438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10968-12E1-40A9-9BFE-B5A6DC1A4E2F}"/>
              </a:ext>
            </a:extLst>
          </p:cNvPr>
          <p:cNvSpPr>
            <a:spLocks noGrp="1"/>
          </p:cNvSpPr>
          <p:nvPr>
            <p:ph type="title"/>
          </p:nvPr>
        </p:nvSpPr>
        <p:spPr/>
        <p:txBody>
          <a:bodyPr/>
          <a:lstStyle/>
          <a:p>
            <a:r>
              <a:rPr lang="nl-NL" dirty="0"/>
              <a:t>Aan het eind van deze les…</a:t>
            </a:r>
          </a:p>
        </p:txBody>
      </p:sp>
      <p:sp>
        <p:nvSpPr>
          <p:cNvPr id="3" name="Tijdelijke aanduiding voor inhoud 2">
            <a:extLst>
              <a:ext uri="{FF2B5EF4-FFF2-40B4-BE49-F238E27FC236}">
                <a16:creationId xmlns:a16="http://schemas.microsoft.com/office/drawing/2014/main" id="{6F0804A7-9247-4C00-A91F-627DBB3296B5}"/>
              </a:ext>
            </a:extLst>
          </p:cNvPr>
          <p:cNvSpPr>
            <a:spLocks noGrp="1"/>
          </p:cNvSpPr>
          <p:nvPr>
            <p:ph idx="1"/>
          </p:nvPr>
        </p:nvSpPr>
        <p:spPr/>
        <p:txBody>
          <a:bodyPr/>
          <a:lstStyle/>
          <a:p>
            <a:r>
              <a:rPr lang="nl-NL" dirty="0"/>
              <a:t>weet je hoe de komende weken eruit gaan zien en wat er met het examen van je verwacht wordt</a:t>
            </a:r>
          </a:p>
          <a:p>
            <a:r>
              <a:rPr lang="nl-NL" dirty="0"/>
              <a:t>weet je waar je meer informatie kunt vinden op de wikiwijs en hoe je de docent kunt bereiken voor vragen</a:t>
            </a:r>
          </a:p>
          <a:p>
            <a:r>
              <a:rPr lang="nl-NL" dirty="0"/>
              <a:t>heb je een beeld gekregen wat ondernemend gedrag is en waarom dit belangrijk is.</a:t>
            </a:r>
          </a:p>
          <a:p>
            <a:r>
              <a:rPr lang="nl-NL" dirty="0"/>
              <a:t>weet je wat 21</a:t>
            </a:r>
            <a:r>
              <a:rPr lang="nl-NL" baseline="30000" dirty="0"/>
              <a:t>ste</a:t>
            </a:r>
            <a:r>
              <a:rPr lang="nl-NL" dirty="0"/>
              <a:t>-eeuwse vaardigheden zijn</a:t>
            </a:r>
          </a:p>
          <a:p>
            <a:endParaRPr lang="nl-NL" dirty="0"/>
          </a:p>
        </p:txBody>
      </p:sp>
    </p:spTree>
    <p:extLst>
      <p:ext uri="{BB962C8B-B14F-4D97-AF65-F5344CB8AC3E}">
        <p14:creationId xmlns:p14="http://schemas.microsoft.com/office/powerpoint/2010/main" val="2897450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5B7D21-3AA4-4579-A2BC-EFD5792FCD04}"/>
              </a:ext>
            </a:extLst>
          </p:cNvPr>
          <p:cNvSpPr>
            <a:spLocks noGrp="1"/>
          </p:cNvSpPr>
          <p:nvPr>
            <p:ph type="title"/>
          </p:nvPr>
        </p:nvSpPr>
        <p:spPr/>
        <p:txBody>
          <a:bodyPr/>
          <a:lstStyle/>
          <a:p>
            <a:r>
              <a:rPr lang="nl-NL" dirty="0"/>
              <a:t>De lessen en het examen</a:t>
            </a:r>
          </a:p>
        </p:txBody>
      </p:sp>
      <p:sp>
        <p:nvSpPr>
          <p:cNvPr id="3" name="Tijdelijke aanduiding voor inhoud 2">
            <a:extLst>
              <a:ext uri="{FF2B5EF4-FFF2-40B4-BE49-F238E27FC236}">
                <a16:creationId xmlns:a16="http://schemas.microsoft.com/office/drawing/2014/main" id="{18D61D55-9CE7-480D-8A3C-1634DD2B2AB5}"/>
              </a:ext>
            </a:extLst>
          </p:cNvPr>
          <p:cNvSpPr>
            <a:spLocks noGrp="1"/>
          </p:cNvSpPr>
          <p:nvPr>
            <p:ph idx="1"/>
          </p:nvPr>
        </p:nvSpPr>
        <p:spPr/>
        <p:txBody>
          <a:bodyPr>
            <a:normAutofit fontScale="92500" lnSpcReduction="20000"/>
          </a:bodyPr>
          <a:lstStyle/>
          <a:p>
            <a:r>
              <a:rPr lang="nl-NL" dirty="0"/>
              <a:t>9 lesweken van 3 lesuren op maandag</a:t>
            </a:r>
          </a:p>
          <a:p>
            <a:r>
              <a:rPr lang="nl-NL" dirty="0"/>
              <a:t>Om de week is je laatste lesuur een extra </a:t>
            </a:r>
            <a:r>
              <a:rPr lang="nl-NL" dirty="0" err="1"/>
              <a:t>werkles</a:t>
            </a:r>
            <a:r>
              <a:rPr lang="nl-NL" dirty="0"/>
              <a:t>. Hierin heb je tijd om aan je portfolio te werken, medestudenten feedback te vragen en om je vragen te stellen aan de docent. Er zijn de laatste weken extra werklessen waarin je al je vragen kunt stellen, reflectie kan schrijven en feedback kan vragen.</a:t>
            </a:r>
          </a:p>
          <a:p>
            <a:r>
              <a:rPr lang="nl-NL" dirty="0"/>
              <a:t>Boek: Ondernemend gedrag in je loopbaan</a:t>
            </a:r>
          </a:p>
          <a:p>
            <a:r>
              <a:rPr lang="nl-NL" dirty="0"/>
              <a:t>In les 10 lever je het complete portfolio in.</a:t>
            </a:r>
          </a:p>
          <a:p>
            <a:r>
              <a:rPr lang="nl-NL" dirty="0"/>
              <a:t>Bij iedere </a:t>
            </a:r>
            <a:r>
              <a:rPr lang="nl-NL" dirty="0" err="1"/>
              <a:t>challenge</a:t>
            </a:r>
            <a:r>
              <a:rPr lang="nl-NL" dirty="0"/>
              <a:t> heb je feedback van minimaal 1 medestudent nodig. Gebruik hiervoor je werklessen! Dit kan pas ingevuld worden als de </a:t>
            </a:r>
            <a:r>
              <a:rPr lang="nl-NL" dirty="0" err="1"/>
              <a:t>challenge</a:t>
            </a:r>
            <a:r>
              <a:rPr lang="nl-NL" dirty="0"/>
              <a:t> uitgevoerd en uitgewerkt is! (formulieren vind je op wikiwijs). Bij </a:t>
            </a:r>
            <a:r>
              <a:rPr lang="nl-NL" dirty="0" err="1"/>
              <a:t>challenge</a:t>
            </a:r>
            <a:r>
              <a:rPr lang="nl-NL" dirty="0"/>
              <a:t> 2 ook van je stagebegeleider!</a:t>
            </a:r>
          </a:p>
          <a:p>
            <a:r>
              <a:rPr lang="nl-NL" dirty="0"/>
              <a:t>Bij iedere </a:t>
            </a:r>
            <a:r>
              <a:rPr lang="nl-NL" dirty="0" err="1"/>
              <a:t>challenge</a:t>
            </a:r>
            <a:r>
              <a:rPr lang="nl-NL" dirty="0"/>
              <a:t> vul je je zelfbeoordeling in (formulieren vind je op wikiwijs)</a:t>
            </a:r>
          </a:p>
          <a:p>
            <a:endParaRPr lang="nl-NL" dirty="0"/>
          </a:p>
          <a:p>
            <a:pPr marL="0" indent="0">
              <a:buNone/>
            </a:pPr>
            <a:endParaRPr lang="nl-NL" dirty="0"/>
          </a:p>
          <a:p>
            <a:pPr marL="0" indent="0">
              <a:buNone/>
            </a:pPr>
            <a:endParaRPr lang="nl-NL" dirty="0"/>
          </a:p>
          <a:p>
            <a:pPr marL="0" indent="0">
              <a:buNone/>
            </a:pPr>
            <a:endParaRPr lang="nl-NL" dirty="0"/>
          </a:p>
        </p:txBody>
      </p:sp>
      <p:pic>
        <p:nvPicPr>
          <p:cNvPr id="5" name="Picture 2" descr="Helicon Opleidingen | vmbo, mbo en cursussen">
            <a:extLst>
              <a:ext uri="{FF2B5EF4-FFF2-40B4-BE49-F238E27FC236}">
                <a16:creationId xmlns:a16="http://schemas.microsoft.com/office/drawing/2014/main" id="{DD0B6897-73FB-460C-88CB-8AF207D930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7787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4141FC-132E-4503-BECA-4925AB3CF72F}"/>
              </a:ext>
            </a:extLst>
          </p:cNvPr>
          <p:cNvSpPr>
            <a:spLocks noGrp="1"/>
          </p:cNvSpPr>
          <p:nvPr>
            <p:ph type="title"/>
          </p:nvPr>
        </p:nvSpPr>
        <p:spPr/>
        <p:txBody>
          <a:bodyPr>
            <a:normAutofit fontScale="90000"/>
          </a:bodyPr>
          <a:lstStyle/>
          <a:p>
            <a:r>
              <a:rPr lang="nl-NL" dirty="0"/>
              <a:t>Welke vaardigheden horen bij ondernemend gedrag?</a:t>
            </a:r>
          </a:p>
        </p:txBody>
      </p:sp>
      <p:pic>
        <p:nvPicPr>
          <p:cNvPr id="1026" name="Picture 2" descr="2. Denktank in de klas [Escher denktank-Baarn] - Kunstmenu en  Cultuurprogramma">
            <a:extLst>
              <a:ext uri="{FF2B5EF4-FFF2-40B4-BE49-F238E27FC236}">
                <a16:creationId xmlns:a16="http://schemas.microsoft.com/office/drawing/2014/main" id="{6471C6D9-A035-461A-A586-D065875400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7897" y="2022729"/>
            <a:ext cx="8038214" cy="329788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elicon Opleidingen | vmbo, mbo en cursussen">
            <a:extLst>
              <a:ext uri="{FF2B5EF4-FFF2-40B4-BE49-F238E27FC236}">
                <a16:creationId xmlns:a16="http://schemas.microsoft.com/office/drawing/2014/main" id="{4150B0C3-8ABB-4E20-8D46-9485B9727F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1311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5D5CF3-F045-4E3F-A986-1642BE0B313F}"/>
              </a:ext>
            </a:extLst>
          </p:cNvPr>
          <p:cNvSpPr>
            <a:spLocks noGrp="1"/>
          </p:cNvSpPr>
          <p:nvPr>
            <p:ph type="title"/>
          </p:nvPr>
        </p:nvSpPr>
        <p:spPr/>
        <p:txBody>
          <a:bodyPr>
            <a:normAutofit fontScale="90000"/>
          </a:bodyPr>
          <a:lstStyle/>
          <a:p>
            <a:r>
              <a:rPr lang="nl-NL" dirty="0"/>
              <a:t>Vaardigheden/ skills ondernemend gedrag</a:t>
            </a:r>
          </a:p>
        </p:txBody>
      </p:sp>
      <p:sp>
        <p:nvSpPr>
          <p:cNvPr id="3" name="Tijdelijke aanduiding voor inhoud 2">
            <a:extLst>
              <a:ext uri="{FF2B5EF4-FFF2-40B4-BE49-F238E27FC236}">
                <a16:creationId xmlns:a16="http://schemas.microsoft.com/office/drawing/2014/main" id="{863A3C19-77BC-4226-91B6-35BF2BEC12F3}"/>
              </a:ext>
            </a:extLst>
          </p:cNvPr>
          <p:cNvSpPr>
            <a:spLocks noGrp="1"/>
          </p:cNvSpPr>
          <p:nvPr>
            <p:ph idx="1"/>
          </p:nvPr>
        </p:nvSpPr>
        <p:spPr>
          <a:xfrm>
            <a:off x="838200" y="1929384"/>
            <a:ext cx="4063409" cy="4251960"/>
          </a:xfrm>
        </p:spPr>
        <p:txBody>
          <a:bodyPr>
            <a:normAutofit/>
          </a:bodyPr>
          <a:lstStyle/>
          <a:p>
            <a:r>
              <a:rPr lang="nl-NL" dirty="0"/>
              <a:t>Verantwoordelijkheid nemen</a:t>
            </a:r>
          </a:p>
          <a:p>
            <a:r>
              <a:rPr lang="nl-NL" dirty="0"/>
              <a:t>Zelfstandigheid</a:t>
            </a:r>
          </a:p>
          <a:p>
            <a:r>
              <a:rPr lang="nl-NL" dirty="0"/>
              <a:t>Initiatief nemen</a:t>
            </a:r>
          </a:p>
          <a:p>
            <a:r>
              <a:rPr lang="nl-NL" dirty="0"/>
              <a:t>Verbeteringsgericht zijn</a:t>
            </a:r>
          </a:p>
          <a:p>
            <a:r>
              <a:rPr lang="nl-NL" dirty="0"/>
              <a:t>Creativiteit</a:t>
            </a:r>
          </a:p>
          <a:p>
            <a:r>
              <a:rPr lang="nl-NL" dirty="0"/>
              <a:t>Zelfreflectie</a:t>
            </a:r>
          </a:p>
          <a:p>
            <a:r>
              <a:rPr lang="nl-NL" dirty="0"/>
              <a:t>Lerende houding</a:t>
            </a:r>
          </a:p>
          <a:p>
            <a:pPr marL="0" indent="0">
              <a:buNone/>
            </a:pPr>
            <a:endParaRPr lang="nl-NL" dirty="0"/>
          </a:p>
        </p:txBody>
      </p:sp>
      <p:sp>
        <p:nvSpPr>
          <p:cNvPr id="4" name="Tijdelijke aanduiding voor inhoud 2">
            <a:extLst>
              <a:ext uri="{FF2B5EF4-FFF2-40B4-BE49-F238E27FC236}">
                <a16:creationId xmlns:a16="http://schemas.microsoft.com/office/drawing/2014/main" id="{1ECF1007-A859-4B82-8BE5-9FD93D0E9778}"/>
              </a:ext>
            </a:extLst>
          </p:cNvPr>
          <p:cNvSpPr txBox="1">
            <a:spLocks/>
          </p:cNvSpPr>
          <p:nvPr/>
        </p:nvSpPr>
        <p:spPr>
          <a:xfrm>
            <a:off x="5062870" y="1927187"/>
            <a:ext cx="4063409" cy="4251960"/>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dirty="0"/>
              <a:t>Gemotiveerd zijn</a:t>
            </a:r>
          </a:p>
          <a:p>
            <a:r>
              <a:rPr lang="nl-NL" dirty="0"/>
              <a:t>Omgevingssensitiviteit</a:t>
            </a:r>
          </a:p>
          <a:p>
            <a:r>
              <a:rPr lang="nl-NL" dirty="0"/>
              <a:t>Initiatief nemen</a:t>
            </a:r>
          </a:p>
          <a:p>
            <a:r>
              <a:rPr lang="nl-NL" dirty="0"/>
              <a:t>Oplossingsgericht denken</a:t>
            </a:r>
          </a:p>
          <a:p>
            <a:pPr marL="0" indent="0">
              <a:buFont typeface="Arial" panose="020B0604020202020204" pitchFamily="34" charset="0"/>
              <a:buNone/>
            </a:pPr>
            <a:endParaRPr lang="nl-NL" dirty="0"/>
          </a:p>
          <a:p>
            <a:pPr marL="0" indent="0">
              <a:buFont typeface="Arial" panose="020B0604020202020204" pitchFamily="34" charset="0"/>
              <a:buNone/>
            </a:pPr>
            <a:endParaRPr lang="nl-NL" dirty="0"/>
          </a:p>
        </p:txBody>
      </p:sp>
      <p:pic>
        <p:nvPicPr>
          <p:cNvPr id="6" name="Picture 2" descr="Helicon Opleidingen | vmbo, mbo en cursussen">
            <a:extLst>
              <a:ext uri="{FF2B5EF4-FFF2-40B4-BE49-F238E27FC236}">
                <a16:creationId xmlns:a16="http://schemas.microsoft.com/office/drawing/2014/main" id="{C062F67E-BF43-4E63-8D55-1AA3CAFA21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0914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AABDF2-E1B7-462E-9F5D-A18BE0C58E12}"/>
              </a:ext>
            </a:extLst>
          </p:cNvPr>
          <p:cNvSpPr>
            <a:spLocks noGrp="1"/>
          </p:cNvSpPr>
          <p:nvPr>
            <p:ph type="title"/>
          </p:nvPr>
        </p:nvSpPr>
        <p:spPr/>
        <p:txBody>
          <a:bodyPr/>
          <a:lstStyle/>
          <a:p>
            <a:r>
              <a:rPr lang="nl-NL" dirty="0"/>
              <a:t>Hoe zien de lessen eruit?</a:t>
            </a:r>
          </a:p>
        </p:txBody>
      </p:sp>
      <p:sp>
        <p:nvSpPr>
          <p:cNvPr id="3" name="Tijdelijke aanduiding voor inhoud 2">
            <a:extLst>
              <a:ext uri="{FF2B5EF4-FFF2-40B4-BE49-F238E27FC236}">
                <a16:creationId xmlns:a16="http://schemas.microsoft.com/office/drawing/2014/main" id="{041D8CB9-9869-4281-B1D3-6475617F25AE}"/>
              </a:ext>
            </a:extLst>
          </p:cNvPr>
          <p:cNvSpPr>
            <a:spLocks noGrp="1"/>
          </p:cNvSpPr>
          <p:nvPr>
            <p:ph idx="1"/>
          </p:nvPr>
        </p:nvSpPr>
        <p:spPr/>
        <p:txBody>
          <a:bodyPr/>
          <a:lstStyle/>
          <a:p>
            <a:r>
              <a:rPr lang="nl-NL" dirty="0"/>
              <a:t>3 werkprocessen waaraan je moet voldoen voor het examen:</a:t>
            </a:r>
          </a:p>
          <a:p>
            <a:pPr marL="514350" indent="-514350">
              <a:buAutoNum type="arabicParenR"/>
            </a:pPr>
            <a:r>
              <a:rPr lang="nl-NL" dirty="0"/>
              <a:t>Onderzoek jezelf en je (werk)omgeving (D1-K1-W1)</a:t>
            </a:r>
          </a:p>
          <a:p>
            <a:pPr marL="514350" indent="-514350">
              <a:buAutoNum type="arabicParenR"/>
            </a:pPr>
            <a:r>
              <a:rPr lang="nl-NL" dirty="0"/>
              <a:t>Signaleer mogelijkheden voor verandering in je werk (D1-K1-W2)</a:t>
            </a:r>
          </a:p>
          <a:p>
            <a:pPr marL="514350" indent="-514350">
              <a:buAutoNum type="arabicParenR"/>
            </a:pPr>
            <a:r>
              <a:rPr lang="nl-NL" dirty="0"/>
              <a:t>Neem initiatief in je werk (D1-K1-W3)</a:t>
            </a:r>
          </a:p>
          <a:p>
            <a:r>
              <a:rPr lang="nl-NL" dirty="0"/>
              <a:t>Methode als bronnenboek, niet alle lessen en ook niet op volgorde</a:t>
            </a:r>
          </a:p>
          <a:p>
            <a:r>
              <a:rPr lang="nl-NL" dirty="0"/>
              <a:t>Zie lesplanning in de wikiwijs </a:t>
            </a:r>
          </a:p>
          <a:p>
            <a:r>
              <a:rPr lang="nl-NL" dirty="0"/>
              <a:t>Zie </a:t>
            </a:r>
            <a:r>
              <a:rPr lang="nl-NL" dirty="0" err="1"/>
              <a:t>PowerPoints</a:t>
            </a:r>
            <a:r>
              <a:rPr lang="nl-NL" dirty="0"/>
              <a:t> van de lessen </a:t>
            </a:r>
            <a:r>
              <a:rPr lang="nl-NL"/>
              <a:t>in wikiwijs</a:t>
            </a:r>
            <a:endParaRPr lang="nl-NL" dirty="0"/>
          </a:p>
        </p:txBody>
      </p:sp>
      <p:pic>
        <p:nvPicPr>
          <p:cNvPr id="5" name="Picture 2" descr="Helicon Opleidingen | vmbo, mbo en cursussen">
            <a:extLst>
              <a:ext uri="{FF2B5EF4-FFF2-40B4-BE49-F238E27FC236}">
                <a16:creationId xmlns:a16="http://schemas.microsoft.com/office/drawing/2014/main" id="{1B86A79C-9366-4239-92F6-F8A68B5F2F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a:extLst>
              <a:ext uri="{FF2B5EF4-FFF2-40B4-BE49-F238E27FC236}">
                <a16:creationId xmlns:a16="http://schemas.microsoft.com/office/drawing/2014/main" id="{EE6AABB2-2638-4C19-B605-8BA305817E42}"/>
              </a:ext>
            </a:extLst>
          </p:cNvPr>
          <p:cNvPicPr>
            <a:picLocks noChangeAspect="1"/>
          </p:cNvPicPr>
          <p:nvPr/>
        </p:nvPicPr>
        <p:blipFill>
          <a:blip r:embed="rId3"/>
          <a:stretch>
            <a:fillRect/>
          </a:stretch>
        </p:blipFill>
        <p:spPr>
          <a:xfrm>
            <a:off x="7006856" y="2048894"/>
            <a:ext cx="4872370" cy="2980519"/>
          </a:xfrm>
          <a:prstGeom prst="rect">
            <a:avLst/>
          </a:prstGeom>
        </p:spPr>
      </p:pic>
    </p:spTree>
    <p:extLst>
      <p:ext uri="{BB962C8B-B14F-4D97-AF65-F5344CB8AC3E}">
        <p14:creationId xmlns:p14="http://schemas.microsoft.com/office/powerpoint/2010/main" val="1302580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BA1F3F-E6DC-4476-A9BF-BDF355A63694}"/>
              </a:ext>
            </a:extLst>
          </p:cNvPr>
          <p:cNvSpPr>
            <a:spLocks noGrp="1"/>
          </p:cNvSpPr>
          <p:nvPr>
            <p:ph type="title"/>
          </p:nvPr>
        </p:nvSpPr>
        <p:spPr/>
        <p:txBody>
          <a:bodyPr/>
          <a:lstStyle/>
          <a:p>
            <a:r>
              <a:rPr lang="nl-NL" dirty="0"/>
              <a:t>Wat ga jij doen?</a:t>
            </a:r>
          </a:p>
        </p:txBody>
      </p:sp>
      <p:sp>
        <p:nvSpPr>
          <p:cNvPr id="3" name="Tijdelijke aanduiding voor inhoud 2">
            <a:extLst>
              <a:ext uri="{FF2B5EF4-FFF2-40B4-BE49-F238E27FC236}">
                <a16:creationId xmlns:a16="http://schemas.microsoft.com/office/drawing/2014/main" id="{BA13DC88-D39F-4364-BE48-76F7DEA2524E}"/>
              </a:ext>
            </a:extLst>
          </p:cNvPr>
          <p:cNvSpPr>
            <a:spLocks noGrp="1"/>
          </p:cNvSpPr>
          <p:nvPr>
            <p:ph idx="1"/>
          </p:nvPr>
        </p:nvSpPr>
        <p:spPr/>
        <p:txBody>
          <a:bodyPr>
            <a:normAutofit/>
          </a:bodyPr>
          <a:lstStyle/>
          <a:p>
            <a:r>
              <a:rPr lang="nl-NL" dirty="0"/>
              <a:t>4 </a:t>
            </a:r>
            <a:r>
              <a:rPr lang="nl-NL" dirty="0" err="1"/>
              <a:t>challenges</a:t>
            </a:r>
            <a:r>
              <a:rPr lang="nl-NL" dirty="0"/>
              <a:t> in je portfolio</a:t>
            </a:r>
          </a:p>
          <a:p>
            <a:pPr marL="514350" indent="-514350">
              <a:buAutoNum type="arabicParenR"/>
            </a:pPr>
            <a:r>
              <a:rPr lang="nl-NL" dirty="0"/>
              <a:t>Ontwerp je visitekaartje en pitch jezelf (initiatief nemen)</a:t>
            </a:r>
          </a:p>
          <a:p>
            <a:pPr marL="514350" indent="-514350">
              <a:buAutoNum type="arabicParenR"/>
            </a:pPr>
            <a:r>
              <a:rPr lang="nl-NL" dirty="0"/>
              <a:t>Ik kom in actie (verantwoordelijk zijn)</a:t>
            </a:r>
          </a:p>
          <a:p>
            <a:pPr marL="514350" indent="-514350">
              <a:buAutoNum type="arabicParenR"/>
            </a:pPr>
            <a:r>
              <a:rPr lang="nl-NL" dirty="0"/>
              <a:t>Maak een verbeterplan/vlog (lerende en open houding)</a:t>
            </a:r>
          </a:p>
          <a:p>
            <a:pPr marL="514350" indent="-514350">
              <a:buAutoNum type="arabicParenR"/>
            </a:pPr>
            <a:r>
              <a:rPr lang="nl-NL" dirty="0"/>
              <a:t>Maak een magazine voor medewerkers (doelgericht plannen)</a:t>
            </a:r>
          </a:p>
          <a:p>
            <a:pPr marL="0" indent="0">
              <a:buNone/>
            </a:pPr>
            <a:br>
              <a:rPr lang="nl-NL" dirty="0"/>
            </a:br>
            <a:r>
              <a:rPr lang="nl-NL" dirty="0"/>
              <a:t>Portfolio inleveren op </a:t>
            </a:r>
            <a:r>
              <a:rPr lang="nl-NL" sz="3200" u="sng" dirty="0"/>
              <a:t>maandag 18 januari 2021</a:t>
            </a:r>
            <a:endParaRPr lang="nl-NL" u="sng" dirty="0"/>
          </a:p>
          <a:p>
            <a:pPr marL="0" lvl="0" indent="0">
              <a:lnSpc>
                <a:spcPct val="107000"/>
              </a:lnSpc>
              <a:buSzPts val="1100"/>
              <a:buNone/>
            </a:pP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nl-NL" dirty="0"/>
          </a:p>
          <a:p>
            <a:endParaRPr lang="nl-NL" dirty="0"/>
          </a:p>
        </p:txBody>
      </p:sp>
      <p:pic>
        <p:nvPicPr>
          <p:cNvPr id="5" name="Picture 2" descr="Helicon Opleidingen | vmbo, mbo en cursussen">
            <a:extLst>
              <a:ext uri="{FF2B5EF4-FFF2-40B4-BE49-F238E27FC236}">
                <a16:creationId xmlns:a16="http://schemas.microsoft.com/office/drawing/2014/main" id="{EB795D3D-F41A-47C8-AA2F-039E043261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6960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0CFDE9-550C-44BB-A8A9-3487D2FA2342}"/>
              </a:ext>
            </a:extLst>
          </p:cNvPr>
          <p:cNvSpPr>
            <a:spLocks noGrp="1"/>
          </p:cNvSpPr>
          <p:nvPr>
            <p:ph type="title"/>
          </p:nvPr>
        </p:nvSpPr>
        <p:spPr/>
        <p:txBody>
          <a:bodyPr/>
          <a:lstStyle/>
          <a:p>
            <a:r>
              <a:rPr lang="nl-NL" dirty="0"/>
              <a:t>Waarom ondernemend gedrag?</a:t>
            </a:r>
          </a:p>
        </p:txBody>
      </p:sp>
      <p:sp>
        <p:nvSpPr>
          <p:cNvPr id="3" name="Tijdelijke aanduiding voor inhoud 2">
            <a:extLst>
              <a:ext uri="{FF2B5EF4-FFF2-40B4-BE49-F238E27FC236}">
                <a16:creationId xmlns:a16="http://schemas.microsoft.com/office/drawing/2014/main" id="{5654ED77-0843-4C31-ABDE-EA589B022E86}"/>
              </a:ext>
            </a:extLst>
          </p:cNvPr>
          <p:cNvSpPr>
            <a:spLocks noGrp="1"/>
          </p:cNvSpPr>
          <p:nvPr>
            <p:ph idx="1"/>
          </p:nvPr>
        </p:nvSpPr>
        <p:spPr/>
        <p:txBody>
          <a:bodyPr/>
          <a:lstStyle/>
          <a:p>
            <a:r>
              <a:rPr lang="nl-NL" dirty="0"/>
              <a:t>Opdracht 3 blz. 14 (in tweetallen + nabespreken)</a:t>
            </a:r>
          </a:p>
          <a:p>
            <a:r>
              <a:rPr lang="nl-NL" dirty="0"/>
              <a:t>Wat zijn 21</a:t>
            </a:r>
            <a:r>
              <a:rPr lang="nl-NL" baseline="30000" dirty="0"/>
              <a:t>ste-</a:t>
            </a:r>
            <a:r>
              <a:rPr lang="nl-NL" dirty="0"/>
              <a:t>eeuwse vaardigheden?</a:t>
            </a:r>
          </a:p>
          <a:p>
            <a:pPr marL="0" indent="0">
              <a:buNone/>
            </a:pPr>
            <a:endParaRPr lang="nl-NL" dirty="0"/>
          </a:p>
          <a:p>
            <a:endParaRPr lang="nl-NL" dirty="0"/>
          </a:p>
        </p:txBody>
      </p:sp>
      <p:pic>
        <p:nvPicPr>
          <p:cNvPr id="5" name="Picture 2" descr="Helicon Opleidingen | vmbo, mbo en cursussen">
            <a:extLst>
              <a:ext uri="{FF2B5EF4-FFF2-40B4-BE49-F238E27FC236}">
                <a16:creationId xmlns:a16="http://schemas.microsoft.com/office/drawing/2014/main" id="{10430B82-1AB6-4C5D-9CA9-D797B01BD1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7004" y="5805377"/>
            <a:ext cx="2004996" cy="1052623"/>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descr="21e-eeuwse-vaardigheden-600x-600png.png">
            <a:extLst>
              <a:ext uri="{FF2B5EF4-FFF2-40B4-BE49-F238E27FC236}">
                <a16:creationId xmlns:a16="http://schemas.microsoft.com/office/drawing/2014/main" id="{0AAA6ED3-0469-428D-A15F-1F956FA2AE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1195" y="2070103"/>
            <a:ext cx="4111241" cy="4111241"/>
          </a:xfrm>
          <a:prstGeom prst="rect">
            <a:avLst/>
          </a:prstGeom>
        </p:spPr>
      </p:pic>
    </p:spTree>
    <p:extLst>
      <p:ext uri="{BB962C8B-B14F-4D97-AF65-F5344CB8AC3E}">
        <p14:creationId xmlns:p14="http://schemas.microsoft.com/office/powerpoint/2010/main" val="3187289722"/>
      </p:ext>
    </p:extLst>
  </p:cSld>
  <p:clrMapOvr>
    <a:masterClrMapping/>
  </p:clrMapOvr>
</p:sld>
</file>

<file path=ppt/theme/theme1.xml><?xml version="1.0" encoding="utf-8"?>
<a:theme xmlns:a="http://schemas.openxmlformats.org/drawingml/2006/main" name="SketchyVTI">
  <a:themeElements>
    <a:clrScheme name="SketchyVTI">
      <a:dk1>
        <a:sysClr val="windowText" lastClr="000000"/>
      </a:dk1>
      <a:lt1>
        <a:sysClr val="window" lastClr="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Custom 2">
      <a:majorFont>
        <a:latin typeface="Modern Love"/>
        <a:ea typeface=""/>
        <a:cs typeface=""/>
      </a:majorFont>
      <a:minorFont>
        <a:latin typeface="The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docProps/app.xml><?xml version="1.0" encoding="utf-8"?>
<Properties xmlns="http://schemas.openxmlformats.org/officeDocument/2006/extended-properties" xmlns:vt="http://schemas.openxmlformats.org/officeDocument/2006/docPropsVTypes">
  <TotalTime>119</TotalTime>
  <Words>585</Words>
  <Application>Microsoft Office PowerPoint</Application>
  <PresentationFormat>Breedbeeld</PresentationFormat>
  <Paragraphs>69</Paragraphs>
  <Slides>13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Arial</vt:lpstr>
      <vt:lpstr>Calibri</vt:lpstr>
      <vt:lpstr>Modern Love</vt:lpstr>
      <vt:lpstr>The Hand</vt:lpstr>
      <vt:lpstr>SketchyVTI</vt:lpstr>
      <vt:lpstr>Welkom!</vt:lpstr>
      <vt:lpstr>Even voorstellen…</vt:lpstr>
      <vt:lpstr>Aan het eind van deze les…</vt:lpstr>
      <vt:lpstr>De lessen en het examen</vt:lpstr>
      <vt:lpstr>Welke vaardigheden horen bij ondernemend gedrag?</vt:lpstr>
      <vt:lpstr>Vaardigheden/ skills ondernemend gedrag</vt:lpstr>
      <vt:lpstr>Hoe zien de lessen eruit?</vt:lpstr>
      <vt:lpstr>Wat ga jij doen?</vt:lpstr>
      <vt:lpstr>Waarom ondernemend gedrag?</vt:lpstr>
      <vt:lpstr>Waarom keuzedeel Ondernemend gedrag?</vt:lpstr>
      <vt:lpstr>Meer informatie over het keuzevak</vt:lpstr>
      <vt:lpstr>Zijn de doelen bereikt?</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dc:title>
  <dc:creator>van Gorp</dc:creator>
  <cp:lastModifiedBy> </cp:lastModifiedBy>
  <cp:revision>16</cp:revision>
  <dcterms:created xsi:type="dcterms:W3CDTF">2020-11-02T07:32:19Z</dcterms:created>
  <dcterms:modified xsi:type="dcterms:W3CDTF">2020-11-03T15:28:45Z</dcterms:modified>
</cp:coreProperties>
</file>