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71" r:id="rId3"/>
    <p:sldId id="273" r:id="rId4"/>
    <p:sldId id="291" r:id="rId5"/>
    <p:sldId id="280" r:id="rId6"/>
    <p:sldId id="274" r:id="rId7"/>
    <p:sldId id="298" r:id="rId8"/>
    <p:sldId id="275" r:id="rId9"/>
    <p:sldId id="292" r:id="rId10"/>
    <p:sldId id="293" r:id="rId11"/>
    <p:sldId id="294" r:id="rId12"/>
    <p:sldId id="296" r:id="rId13"/>
    <p:sldId id="290" r:id="rId14"/>
    <p:sldId id="295" r:id="rId15"/>
    <p:sldId id="288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09" autoAdjust="0"/>
    <p:restoredTop sz="94660"/>
  </p:normalViewPr>
  <p:slideViewPr>
    <p:cSldViewPr snapToGrid="0">
      <p:cViewPr varScale="1">
        <p:scale>
          <a:sx n="90" d="100"/>
          <a:sy n="90" d="100"/>
        </p:scale>
        <p:origin x="38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 descr="Tag=AccentColor&#10;Flavor=Light&#10;Target=FillAndLine">
            <a:extLst>
              <a:ext uri="{FF2B5EF4-FFF2-40B4-BE49-F238E27FC236}">
                <a16:creationId xmlns:a16="http://schemas.microsoft.com/office/drawing/2014/main" id="{DA381740-063A-41A4-836D-85D14980EEF0}"/>
              </a:ext>
            </a:extLst>
          </p:cNvPr>
          <p:cNvSpPr/>
          <p:nvPr/>
        </p:nvSpPr>
        <p:spPr>
          <a:xfrm>
            <a:off x="838200" y="4736883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4EF9DF8-704A-44AE-8850-307DDACC93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41248" y="448056"/>
            <a:ext cx="10515600" cy="4069080"/>
          </a:xfrm>
        </p:spPr>
        <p:txBody>
          <a:bodyPr anchor="b">
            <a:noAutofit/>
          </a:bodyPr>
          <a:lstStyle>
            <a:lvl1pPr algn="l">
              <a:defRPr sz="9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CC72E09-06F3-48B9-9B95-DE15EC9801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41248" y="4983480"/>
            <a:ext cx="10515600" cy="1124712"/>
          </a:xfrm>
        </p:spPr>
        <p:txBody>
          <a:bodyPr>
            <a:normAutofit/>
          </a:bodyPr>
          <a:lstStyle>
            <a:lvl1pPr marL="0" indent="0" algn="l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1CD474-E5E1-4D01-97F6-0C9FC09332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11/22/2020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36BBC7-EB9B-4B36-88E9-DBF65D270E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8786C7-DD8D-492F-9A9A-A7B3EBE27F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924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07CF8D-FF51-4FD8-B968-A2C8507347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661A953-02EA-491B-A215-AF8420D74D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084D1E-BC98-44E4-8D2C-89CCDC2933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11/22/2020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3019EB-9C2B-4833-B72A-1476941597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F6E764-5688-45F5-94ED-A7357D2F56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2936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20E3CB6-3025-40BF-A04B-A7B0CB4C01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EDD5CB3-8B24-48C7-89D3-8DCAD36A45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0BC931-E2BF-4C1D-91AA-89F82F8268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11/22/2020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48A135-AEE9-4483-957E-3D143318D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8DEFD4-A052-46B3-B2AE-F3091D8A2F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3491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D02BC-5A24-47F7-A4DF-B93FBC0C51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E9219E-EE74-4093-94D6-F663E059C5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10515600" cy="425196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A61642-BFBA-48AE-A29C-C2AA7386AE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11/22/2020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D2029B-6646-4DBF-A302-76A513FC64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6D4DFD-766F-4E45-A00C-2B5E8CE9A9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  <p:sp>
        <p:nvSpPr>
          <p:cNvPr id="8" name="Rectangle 7" descr="Tag=AccentColor&#10;Flavor=Light&#10;Target=FillAndLine">
            <a:extLst>
              <a:ext uri="{FF2B5EF4-FFF2-40B4-BE49-F238E27FC236}">
                <a16:creationId xmlns:a16="http://schemas.microsoft.com/office/drawing/2014/main" id="{EBDD1931-9E86-4402-9A68-33A2D9EFB198}"/>
              </a:ext>
            </a:extLst>
          </p:cNvPr>
          <p:cNvSpPr/>
          <p:nvPr/>
        </p:nvSpPr>
        <p:spPr>
          <a:xfrm>
            <a:off x="838199" y="1709928"/>
            <a:ext cx="10515600" cy="27432"/>
          </a:xfrm>
          <a:custGeom>
            <a:avLst/>
            <a:gdLst>
              <a:gd name="connsiteX0" fmla="*/ 0 w 10515600"/>
              <a:gd name="connsiteY0" fmla="*/ 0 h 27432"/>
              <a:gd name="connsiteX1" fmla="*/ 446913 w 10515600"/>
              <a:gd name="connsiteY1" fmla="*/ 0 h 27432"/>
              <a:gd name="connsiteX2" fmla="*/ 1104138 w 10515600"/>
              <a:gd name="connsiteY2" fmla="*/ 0 h 27432"/>
              <a:gd name="connsiteX3" fmla="*/ 1866519 w 10515600"/>
              <a:gd name="connsiteY3" fmla="*/ 0 h 27432"/>
              <a:gd name="connsiteX4" fmla="*/ 2208276 w 10515600"/>
              <a:gd name="connsiteY4" fmla="*/ 0 h 27432"/>
              <a:gd name="connsiteX5" fmla="*/ 2550033 w 10515600"/>
              <a:gd name="connsiteY5" fmla="*/ 0 h 27432"/>
              <a:gd name="connsiteX6" fmla="*/ 3417570 w 10515600"/>
              <a:gd name="connsiteY6" fmla="*/ 0 h 27432"/>
              <a:gd name="connsiteX7" fmla="*/ 4074795 w 10515600"/>
              <a:gd name="connsiteY7" fmla="*/ 0 h 27432"/>
              <a:gd name="connsiteX8" fmla="*/ 4416552 w 10515600"/>
              <a:gd name="connsiteY8" fmla="*/ 0 h 27432"/>
              <a:gd name="connsiteX9" fmla="*/ 5073777 w 10515600"/>
              <a:gd name="connsiteY9" fmla="*/ 0 h 27432"/>
              <a:gd name="connsiteX10" fmla="*/ 5941314 w 10515600"/>
              <a:gd name="connsiteY10" fmla="*/ 0 h 27432"/>
              <a:gd name="connsiteX11" fmla="*/ 6493383 w 10515600"/>
              <a:gd name="connsiteY11" fmla="*/ 0 h 27432"/>
              <a:gd name="connsiteX12" fmla="*/ 7045452 w 10515600"/>
              <a:gd name="connsiteY12" fmla="*/ 0 h 27432"/>
              <a:gd name="connsiteX13" fmla="*/ 7702677 w 10515600"/>
              <a:gd name="connsiteY13" fmla="*/ 0 h 27432"/>
              <a:gd name="connsiteX14" fmla="*/ 8465058 w 10515600"/>
              <a:gd name="connsiteY14" fmla="*/ 0 h 27432"/>
              <a:gd name="connsiteX15" fmla="*/ 9227439 w 10515600"/>
              <a:gd name="connsiteY15" fmla="*/ 0 h 27432"/>
              <a:gd name="connsiteX16" fmla="*/ 10515600 w 10515600"/>
              <a:gd name="connsiteY16" fmla="*/ 0 h 27432"/>
              <a:gd name="connsiteX17" fmla="*/ 10515600 w 10515600"/>
              <a:gd name="connsiteY17" fmla="*/ 27432 h 27432"/>
              <a:gd name="connsiteX18" fmla="*/ 10068687 w 10515600"/>
              <a:gd name="connsiteY18" fmla="*/ 27432 h 27432"/>
              <a:gd name="connsiteX19" fmla="*/ 9201150 w 10515600"/>
              <a:gd name="connsiteY19" fmla="*/ 27432 h 27432"/>
              <a:gd name="connsiteX20" fmla="*/ 8543925 w 10515600"/>
              <a:gd name="connsiteY20" fmla="*/ 27432 h 27432"/>
              <a:gd name="connsiteX21" fmla="*/ 8202168 w 10515600"/>
              <a:gd name="connsiteY21" fmla="*/ 27432 h 27432"/>
              <a:gd name="connsiteX22" fmla="*/ 7544943 w 10515600"/>
              <a:gd name="connsiteY22" fmla="*/ 27432 h 27432"/>
              <a:gd name="connsiteX23" fmla="*/ 6992874 w 10515600"/>
              <a:gd name="connsiteY23" fmla="*/ 27432 h 27432"/>
              <a:gd name="connsiteX24" fmla="*/ 6440805 w 10515600"/>
              <a:gd name="connsiteY24" fmla="*/ 27432 h 27432"/>
              <a:gd name="connsiteX25" fmla="*/ 5888736 w 10515600"/>
              <a:gd name="connsiteY25" fmla="*/ 27432 h 27432"/>
              <a:gd name="connsiteX26" fmla="*/ 5336667 w 10515600"/>
              <a:gd name="connsiteY26" fmla="*/ 27432 h 27432"/>
              <a:gd name="connsiteX27" fmla="*/ 4574286 w 10515600"/>
              <a:gd name="connsiteY27" fmla="*/ 27432 h 27432"/>
              <a:gd name="connsiteX28" fmla="*/ 3917061 w 10515600"/>
              <a:gd name="connsiteY28" fmla="*/ 27432 h 27432"/>
              <a:gd name="connsiteX29" fmla="*/ 3575304 w 10515600"/>
              <a:gd name="connsiteY29" fmla="*/ 27432 h 27432"/>
              <a:gd name="connsiteX30" fmla="*/ 3023235 w 10515600"/>
              <a:gd name="connsiteY30" fmla="*/ 27432 h 27432"/>
              <a:gd name="connsiteX31" fmla="*/ 2260854 w 10515600"/>
              <a:gd name="connsiteY31" fmla="*/ 27432 h 27432"/>
              <a:gd name="connsiteX32" fmla="*/ 1813941 w 10515600"/>
              <a:gd name="connsiteY32" fmla="*/ 27432 h 27432"/>
              <a:gd name="connsiteX33" fmla="*/ 946404 w 10515600"/>
              <a:gd name="connsiteY33" fmla="*/ 27432 h 27432"/>
              <a:gd name="connsiteX34" fmla="*/ 0 w 10515600"/>
              <a:gd name="connsiteY34" fmla="*/ 27432 h 27432"/>
              <a:gd name="connsiteX35" fmla="*/ 0 w 10515600"/>
              <a:gd name="connsiteY35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515600" h="27432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w="10515600" h="27432" stroke="0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3883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C218C0-6540-400C-BB51-353D5FD5C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448056"/>
            <a:ext cx="10515600" cy="4069080"/>
          </a:xfrm>
        </p:spPr>
        <p:txBody>
          <a:bodyPr anchor="b">
            <a:normAutofit/>
          </a:bodyPr>
          <a:lstStyle>
            <a:lvl1pPr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81CD69-43B3-4FF7-AA41-30C36C957E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1248" y="4983480"/>
            <a:ext cx="10515600" cy="1124712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BF300D-5CBE-47E9-A193-E23C8314D0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11/22/2020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E7DF3F-C51A-4DB1-9FCE-E3E0D8E925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269CF4-FAAB-44EF-A2A5-8352B4AA38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  <p:sp>
        <p:nvSpPr>
          <p:cNvPr id="7" name="Rectangle 6" descr="Tag=AccentColor&#10;Flavor=Light&#10;Target=FillAndLine">
            <a:extLst>
              <a:ext uri="{FF2B5EF4-FFF2-40B4-BE49-F238E27FC236}">
                <a16:creationId xmlns:a16="http://schemas.microsoft.com/office/drawing/2014/main" id="{417A8947-4521-4FE1-8E44-27363435CE1B}"/>
              </a:ext>
            </a:extLst>
          </p:cNvPr>
          <p:cNvSpPr/>
          <p:nvPr/>
        </p:nvSpPr>
        <p:spPr>
          <a:xfrm>
            <a:off x="838200" y="4736883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11995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DE264-531D-49C1-A8AF-2B4C1D218F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B9A1B8-2F1B-46AA-858A-CFFF5AF7CE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929384"/>
            <a:ext cx="5181600" cy="425196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6B9631-18C0-43BD-8AF3-9137D6D4C2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929384"/>
            <a:ext cx="5181600" cy="42519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032FCA-14C6-4497-9C27-3F58062442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11/22/2020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1E5057-693B-4E10-958E-0ABE79FEC7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0CECB1-0A35-4C10-9D3D-FE4404283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  <p:sp>
        <p:nvSpPr>
          <p:cNvPr id="9" name="Rectangle 8" descr="Tag=AccentColor&#10;Flavor=Light&#10;Target=FillAndLine">
            <a:extLst>
              <a:ext uri="{FF2B5EF4-FFF2-40B4-BE49-F238E27FC236}">
                <a16:creationId xmlns:a16="http://schemas.microsoft.com/office/drawing/2014/main" id="{2FAAC677-2D37-4F63-9C4B-711A2988EE02}"/>
              </a:ext>
            </a:extLst>
          </p:cNvPr>
          <p:cNvSpPr/>
          <p:nvPr/>
        </p:nvSpPr>
        <p:spPr>
          <a:xfrm>
            <a:off x="838199" y="1709928"/>
            <a:ext cx="10515600" cy="27432"/>
          </a:xfrm>
          <a:custGeom>
            <a:avLst/>
            <a:gdLst>
              <a:gd name="connsiteX0" fmla="*/ 0 w 10515600"/>
              <a:gd name="connsiteY0" fmla="*/ 0 h 27432"/>
              <a:gd name="connsiteX1" fmla="*/ 446913 w 10515600"/>
              <a:gd name="connsiteY1" fmla="*/ 0 h 27432"/>
              <a:gd name="connsiteX2" fmla="*/ 1104138 w 10515600"/>
              <a:gd name="connsiteY2" fmla="*/ 0 h 27432"/>
              <a:gd name="connsiteX3" fmla="*/ 1866519 w 10515600"/>
              <a:gd name="connsiteY3" fmla="*/ 0 h 27432"/>
              <a:gd name="connsiteX4" fmla="*/ 2208276 w 10515600"/>
              <a:gd name="connsiteY4" fmla="*/ 0 h 27432"/>
              <a:gd name="connsiteX5" fmla="*/ 2550033 w 10515600"/>
              <a:gd name="connsiteY5" fmla="*/ 0 h 27432"/>
              <a:gd name="connsiteX6" fmla="*/ 3417570 w 10515600"/>
              <a:gd name="connsiteY6" fmla="*/ 0 h 27432"/>
              <a:gd name="connsiteX7" fmla="*/ 4074795 w 10515600"/>
              <a:gd name="connsiteY7" fmla="*/ 0 h 27432"/>
              <a:gd name="connsiteX8" fmla="*/ 4416552 w 10515600"/>
              <a:gd name="connsiteY8" fmla="*/ 0 h 27432"/>
              <a:gd name="connsiteX9" fmla="*/ 5073777 w 10515600"/>
              <a:gd name="connsiteY9" fmla="*/ 0 h 27432"/>
              <a:gd name="connsiteX10" fmla="*/ 5941314 w 10515600"/>
              <a:gd name="connsiteY10" fmla="*/ 0 h 27432"/>
              <a:gd name="connsiteX11" fmla="*/ 6493383 w 10515600"/>
              <a:gd name="connsiteY11" fmla="*/ 0 h 27432"/>
              <a:gd name="connsiteX12" fmla="*/ 7045452 w 10515600"/>
              <a:gd name="connsiteY12" fmla="*/ 0 h 27432"/>
              <a:gd name="connsiteX13" fmla="*/ 7702677 w 10515600"/>
              <a:gd name="connsiteY13" fmla="*/ 0 h 27432"/>
              <a:gd name="connsiteX14" fmla="*/ 8465058 w 10515600"/>
              <a:gd name="connsiteY14" fmla="*/ 0 h 27432"/>
              <a:gd name="connsiteX15" fmla="*/ 9227439 w 10515600"/>
              <a:gd name="connsiteY15" fmla="*/ 0 h 27432"/>
              <a:gd name="connsiteX16" fmla="*/ 10515600 w 10515600"/>
              <a:gd name="connsiteY16" fmla="*/ 0 h 27432"/>
              <a:gd name="connsiteX17" fmla="*/ 10515600 w 10515600"/>
              <a:gd name="connsiteY17" fmla="*/ 27432 h 27432"/>
              <a:gd name="connsiteX18" fmla="*/ 10068687 w 10515600"/>
              <a:gd name="connsiteY18" fmla="*/ 27432 h 27432"/>
              <a:gd name="connsiteX19" fmla="*/ 9201150 w 10515600"/>
              <a:gd name="connsiteY19" fmla="*/ 27432 h 27432"/>
              <a:gd name="connsiteX20" fmla="*/ 8543925 w 10515600"/>
              <a:gd name="connsiteY20" fmla="*/ 27432 h 27432"/>
              <a:gd name="connsiteX21" fmla="*/ 8202168 w 10515600"/>
              <a:gd name="connsiteY21" fmla="*/ 27432 h 27432"/>
              <a:gd name="connsiteX22" fmla="*/ 7544943 w 10515600"/>
              <a:gd name="connsiteY22" fmla="*/ 27432 h 27432"/>
              <a:gd name="connsiteX23" fmla="*/ 6992874 w 10515600"/>
              <a:gd name="connsiteY23" fmla="*/ 27432 h 27432"/>
              <a:gd name="connsiteX24" fmla="*/ 6440805 w 10515600"/>
              <a:gd name="connsiteY24" fmla="*/ 27432 h 27432"/>
              <a:gd name="connsiteX25" fmla="*/ 5888736 w 10515600"/>
              <a:gd name="connsiteY25" fmla="*/ 27432 h 27432"/>
              <a:gd name="connsiteX26" fmla="*/ 5336667 w 10515600"/>
              <a:gd name="connsiteY26" fmla="*/ 27432 h 27432"/>
              <a:gd name="connsiteX27" fmla="*/ 4574286 w 10515600"/>
              <a:gd name="connsiteY27" fmla="*/ 27432 h 27432"/>
              <a:gd name="connsiteX28" fmla="*/ 3917061 w 10515600"/>
              <a:gd name="connsiteY28" fmla="*/ 27432 h 27432"/>
              <a:gd name="connsiteX29" fmla="*/ 3575304 w 10515600"/>
              <a:gd name="connsiteY29" fmla="*/ 27432 h 27432"/>
              <a:gd name="connsiteX30" fmla="*/ 3023235 w 10515600"/>
              <a:gd name="connsiteY30" fmla="*/ 27432 h 27432"/>
              <a:gd name="connsiteX31" fmla="*/ 2260854 w 10515600"/>
              <a:gd name="connsiteY31" fmla="*/ 27432 h 27432"/>
              <a:gd name="connsiteX32" fmla="*/ 1813941 w 10515600"/>
              <a:gd name="connsiteY32" fmla="*/ 27432 h 27432"/>
              <a:gd name="connsiteX33" fmla="*/ 946404 w 10515600"/>
              <a:gd name="connsiteY33" fmla="*/ 27432 h 27432"/>
              <a:gd name="connsiteX34" fmla="*/ 0 w 10515600"/>
              <a:gd name="connsiteY34" fmla="*/ 27432 h 27432"/>
              <a:gd name="connsiteX35" fmla="*/ 0 w 10515600"/>
              <a:gd name="connsiteY35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515600" h="27432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w="10515600" h="27432" stroke="0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66017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8AE282-8875-4F49-AB21-E1C2BCAEA1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712EA2-EF8C-4F18-BECF-AD121F7281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938528"/>
            <a:ext cx="5157787" cy="823912"/>
          </a:xfrm>
        </p:spPr>
        <p:txBody>
          <a:bodyPr anchor="b">
            <a:normAutofit/>
          </a:bodyPr>
          <a:lstStyle>
            <a:lvl1pPr marL="0" indent="0">
              <a:buNone/>
              <a:defRPr sz="3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7B59D4-E93F-40C1-A1A2-F1867830C6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926080"/>
            <a:ext cx="5157787" cy="326440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E810616-1C77-42AE-8449-D0B64E2B847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938528"/>
            <a:ext cx="5183188" cy="823912"/>
          </a:xfrm>
        </p:spPr>
        <p:txBody>
          <a:bodyPr anchor="b">
            <a:normAutofit/>
          </a:bodyPr>
          <a:lstStyle>
            <a:lvl1pPr marL="0" indent="0">
              <a:buNone/>
              <a:defRPr sz="3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A74E172-AFE8-48E4-BBB0-CA6D4EC1127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926080"/>
            <a:ext cx="5183188" cy="32644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9407CC-270D-4C98-B95C-7AE67D2E19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11/22/2020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54070D5-9B7B-47FC-9F75-F6AD960745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28EAC17-33BE-4265-8C06-644C2D34FD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  <p:sp>
        <p:nvSpPr>
          <p:cNvPr id="11" name="Rectangle 10" descr="Tag=AccentColor&#10;Flavor=Light&#10;Target=FillAndLine">
            <a:extLst>
              <a:ext uri="{FF2B5EF4-FFF2-40B4-BE49-F238E27FC236}">
                <a16:creationId xmlns:a16="http://schemas.microsoft.com/office/drawing/2014/main" id="{F634C457-AEBF-47D7-9200-BAD05D138B12}"/>
              </a:ext>
            </a:extLst>
          </p:cNvPr>
          <p:cNvSpPr/>
          <p:nvPr/>
        </p:nvSpPr>
        <p:spPr>
          <a:xfrm>
            <a:off x="838199" y="1709928"/>
            <a:ext cx="10515600" cy="27432"/>
          </a:xfrm>
          <a:custGeom>
            <a:avLst/>
            <a:gdLst>
              <a:gd name="connsiteX0" fmla="*/ 0 w 10515600"/>
              <a:gd name="connsiteY0" fmla="*/ 0 h 27432"/>
              <a:gd name="connsiteX1" fmla="*/ 446913 w 10515600"/>
              <a:gd name="connsiteY1" fmla="*/ 0 h 27432"/>
              <a:gd name="connsiteX2" fmla="*/ 1104138 w 10515600"/>
              <a:gd name="connsiteY2" fmla="*/ 0 h 27432"/>
              <a:gd name="connsiteX3" fmla="*/ 1866519 w 10515600"/>
              <a:gd name="connsiteY3" fmla="*/ 0 h 27432"/>
              <a:gd name="connsiteX4" fmla="*/ 2208276 w 10515600"/>
              <a:gd name="connsiteY4" fmla="*/ 0 h 27432"/>
              <a:gd name="connsiteX5" fmla="*/ 2550033 w 10515600"/>
              <a:gd name="connsiteY5" fmla="*/ 0 h 27432"/>
              <a:gd name="connsiteX6" fmla="*/ 3417570 w 10515600"/>
              <a:gd name="connsiteY6" fmla="*/ 0 h 27432"/>
              <a:gd name="connsiteX7" fmla="*/ 4074795 w 10515600"/>
              <a:gd name="connsiteY7" fmla="*/ 0 h 27432"/>
              <a:gd name="connsiteX8" fmla="*/ 4416552 w 10515600"/>
              <a:gd name="connsiteY8" fmla="*/ 0 h 27432"/>
              <a:gd name="connsiteX9" fmla="*/ 5073777 w 10515600"/>
              <a:gd name="connsiteY9" fmla="*/ 0 h 27432"/>
              <a:gd name="connsiteX10" fmla="*/ 5941314 w 10515600"/>
              <a:gd name="connsiteY10" fmla="*/ 0 h 27432"/>
              <a:gd name="connsiteX11" fmla="*/ 6493383 w 10515600"/>
              <a:gd name="connsiteY11" fmla="*/ 0 h 27432"/>
              <a:gd name="connsiteX12" fmla="*/ 7045452 w 10515600"/>
              <a:gd name="connsiteY12" fmla="*/ 0 h 27432"/>
              <a:gd name="connsiteX13" fmla="*/ 7702677 w 10515600"/>
              <a:gd name="connsiteY13" fmla="*/ 0 h 27432"/>
              <a:gd name="connsiteX14" fmla="*/ 8465058 w 10515600"/>
              <a:gd name="connsiteY14" fmla="*/ 0 h 27432"/>
              <a:gd name="connsiteX15" fmla="*/ 9227439 w 10515600"/>
              <a:gd name="connsiteY15" fmla="*/ 0 h 27432"/>
              <a:gd name="connsiteX16" fmla="*/ 10515600 w 10515600"/>
              <a:gd name="connsiteY16" fmla="*/ 0 h 27432"/>
              <a:gd name="connsiteX17" fmla="*/ 10515600 w 10515600"/>
              <a:gd name="connsiteY17" fmla="*/ 27432 h 27432"/>
              <a:gd name="connsiteX18" fmla="*/ 10068687 w 10515600"/>
              <a:gd name="connsiteY18" fmla="*/ 27432 h 27432"/>
              <a:gd name="connsiteX19" fmla="*/ 9201150 w 10515600"/>
              <a:gd name="connsiteY19" fmla="*/ 27432 h 27432"/>
              <a:gd name="connsiteX20" fmla="*/ 8543925 w 10515600"/>
              <a:gd name="connsiteY20" fmla="*/ 27432 h 27432"/>
              <a:gd name="connsiteX21" fmla="*/ 8202168 w 10515600"/>
              <a:gd name="connsiteY21" fmla="*/ 27432 h 27432"/>
              <a:gd name="connsiteX22" fmla="*/ 7544943 w 10515600"/>
              <a:gd name="connsiteY22" fmla="*/ 27432 h 27432"/>
              <a:gd name="connsiteX23" fmla="*/ 6992874 w 10515600"/>
              <a:gd name="connsiteY23" fmla="*/ 27432 h 27432"/>
              <a:gd name="connsiteX24" fmla="*/ 6440805 w 10515600"/>
              <a:gd name="connsiteY24" fmla="*/ 27432 h 27432"/>
              <a:gd name="connsiteX25" fmla="*/ 5888736 w 10515600"/>
              <a:gd name="connsiteY25" fmla="*/ 27432 h 27432"/>
              <a:gd name="connsiteX26" fmla="*/ 5336667 w 10515600"/>
              <a:gd name="connsiteY26" fmla="*/ 27432 h 27432"/>
              <a:gd name="connsiteX27" fmla="*/ 4574286 w 10515600"/>
              <a:gd name="connsiteY27" fmla="*/ 27432 h 27432"/>
              <a:gd name="connsiteX28" fmla="*/ 3917061 w 10515600"/>
              <a:gd name="connsiteY28" fmla="*/ 27432 h 27432"/>
              <a:gd name="connsiteX29" fmla="*/ 3575304 w 10515600"/>
              <a:gd name="connsiteY29" fmla="*/ 27432 h 27432"/>
              <a:gd name="connsiteX30" fmla="*/ 3023235 w 10515600"/>
              <a:gd name="connsiteY30" fmla="*/ 27432 h 27432"/>
              <a:gd name="connsiteX31" fmla="*/ 2260854 w 10515600"/>
              <a:gd name="connsiteY31" fmla="*/ 27432 h 27432"/>
              <a:gd name="connsiteX32" fmla="*/ 1813941 w 10515600"/>
              <a:gd name="connsiteY32" fmla="*/ 27432 h 27432"/>
              <a:gd name="connsiteX33" fmla="*/ 946404 w 10515600"/>
              <a:gd name="connsiteY33" fmla="*/ 27432 h 27432"/>
              <a:gd name="connsiteX34" fmla="*/ 0 w 10515600"/>
              <a:gd name="connsiteY34" fmla="*/ 27432 h 27432"/>
              <a:gd name="connsiteX35" fmla="*/ 0 w 10515600"/>
              <a:gd name="connsiteY35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515600" h="27432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w="10515600" h="27432" stroke="0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23827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EE9AC0-40CD-4451-BF00-5E2FC7B745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3704" y="1728216"/>
            <a:ext cx="7781544" cy="3392424"/>
          </a:xfrm>
        </p:spPr>
        <p:txBody>
          <a:bodyPr>
            <a:normAutofit/>
          </a:bodyPr>
          <a:lstStyle>
            <a:lvl1pPr algn="ctr">
              <a:defRPr sz="7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6FD9A32-9C83-452B-BC69-CC6E95D3C9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11/22/2020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87B83E-E23E-42DE-876D-F55908A97D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1C03A8-D428-4010-B413-13B1E99226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  <p:sp>
        <p:nvSpPr>
          <p:cNvPr id="6" name="Rectangle 6" descr="Tag=AccentColor&#10;Flavor=Light&#10;Target=FillAndLine">
            <a:extLst>
              <a:ext uri="{FF2B5EF4-FFF2-40B4-BE49-F238E27FC236}">
                <a16:creationId xmlns:a16="http://schemas.microsoft.com/office/drawing/2014/main" id="{17F03060-85EC-4182-8C18-C6EE0D373E4B}"/>
              </a:ext>
            </a:extLst>
          </p:cNvPr>
          <p:cNvSpPr/>
          <p:nvPr/>
        </p:nvSpPr>
        <p:spPr>
          <a:xfrm>
            <a:off x="3974206" y="5126892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76848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72816A0-77C4-4A3F-87BD-A7321E3C84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11/22/2020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5FC3464-F026-4C77-9441-55ECA5054D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7D9257-BADE-4D0B-AF0B-D09FE95FA0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8696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A1C48E-F751-45A2-9010-208B81EDBE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3429000"/>
          </a:xfrm>
        </p:spPr>
        <p:txBody>
          <a:bodyPr anchor="b">
            <a:normAutofit/>
          </a:bodyPr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D501F6-8430-4758-8636-74D68E990E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3520" y="548640"/>
            <a:ext cx="6053328" cy="5431536"/>
          </a:xfrm>
        </p:spPr>
        <p:txBody>
          <a:bodyPr anchor="ctr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E79DC39-A29C-494C-98B6-999746C5F3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977640"/>
            <a:ext cx="3932237" cy="2002536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84C988-A6DB-469A-B8AA-31866F36E8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11/22/2020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2BC39C3-81EB-4828-9AD3-2F1FAC521E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059376C-9810-49A5-BC9A-4E6A021752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  <p:sp>
        <p:nvSpPr>
          <p:cNvPr id="8" name="Rectangle 6" descr="Tag=AccentColor&#10;Flavor=Light&#10;Target=FillAndLine">
            <a:extLst>
              <a:ext uri="{FF2B5EF4-FFF2-40B4-BE49-F238E27FC236}">
                <a16:creationId xmlns:a16="http://schemas.microsoft.com/office/drawing/2014/main" id="{B9F96F3A-E64D-4401-B02C-BCD5CAA97CFF}"/>
              </a:ext>
            </a:extLst>
          </p:cNvPr>
          <p:cNvSpPr/>
          <p:nvPr/>
        </p:nvSpPr>
        <p:spPr>
          <a:xfrm rot="5400000">
            <a:off x="2797492" y="3254143"/>
            <a:ext cx="4480560" cy="27432"/>
          </a:xfrm>
          <a:custGeom>
            <a:avLst/>
            <a:gdLst>
              <a:gd name="connsiteX0" fmla="*/ 0 w 4480560"/>
              <a:gd name="connsiteY0" fmla="*/ 0 h 27432"/>
              <a:gd name="connsiteX1" fmla="*/ 595274 w 4480560"/>
              <a:gd name="connsiteY1" fmla="*/ 0 h 27432"/>
              <a:gd name="connsiteX2" fmla="*/ 1100938 w 4480560"/>
              <a:gd name="connsiteY2" fmla="*/ 0 h 27432"/>
              <a:gd name="connsiteX3" fmla="*/ 1651406 w 4480560"/>
              <a:gd name="connsiteY3" fmla="*/ 0 h 27432"/>
              <a:gd name="connsiteX4" fmla="*/ 2336292 w 4480560"/>
              <a:gd name="connsiteY4" fmla="*/ 0 h 27432"/>
              <a:gd name="connsiteX5" fmla="*/ 2931566 w 4480560"/>
              <a:gd name="connsiteY5" fmla="*/ 0 h 27432"/>
              <a:gd name="connsiteX6" fmla="*/ 3482035 w 4480560"/>
              <a:gd name="connsiteY6" fmla="*/ 0 h 27432"/>
              <a:gd name="connsiteX7" fmla="*/ 4480560 w 4480560"/>
              <a:gd name="connsiteY7" fmla="*/ 0 h 27432"/>
              <a:gd name="connsiteX8" fmla="*/ 4480560 w 4480560"/>
              <a:gd name="connsiteY8" fmla="*/ 27432 h 27432"/>
              <a:gd name="connsiteX9" fmla="*/ 3840480 w 4480560"/>
              <a:gd name="connsiteY9" fmla="*/ 27432 h 27432"/>
              <a:gd name="connsiteX10" fmla="*/ 3290011 w 4480560"/>
              <a:gd name="connsiteY10" fmla="*/ 27432 h 27432"/>
              <a:gd name="connsiteX11" fmla="*/ 2560320 w 4480560"/>
              <a:gd name="connsiteY11" fmla="*/ 27432 h 27432"/>
              <a:gd name="connsiteX12" fmla="*/ 1965046 w 4480560"/>
              <a:gd name="connsiteY12" fmla="*/ 27432 h 27432"/>
              <a:gd name="connsiteX13" fmla="*/ 1459382 w 4480560"/>
              <a:gd name="connsiteY13" fmla="*/ 27432 h 27432"/>
              <a:gd name="connsiteX14" fmla="*/ 774497 w 4480560"/>
              <a:gd name="connsiteY14" fmla="*/ 27432 h 27432"/>
              <a:gd name="connsiteX15" fmla="*/ 0 w 4480560"/>
              <a:gd name="connsiteY15" fmla="*/ 27432 h 27432"/>
              <a:gd name="connsiteX16" fmla="*/ 0 w 4480560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27432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79587" y="8304"/>
                  <a:pt x="4480082" y="21512"/>
                  <a:pt x="4480560" y="27432"/>
                </a:cubicBezTo>
                <a:cubicBezTo>
                  <a:pt x="4314132" y="24068"/>
                  <a:pt x="4028383" y="45776"/>
                  <a:pt x="3840480" y="27432"/>
                </a:cubicBezTo>
                <a:cubicBezTo>
                  <a:pt x="3652577" y="9088"/>
                  <a:pt x="3547615" y="11992"/>
                  <a:pt x="3290011" y="27432"/>
                </a:cubicBezTo>
                <a:cubicBezTo>
                  <a:pt x="3032407" y="42872"/>
                  <a:pt x="2830268" y="17863"/>
                  <a:pt x="2560320" y="27432"/>
                </a:cubicBezTo>
                <a:cubicBezTo>
                  <a:pt x="2290372" y="37001"/>
                  <a:pt x="2147422" y="15872"/>
                  <a:pt x="1965046" y="27432"/>
                </a:cubicBezTo>
                <a:cubicBezTo>
                  <a:pt x="1782670" y="38992"/>
                  <a:pt x="1689791" y="49824"/>
                  <a:pt x="1459382" y="27432"/>
                </a:cubicBezTo>
                <a:cubicBezTo>
                  <a:pt x="1228973" y="5040"/>
                  <a:pt x="915486" y="45645"/>
                  <a:pt x="774497" y="27432"/>
                </a:cubicBezTo>
                <a:cubicBezTo>
                  <a:pt x="633508" y="9219"/>
                  <a:pt x="361442" y="-1963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480560" h="27432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81045" y="9333"/>
                  <a:pt x="4481838" y="19699"/>
                  <a:pt x="4480560" y="27432"/>
                </a:cubicBezTo>
                <a:cubicBezTo>
                  <a:pt x="4279652" y="2294"/>
                  <a:pt x="4200762" y="50710"/>
                  <a:pt x="3930091" y="27432"/>
                </a:cubicBezTo>
                <a:cubicBezTo>
                  <a:pt x="3659420" y="4154"/>
                  <a:pt x="3456052" y="31438"/>
                  <a:pt x="3290011" y="27432"/>
                </a:cubicBezTo>
                <a:cubicBezTo>
                  <a:pt x="3123970" y="23426"/>
                  <a:pt x="2882392" y="41962"/>
                  <a:pt x="2649931" y="27432"/>
                </a:cubicBezTo>
                <a:cubicBezTo>
                  <a:pt x="2417470" y="12902"/>
                  <a:pt x="2238426" y="16481"/>
                  <a:pt x="2054657" y="27432"/>
                </a:cubicBezTo>
                <a:cubicBezTo>
                  <a:pt x="1870888" y="38383"/>
                  <a:pt x="1566368" y="54184"/>
                  <a:pt x="1324966" y="27432"/>
                </a:cubicBezTo>
                <a:cubicBezTo>
                  <a:pt x="1083564" y="680"/>
                  <a:pt x="787410" y="20090"/>
                  <a:pt x="595274" y="27432"/>
                </a:cubicBezTo>
                <a:cubicBezTo>
                  <a:pt x="403138" y="34774"/>
                  <a:pt x="169622" y="19643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4445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13171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237704-80BD-41B0-8395-41618EC3AF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1920" cy="3429000"/>
          </a:xfrm>
        </p:spPr>
        <p:txBody>
          <a:bodyPr anchor="b">
            <a:normAutofit/>
          </a:bodyPr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4DA4032-EC66-4974-BD30-898B60E4B5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303520" y="548640"/>
            <a:ext cx="6053328" cy="543153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1802D0-5574-4631-BA49-92362F8E40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977640"/>
            <a:ext cx="3931920" cy="2002536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2C2F5B-DDDD-4E64-94A9-99E46F4B06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11/22/2020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FA8D36-8865-48E7-8249-ED729A5F70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0F98C3-0B62-4361-8408-A01F70807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  <p:sp>
        <p:nvSpPr>
          <p:cNvPr id="8" name="Rectangle 6" descr="Tag=AccentColor&#10;Flavor=Light&#10;Target=FillAndLine">
            <a:extLst>
              <a:ext uri="{FF2B5EF4-FFF2-40B4-BE49-F238E27FC236}">
                <a16:creationId xmlns:a16="http://schemas.microsoft.com/office/drawing/2014/main" id="{FE511AB6-FEAF-4549-BA88-0764BD10B63D}"/>
              </a:ext>
            </a:extLst>
          </p:cNvPr>
          <p:cNvSpPr/>
          <p:nvPr/>
        </p:nvSpPr>
        <p:spPr>
          <a:xfrm rot="5400000">
            <a:off x="2798064" y="3254143"/>
            <a:ext cx="4480560" cy="27432"/>
          </a:xfrm>
          <a:custGeom>
            <a:avLst/>
            <a:gdLst>
              <a:gd name="connsiteX0" fmla="*/ 0 w 4480560"/>
              <a:gd name="connsiteY0" fmla="*/ 0 h 27432"/>
              <a:gd name="connsiteX1" fmla="*/ 595274 w 4480560"/>
              <a:gd name="connsiteY1" fmla="*/ 0 h 27432"/>
              <a:gd name="connsiteX2" fmla="*/ 1100938 w 4480560"/>
              <a:gd name="connsiteY2" fmla="*/ 0 h 27432"/>
              <a:gd name="connsiteX3" fmla="*/ 1651406 w 4480560"/>
              <a:gd name="connsiteY3" fmla="*/ 0 h 27432"/>
              <a:gd name="connsiteX4" fmla="*/ 2336292 w 4480560"/>
              <a:gd name="connsiteY4" fmla="*/ 0 h 27432"/>
              <a:gd name="connsiteX5" fmla="*/ 2931566 w 4480560"/>
              <a:gd name="connsiteY5" fmla="*/ 0 h 27432"/>
              <a:gd name="connsiteX6" fmla="*/ 3482035 w 4480560"/>
              <a:gd name="connsiteY6" fmla="*/ 0 h 27432"/>
              <a:gd name="connsiteX7" fmla="*/ 4480560 w 4480560"/>
              <a:gd name="connsiteY7" fmla="*/ 0 h 27432"/>
              <a:gd name="connsiteX8" fmla="*/ 4480560 w 4480560"/>
              <a:gd name="connsiteY8" fmla="*/ 27432 h 27432"/>
              <a:gd name="connsiteX9" fmla="*/ 3840480 w 4480560"/>
              <a:gd name="connsiteY9" fmla="*/ 27432 h 27432"/>
              <a:gd name="connsiteX10" fmla="*/ 3290011 w 4480560"/>
              <a:gd name="connsiteY10" fmla="*/ 27432 h 27432"/>
              <a:gd name="connsiteX11" fmla="*/ 2560320 w 4480560"/>
              <a:gd name="connsiteY11" fmla="*/ 27432 h 27432"/>
              <a:gd name="connsiteX12" fmla="*/ 1965046 w 4480560"/>
              <a:gd name="connsiteY12" fmla="*/ 27432 h 27432"/>
              <a:gd name="connsiteX13" fmla="*/ 1459382 w 4480560"/>
              <a:gd name="connsiteY13" fmla="*/ 27432 h 27432"/>
              <a:gd name="connsiteX14" fmla="*/ 774497 w 4480560"/>
              <a:gd name="connsiteY14" fmla="*/ 27432 h 27432"/>
              <a:gd name="connsiteX15" fmla="*/ 0 w 4480560"/>
              <a:gd name="connsiteY15" fmla="*/ 27432 h 27432"/>
              <a:gd name="connsiteX16" fmla="*/ 0 w 4480560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27432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79587" y="8304"/>
                  <a:pt x="4480082" y="21512"/>
                  <a:pt x="4480560" y="27432"/>
                </a:cubicBezTo>
                <a:cubicBezTo>
                  <a:pt x="4314132" y="24068"/>
                  <a:pt x="4028383" y="45776"/>
                  <a:pt x="3840480" y="27432"/>
                </a:cubicBezTo>
                <a:cubicBezTo>
                  <a:pt x="3652577" y="9088"/>
                  <a:pt x="3547615" y="11992"/>
                  <a:pt x="3290011" y="27432"/>
                </a:cubicBezTo>
                <a:cubicBezTo>
                  <a:pt x="3032407" y="42872"/>
                  <a:pt x="2830268" y="17863"/>
                  <a:pt x="2560320" y="27432"/>
                </a:cubicBezTo>
                <a:cubicBezTo>
                  <a:pt x="2290372" y="37001"/>
                  <a:pt x="2147422" y="15872"/>
                  <a:pt x="1965046" y="27432"/>
                </a:cubicBezTo>
                <a:cubicBezTo>
                  <a:pt x="1782670" y="38992"/>
                  <a:pt x="1689791" y="49824"/>
                  <a:pt x="1459382" y="27432"/>
                </a:cubicBezTo>
                <a:cubicBezTo>
                  <a:pt x="1228973" y="5040"/>
                  <a:pt x="915486" y="45645"/>
                  <a:pt x="774497" y="27432"/>
                </a:cubicBezTo>
                <a:cubicBezTo>
                  <a:pt x="633508" y="9219"/>
                  <a:pt x="361442" y="-1963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480560" h="27432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81045" y="9333"/>
                  <a:pt x="4481838" y="19699"/>
                  <a:pt x="4480560" y="27432"/>
                </a:cubicBezTo>
                <a:cubicBezTo>
                  <a:pt x="4279652" y="2294"/>
                  <a:pt x="4200762" y="50710"/>
                  <a:pt x="3930091" y="27432"/>
                </a:cubicBezTo>
                <a:cubicBezTo>
                  <a:pt x="3659420" y="4154"/>
                  <a:pt x="3456052" y="31438"/>
                  <a:pt x="3290011" y="27432"/>
                </a:cubicBezTo>
                <a:cubicBezTo>
                  <a:pt x="3123970" y="23426"/>
                  <a:pt x="2882392" y="41962"/>
                  <a:pt x="2649931" y="27432"/>
                </a:cubicBezTo>
                <a:cubicBezTo>
                  <a:pt x="2417470" y="12902"/>
                  <a:pt x="2238426" y="16481"/>
                  <a:pt x="2054657" y="27432"/>
                </a:cubicBezTo>
                <a:cubicBezTo>
                  <a:pt x="1870888" y="38383"/>
                  <a:pt x="1566368" y="54184"/>
                  <a:pt x="1324966" y="27432"/>
                </a:cubicBezTo>
                <a:cubicBezTo>
                  <a:pt x="1083564" y="680"/>
                  <a:pt x="787410" y="20090"/>
                  <a:pt x="595274" y="27432"/>
                </a:cubicBezTo>
                <a:cubicBezTo>
                  <a:pt x="403138" y="34774"/>
                  <a:pt x="169622" y="19643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4445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2183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F72D13B-FFCB-4650-AD3C-CB50373525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CA9470-DF15-46A1-BF0E-8A5367A4B0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3047CB-E94D-482F-BACA-681E96C0EC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45051-2045-45DA-935E-2E3CA1A69ADC}" type="datetimeFigureOut">
              <a:rPr lang="en-US" smtClean="0"/>
              <a:t>11/22/2020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FDA4B5-E797-42FC-8B7A-2294DF24A3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8ED201-6D0E-422C-B4EC-566A3DC298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CD31F4-64FA-4BA0-9498-67783267A8C8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05866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00" r:id="rId2"/>
    <p:sldLayoutId id="2147483801" r:id="rId3"/>
    <p:sldLayoutId id="2147483802" r:id="rId4"/>
    <p:sldLayoutId id="2147483803" r:id="rId5"/>
    <p:sldLayoutId id="2147483797" r:id="rId6"/>
    <p:sldLayoutId id="2147483793" r:id="rId7"/>
    <p:sldLayoutId id="2147483794" r:id="rId8"/>
    <p:sldLayoutId id="2147483795" r:id="rId9"/>
    <p:sldLayoutId id="2147483796" r:id="rId10"/>
    <p:sldLayoutId id="2147483798" r:id="rId11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NwMrMrYnImI?feature=oembed" TargetMode="Externa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bTuFvQ7r8AM?start=141&amp;feature=oembed" TargetMode="Externa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teachers-tool-prod.s3.amazonaws.com/uploads/2020/05/ganaar-oxl18.pdf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9B7AD9F6-8CE7-4299-8FC6-328F4DCD3F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56641E2-BB90-49B4-A49B-E65699AC9C1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97762" y="640080"/>
            <a:ext cx="6251110" cy="3566160"/>
          </a:xfrm>
        </p:spPr>
        <p:txBody>
          <a:bodyPr anchor="b">
            <a:normAutofit/>
          </a:bodyPr>
          <a:lstStyle/>
          <a:p>
            <a:r>
              <a:rPr lang="nl-NL" dirty="0"/>
              <a:t>Les 9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62DDA1AD-D92B-47FF-BADE-32B893A7395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97760" y="4636008"/>
            <a:ext cx="6251111" cy="1572768"/>
          </a:xfrm>
        </p:spPr>
        <p:txBody>
          <a:bodyPr>
            <a:normAutofit/>
          </a:bodyPr>
          <a:lstStyle/>
          <a:p>
            <a:r>
              <a:rPr lang="nl-NL" dirty="0"/>
              <a:t>Keuzedeel Ondernemend Gedrag</a:t>
            </a:r>
          </a:p>
          <a:p>
            <a:r>
              <a:rPr lang="nl-NL" dirty="0"/>
              <a:t>Mevrouw van Gorp-Mensch</a:t>
            </a:r>
          </a:p>
          <a:p>
            <a:endParaRPr lang="nl-NL" dirty="0"/>
          </a:p>
        </p:txBody>
      </p:sp>
      <p:sp>
        <p:nvSpPr>
          <p:cNvPr id="18" name="Rectangle 6">
            <a:extLst>
              <a:ext uri="{FF2B5EF4-FFF2-40B4-BE49-F238E27FC236}">
                <a16:creationId xmlns:a16="http://schemas.microsoft.com/office/drawing/2014/main" id="{F49775AF-8896-43EE-92C6-83497D6DC5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412862" y="4409267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rgbClr val="FEB33B"/>
          </a:solidFill>
          <a:ln w="38100" cap="rnd">
            <a:solidFill>
              <a:srgbClr val="FEB33B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C757C6D-F43C-4684-944A-90D7901112A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784" r="27283"/>
          <a:stretch/>
        </p:blipFill>
        <p:spPr>
          <a:xfrm>
            <a:off x="1" y="10"/>
            <a:ext cx="4657344" cy="6857990"/>
          </a:xfrm>
          <a:custGeom>
            <a:avLst/>
            <a:gdLst/>
            <a:ahLst/>
            <a:cxnLst/>
            <a:rect l="l" t="t" r="r" b="b"/>
            <a:pathLst>
              <a:path w="4657344" h="6858000">
                <a:moveTo>
                  <a:pt x="0" y="0"/>
                </a:moveTo>
                <a:lnTo>
                  <a:pt x="3429755" y="0"/>
                </a:lnTo>
                <a:lnTo>
                  <a:pt x="3526016" y="148742"/>
                </a:lnTo>
                <a:cubicBezTo>
                  <a:pt x="3657740" y="365513"/>
                  <a:pt x="3777402" y="589569"/>
                  <a:pt x="3886489" y="819975"/>
                </a:cubicBezTo>
                <a:cubicBezTo>
                  <a:pt x="3891856" y="833492"/>
                  <a:pt x="3900663" y="845393"/>
                  <a:pt x="3912049" y="854514"/>
                </a:cubicBezTo>
                <a:cubicBezTo>
                  <a:pt x="3897352" y="819849"/>
                  <a:pt x="3883037" y="784928"/>
                  <a:pt x="3868083" y="750263"/>
                </a:cubicBezTo>
                <a:cubicBezTo>
                  <a:pt x="3806989" y="608712"/>
                  <a:pt x="3742478" y="469145"/>
                  <a:pt x="3674155" y="331786"/>
                </a:cubicBezTo>
                <a:lnTo>
                  <a:pt x="3496656" y="0"/>
                </a:lnTo>
                <a:lnTo>
                  <a:pt x="3554371" y="0"/>
                </a:lnTo>
                <a:lnTo>
                  <a:pt x="3661621" y="196614"/>
                </a:lnTo>
                <a:cubicBezTo>
                  <a:pt x="3856899" y="573253"/>
                  <a:pt x="4021071" y="966066"/>
                  <a:pt x="4161279" y="1371196"/>
                </a:cubicBezTo>
                <a:cubicBezTo>
                  <a:pt x="4379525" y="2007265"/>
                  <a:pt x="4530141" y="2664286"/>
                  <a:pt x="4610660" y="3331516"/>
                </a:cubicBezTo>
                <a:cubicBezTo>
                  <a:pt x="4652837" y="3672965"/>
                  <a:pt x="4671625" y="4013908"/>
                  <a:pt x="4645040" y="4357388"/>
                </a:cubicBezTo>
                <a:cubicBezTo>
                  <a:pt x="4613599" y="4758899"/>
                  <a:pt x="4566181" y="5157998"/>
                  <a:pt x="4485789" y="5552906"/>
                </a:cubicBezTo>
                <a:cubicBezTo>
                  <a:pt x="4397121" y="5988893"/>
                  <a:pt x="4276748" y="6414594"/>
                  <a:pt x="4117769" y="6828295"/>
                </a:cubicBezTo>
                <a:lnTo>
                  <a:pt x="4105288" y="6858000"/>
                </a:lnTo>
                <a:lnTo>
                  <a:pt x="4052520" y="6858000"/>
                </a:lnTo>
                <a:lnTo>
                  <a:pt x="4059369" y="6841549"/>
                </a:lnTo>
                <a:cubicBezTo>
                  <a:pt x="4147276" y="6614016"/>
                  <a:pt x="4224193" y="6380817"/>
                  <a:pt x="4291518" y="6142729"/>
                </a:cubicBezTo>
                <a:cubicBezTo>
                  <a:pt x="4350055" y="5935370"/>
                  <a:pt x="4393256" y="5723695"/>
                  <a:pt x="4443357" y="5513923"/>
                </a:cubicBezTo>
                <a:cubicBezTo>
                  <a:pt x="4444541" y="5502788"/>
                  <a:pt x="4445137" y="5491601"/>
                  <a:pt x="4445146" y="5480401"/>
                </a:cubicBezTo>
                <a:cubicBezTo>
                  <a:pt x="4408465" y="5607635"/>
                  <a:pt x="4379196" y="5719759"/>
                  <a:pt x="4344559" y="5830359"/>
                </a:cubicBezTo>
                <a:cubicBezTo>
                  <a:pt x="4254261" y="6118381"/>
                  <a:pt x="4150112" y="6398531"/>
                  <a:pt x="4031702" y="6670527"/>
                </a:cubicBezTo>
                <a:lnTo>
                  <a:pt x="3943824" y="6858000"/>
                </a:lnTo>
                <a:lnTo>
                  <a:pt x="0" y="6858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7236249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016BD48-DFC6-4327-9319-DDD033D48A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Picture 2" descr="Helicon Opleidingen | vmbo, mbo en cursussen">
            <a:extLst>
              <a:ext uri="{FF2B5EF4-FFF2-40B4-BE49-F238E27FC236}">
                <a16:creationId xmlns:a16="http://schemas.microsoft.com/office/drawing/2014/main" id="{40DCFAA9-AFE9-4AB5-9075-BE5A196A2A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7004" y="5805377"/>
            <a:ext cx="2004996" cy="1052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Tabel 9">
            <a:extLst>
              <a:ext uri="{FF2B5EF4-FFF2-40B4-BE49-F238E27FC236}">
                <a16:creationId xmlns:a16="http://schemas.microsoft.com/office/drawing/2014/main" id="{F603773D-9780-4230-B6C7-2AB9B7F36C1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4969888"/>
              </p:ext>
            </p:extLst>
          </p:nvPr>
        </p:nvGraphicFramePr>
        <p:xfrm>
          <a:off x="709723" y="365125"/>
          <a:ext cx="10772554" cy="29186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72554">
                  <a:extLst>
                    <a:ext uri="{9D8B030D-6E8A-4147-A177-3AD203B41FA5}">
                      <a16:colId xmlns:a16="http://schemas.microsoft.com/office/drawing/2014/main" val="3532917579"/>
                    </a:ext>
                  </a:extLst>
                </a:gridCol>
              </a:tblGrid>
              <a:tr h="459754">
                <a:tc>
                  <a:txBody>
                    <a:bodyPr/>
                    <a:lstStyle/>
                    <a:p>
                      <a:r>
                        <a:rPr lang="nl-NL" dirty="0"/>
                        <a:t>BEOORDELINGSCRITERIA CHALLENGE 3 (DE AANPAK: Lerende houding)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5222513"/>
                  </a:ext>
                </a:extLst>
              </a:tr>
              <a:tr h="491771">
                <a:tc>
                  <a:txBody>
                    <a:bodyPr/>
                    <a:lstStyle/>
                    <a:p>
                      <a:r>
                        <a:rPr lang="nl-NL" dirty="0"/>
                        <a:t>Je leert van je fouten en feedback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1107693"/>
                  </a:ext>
                </a:extLst>
              </a:tr>
              <a:tr h="491771">
                <a:tc>
                  <a:txBody>
                    <a:bodyPr/>
                    <a:lstStyle/>
                    <a:p>
                      <a:r>
                        <a:rPr lang="nl-NL" dirty="0"/>
                        <a:t>Je bent aanspreekbaar op je gedrag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8153473"/>
                  </a:ext>
                </a:extLst>
              </a:tr>
              <a:tr h="491771">
                <a:tc>
                  <a:txBody>
                    <a:bodyPr/>
                    <a:lstStyle/>
                    <a:p>
                      <a:r>
                        <a:rPr lang="nl-NL" dirty="0"/>
                        <a:t>Je toont interesse in anderen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5119875"/>
                  </a:ext>
                </a:extLst>
              </a:tr>
              <a:tr h="491771">
                <a:tc>
                  <a:txBody>
                    <a:bodyPr/>
                    <a:lstStyle/>
                    <a:p>
                      <a:r>
                        <a:rPr lang="nl-NL" dirty="0"/>
                        <a:t>Je staat open voor nieuwe ideeën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7337423"/>
                  </a:ext>
                </a:extLst>
              </a:tr>
              <a:tr h="491771">
                <a:tc>
                  <a:txBody>
                    <a:bodyPr/>
                    <a:lstStyle/>
                    <a:p>
                      <a:r>
                        <a:rPr lang="nl-NL" dirty="0"/>
                        <a:t>Je wil jezelf verder ontwikkelen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64679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376919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98386F7-D4C4-4C79-A885-6DB192C7E5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Oefening voor je portfolio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4FD9142-42AB-4D3D-A9F6-AEFF40C64C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71309" y="2312155"/>
            <a:ext cx="7882491" cy="3686175"/>
          </a:xfrm>
        </p:spPr>
        <p:txBody>
          <a:bodyPr>
            <a:normAutofit/>
          </a:bodyPr>
          <a:lstStyle/>
          <a:p>
            <a:pPr marL="3657600" lvl="8" indent="0">
              <a:buNone/>
            </a:pPr>
            <a:r>
              <a:rPr lang="nl-NL" sz="2800" dirty="0"/>
              <a:t>Werk dit voor jezelf uit in je portfolio. Je krijgt hier nu in de les de tijd voor om je opdracht</a:t>
            </a:r>
            <a:br>
              <a:rPr lang="nl-NL" sz="2800" dirty="0"/>
            </a:br>
            <a:r>
              <a:rPr lang="nl-NL" sz="2800" dirty="0"/>
              <a:t>uit te werken. Je mag ervoor kiezen om dit uit te werken in verslag, video, foto’s met steekwoorden of een andere manier die bij jou past. Zolang de 5 vragen en de antwoorden hierop maar duidelijk worden.</a:t>
            </a:r>
            <a:endParaRPr lang="nl-NL" dirty="0"/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E5462C30-8751-44DC-9D06-F07EA4AB43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929384"/>
            <a:ext cx="5886450" cy="3686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15875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45CF0D4-59F6-490B-A63B-CA85BD8B6B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Ideeën opdoen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15A345A-6CB8-4D3E-9E7A-117231A08D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Lees onderstaande pagina’s en bekijk de opdrachten die als suggestie bij de </a:t>
            </a:r>
            <a:r>
              <a:rPr lang="nl-NL" dirty="0" err="1"/>
              <a:t>challenge</a:t>
            </a:r>
            <a:r>
              <a:rPr lang="nl-NL" dirty="0"/>
              <a:t> staan.</a:t>
            </a:r>
          </a:p>
          <a:p>
            <a:r>
              <a:rPr lang="nl-NL" dirty="0"/>
              <a:t>Maak een verbeterplan voor je sportclub blz. 89-92</a:t>
            </a:r>
          </a:p>
          <a:p>
            <a:r>
              <a:rPr lang="nl-NL" dirty="0"/>
              <a:t>Maak een verbeterplan voor je werk blz. 93-96</a:t>
            </a:r>
          </a:p>
          <a:p>
            <a:pPr marL="0" indent="0">
              <a:buNone/>
            </a:pPr>
            <a:r>
              <a:rPr lang="nl-NL" dirty="0"/>
              <a:t>Omcirkel de opdrachten die jou interessant lijken en noteer de ideeën die in je opkomen.</a:t>
            </a:r>
          </a:p>
        </p:txBody>
      </p:sp>
    </p:spTree>
    <p:extLst>
      <p:ext uri="{BB962C8B-B14F-4D97-AF65-F5344CB8AC3E}">
        <p14:creationId xmlns:p14="http://schemas.microsoft.com/office/powerpoint/2010/main" val="17574507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DCB714-2F02-415C-B701-AD5EF1CF40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Hoe ga jij </a:t>
            </a:r>
            <a:r>
              <a:rPr lang="nl-NL" dirty="0" err="1"/>
              <a:t>challenge</a:t>
            </a:r>
            <a:r>
              <a:rPr lang="nl-NL" dirty="0"/>
              <a:t> 3 vormgeven?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036741C-E2FD-419B-A768-2D04519876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Noteer jouw ideeën op een vel papier. Schrijf in zo veel mogelijk steekwoorden op wat er in je opkomt.</a:t>
            </a:r>
          </a:p>
          <a:p>
            <a:r>
              <a:rPr lang="nl-NL" dirty="0"/>
              <a:t>We vormen nu een binnen-buitenkring. De volgende vragen worden gesteld:</a:t>
            </a:r>
          </a:p>
          <a:p>
            <a:pPr marL="0" indent="0">
              <a:buNone/>
            </a:pPr>
            <a:r>
              <a:rPr lang="nl-NL" dirty="0"/>
              <a:t>	- Welke verbeterpunten wil jij gaan uitvoeren?</a:t>
            </a:r>
          </a:p>
          <a:p>
            <a:pPr marL="0" indent="0">
              <a:buNone/>
            </a:pPr>
            <a:r>
              <a:rPr lang="nl-NL" dirty="0"/>
              <a:t>	- Waar ga jij deze verbeterpunten uitvoeren?</a:t>
            </a:r>
          </a:p>
          <a:p>
            <a:pPr marL="0" indent="0">
              <a:buNone/>
            </a:pPr>
            <a:r>
              <a:rPr lang="nl-NL" dirty="0"/>
              <a:t>	- Wiens hulp/begeleiding heb je hierbij nodig?</a:t>
            </a:r>
          </a:p>
          <a:p>
            <a:pPr marL="0" indent="0">
              <a:buNone/>
            </a:pPr>
            <a:r>
              <a:rPr lang="nl-NL" dirty="0"/>
              <a:t>	- Waarom wil je deze verbeterpunten uitvoeren?</a:t>
            </a:r>
          </a:p>
          <a:p>
            <a:pPr marL="0" indent="0">
              <a:buNone/>
            </a:pPr>
            <a:r>
              <a:rPr lang="nl-NL" dirty="0"/>
              <a:t>	- Hoe ga jij de </a:t>
            </a:r>
            <a:r>
              <a:rPr lang="nl-NL" dirty="0" err="1"/>
              <a:t>challenge</a:t>
            </a:r>
            <a:r>
              <a:rPr lang="nl-NL" dirty="0"/>
              <a:t> vormgeven in je portfolio?</a:t>
            </a:r>
          </a:p>
          <a:p>
            <a:endParaRPr lang="nl-NL" dirty="0"/>
          </a:p>
          <a:p>
            <a:endParaRPr lang="nl-NL" dirty="0"/>
          </a:p>
        </p:txBody>
      </p:sp>
      <p:pic>
        <p:nvPicPr>
          <p:cNvPr id="5" name="Picture 2" descr="Helicon Opleidingen | vmbo, mbo en cursussen">
            <a:extLst>
              <a:ext uri="{FF2B5EF4-FFF2-40B4-BE49-F238E27FC236}">
                <a16:creationId xmlns:a16="http://schemas.microsoft.com/office/drawing/2014/main" id="{00566AB4-5E84-446F-9570-BD6B77519A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7004" y="5805377"/>
            <a:ext cx="2004996" cy="1052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88090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DCB714-2F02-415C-B701-AD5EF1CF40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Zijn de doelen bereikt?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036741C-E2FD-419B-A768-2D04519876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weet je wat </a:t>
            </a:r>
            <a:r>
              <a:rPr lang="nl-NL" dirty="0" err="1"/>
              <a:t>challenge</a:t>
            </a:r>
            <a:r>
              <a:rPr lang="nl-NL" dirty="0"/>
              <a:t> 3 inhoudt en hoe je hiermee aan de slag kunt?</a:t>
            </a:r>
          </a:p>
          <a:p>
            <a:r>
              <a:rPr lang="nl-NL" dirty="0"/>
              <a:t>weet je waarop je wordt beoordeeld in je portfolio en wat je moet inleveren voor deze </a:t>
            </a:r>
            <a:r>
              <a:rPr lang="nl-NL" dirty="0" err="1"/>
              <a:t>challenge</a:t>
            </a:r>
            <a:r>
              <a:rPr lang="nl-NL" dirty="0"/>
              <a:t>?</a:t>
            </a:r>
          </a:p>
          <a:p>
            <a:r>
              <a:rPr lang="nl-NL" dirty="0"/>
              <a:t>heb je de vijf-vinger-oefening helder en ben je begonnen of al klaar met de uitwerking ervan?</a:t>
            </a:r>
          </a:p>
          <a:p>
            <a:r>
              <a:rPr lang="nl-NL" dirty="0"/>
              <a:t>heb je voor jezelf bedacht welke verbeteringen jij wilt gaan uitvoeren en waar en heb je je ideeën voorgelegd aan een medestudent?</a:t>
            </a:r>
          </a:p>
          <a:p>
            <a:r>
              <a:rPr lang="nl-NL" dirty="0"/>
              <a:t>weet je wat </a:t>
            </a:r>
            <a:r>
              <a:rPr lang="nl-NL"/>
              <a:t>SMART-doelen zijn?</a:t>
            </a:r>
            <a:endParaRPr lang="nl-NL" dirty="0"/>
          </a:p>
          <a:p>
            <a:endParaRPr lang="nl-NL" dirty="0"/>
          </a:p>
          <a:p>
            <a:endParaRPr lang="nl-NL" dirty="0"/>
          </a:p>
        </p:txBody>
      </p:sp>
      <p:pic>
        <p:nvPicPr>
          <p:cNvPr id="5" name="Picture 2" descr="Helicon Opleidingen | vmbo, mbo en cursussen">
            <a:extLst>
              <a:ext uri="{FF2B5EF4-FFF2-40B4-BE49-F238E27FC236}">
                <a16:creationId xmlns:a16="http://schemas.microsoft.com/office/drawing/2014/main" id="{00566AB4-5E84-446F-9570-BD6B77519A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7004" y="5805377"/>
            <a:ext cx="2004996" cy="1052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05340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C48433D-15D2-46E6-BB65-54CACD73D7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Huiswerk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A585ECB-01DF-4CE6-B70D-EF0D42136C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Maak de vijf-vinger-oefening verder af. Zorg voor een nette lay-out en volledige uitwerking. Laat eventueel een medestudent je opdracht checken. Voeg het toe in je portfolio.</a:t>
            </a:r>
          </a:p>
          <a:p>
            <a:r>
              <a:rPr lang="nl-NL" dirty="0"/>
              <a:t>Bestudeer </a:t>
            </a:r>
            <a:r>
              <a:rPr lang="nl-NL" dirty="0" err="1"/>
              <a:t>challenge</a:t>
            </a:r>
            <a:r>
              <a:rPr lang="nl-NL" dirty="0"/>
              <a:t> 3 in de wikiwijs en noteer je vragen voor de </a:t>
            </a:r>
            <a:r>
              <a:rPr lang="nl-NL"/>
              <a:t>volgende les.</a:t>
            </a:r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pPr marL="0" indent="0">
              <a:buNone/>
            </a:pPr>
            <a:r>
              <a:rPr lang="nl-NL" dirty="0"/>
              <a:t>LET OP: Neem de volgende les weer je laptop en alle materialen mee om verder te kunnen met je portfolio. Les 12 is namelijk een </a:t>
            </a:r>
            <a:r>
              <a:rPr lang="nl-NL" dirty="0" err="1"/>
              <a:t>werkles</a:t>
            </a:r>
            <a:r>
              <a:rPr lang="nl-NL" dirty="0"/>
              <a:t>!</a:t>
            </a:r>
          </a:p>
        </p:txBody>
      </p:sp>
      <p:pic>
        <p:nvPicPr>
          <p:cNvPr id="5" name="Picture 2" descr="Helicon Opleidingen | vmbo, mbo en cursussen">
            <a:extLst>
              <a:ext uri="{FF2B5EF4-FFF2-40B4-BE49-F238E27FC236}">
                <a16:creationId xmlns:a16="http://schemas.microsoft.com/office/drawing/2014/main" id="{4FC0966F-0174-474B-94A6-071A49BF4B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7004" y="5805377"/>
            <a:ext cx="2004996" cy="1052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07265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DCB714-2F02-415C-B701-AD5EF1CF40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Aan het einde van deze les…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036741C-E2FD-419B-A768-2D04519876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weet je wat </a:t>
            </a:r>
            <a:r>
              <a:rPr lang="nl-NL" dirty="0" err="1"/>
              <a:t>challenge</a:t>
            </a:r>
            <a:r>
              <a:rPr lang="nl-NL" dirty="0"/>
              <a:t> 3 inhoudt en hoe je hiermee aan de slag kunt</a:t>
            </a:r>
          </a:p>
          <a:p>
            <a:r>
              <a:rPr lang="nl-NL" dirty="0"/>
              <a:t>weet je waarop je wordt beoordeeld in je portfolio en wat je moet inleveren voor deze </a:t>
            </a:r>
            <a:r>
              <a:rPr lang="nl-NL" dirty="0" err="1"/>
              <a:t>challenge</a:t>
            </a:r>
            <a:endParaRPr lang="nl-NL" dirty="0"/>
          </a:p>
          <a:p>
            <a:r>
              <a:rPr lang="nl-NL" dirty="0"/>
              <a:t>heb je de vijf-vinger-oefening helder en ben je begonnen of al klaar met de uitwerking ervan</a:t>
            </a:r>
          </a:p>
          <a:p>
            <a:r>
              <a:rPr lang="nl-NL" dirty="0"/>
              <a:t>heb je voor jezelf bedacht welke verbeteringen jij wilt gaan uitvoeren en waar en heb je je ideeën voorgelegd aan een medestudent.</a:t>
            </a:r>
          </a:p>
          <a:p>
            <a:r>
              <a:rPr lang="nl-NL" dirty="0"/>
              <a:t>weet je wat SMART-doelen zijn</a:t>
            </a:r>
          </a:p>
          <a:p>
            <a:endParaRPr lang="nl-NL" dirty="0"/>
          </a:p>
          <a:p>
            <a:endParaRPr lang="nl-NL" dirty="0"/>
          </a:p>
        </p:txBody>
      </p:sp>
      <p:pic>
        <p:nvPicPr>
          <p:cNvPr id="5" name="Picture 2" descr="Helicon Opleidingen | vmbo, mbo en cursussen">
            <a:extLst>
              <a:ext uri="{FF2B5EF4-FFF2-40B4-BE49-F238E27FC236}">
                <a16:creationId xmlns:a16="http://schemas.microsoft.com/office/drawing/2014/main" id="{00566AB4-5E84-446F-9570-BD6B77519A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7004" y="5805377"/>
            <a:ext cx="2004996" cy="1052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55389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A9F236F-9D24-4CD6-9288-31679AD859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75758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nl-NL" dirty="0"/>
              <a:t>Challenge 3: Maak een verbeterplan/vlog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2529DE4-B61A-44C9-BE89-DACB007435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Werkprocessen die je met de </a:t>
            </a:r>
            <a:r>
              <a:rPr lang="nl-NL" dirty="0" err="1"/>
              <a:t>challenge</a:t>
            </a:r>
            <a:r>
              <a:rPr lang="nl-NL" dirty="0"/>
              <a:t> laat zien:</a:t>
            </a:r>
          </a:p>
          <a:p>
            <a:pPr marL="0" indent="0">
              <a:buNone/>
            </a:pPr>
            <a:r>
              <a:rPr lang="nl-NL" dirty="0"/>
              <a:t>    DK1-K1-W1: Onderzoekt zichzelf en zijn (werk)omgeving</a:t>
            </a:r>
            <a:br>
              <a:rPr lang="nl-NL" dirty="0"/>
            </a:br>
            <a:r>
              <a:rPr lang="nl-NL" dirty="0"/>
              <a:t>    DK1-K1-W2: Signaleert mogelijkheden voor verandering</a:t>
            </a:r>
          </a:p>
          <a:p>
            <a:r>
              <a:rPr lang="nl-NL" dirty="0"/>
              <a:t>Skills die je bewijst: Openstaan voor je omgeving, open en lerende houding hebben en eventueel samenwerken</a:t>
            </a:r>
          </a:p>
          <a:p>
            <a:pPr marL="0" indent="0">
              <a:buNone/>
            </a:pPr>
            <a:endParaRPr lang="nl-NL" dirty="0"/>
          </a:p>
          <a:p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Picture 2" descr="Helicon Opleidingen | vmbo, mbo en cursussen">
            <a:extLst>
              <a:ext uri="{FF2B5EF4-FFF2-40B4-BE49-F238E27FC236}">
                <a16:creationId xmlns:a16="http://schemas.microsoft.com/office/drawing/2014/main" id="{A5E3CAC3-6361-4670-B0B4-E7637CEC85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7004" y="5805377"/>
            <a:ext cx="2004996" cy="1052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00253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12D62D5-A706-4E20-87FD-3C31A6A11B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ga je doen?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43C8BFD-1659-4E0A-A4AF-8686A52965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Je maakt een verbetervlog, of fotoverhaal met uitgewerkt plan. Hiervoor kun je bijvoorbeeld ook je POP gebruiken.</a:t>
            </a:r>
          </a:p>
          <a:p>
            <a:r>
              <a:rPr lang="nl-NL" dirty="0"/>
              <a:t>Je plan gaat over je stageplek en jouw eigen ontwikkeling, je sportclub, een verzorgingstehuis, de school, (vrijwilligers)werk of een andere plek waar jij verbetering wilt aanbrengen.</a:t>
            </a:r>
          </a:p>
          <a:p>
            <a:r>
              <a:rPr lang="nl-NL" dirty="0"/>
              <a:t>Je maakt een evaluatie bij je verbetervlog of plan.</a:t>
            </a:r>
          </a:p>
          <a:p>
            <a:endParaRPr lang="nl-NL" dirty="0"/>
          </a:p>
        </p:txBody>
      </p:sp>
      <p:pic>
        <p:nvPicPr>
          <p:cNvPr id="6" name="Picture 2" descr="Helicon Opleidingen | vmbo, mbo en cursussen">
            <a:extLst>
              <a:ext uri="{FF2B5EF4-FFF2-40B4-BE49-F238E27FC236}">
                <a16:creationId xmlns:a16="http://schemas.microsoft.com/office/drawing/2014/main" id="{FBF011FF-1434-4670-9864-0F2D02FD3D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7004" y="5805377"/>
            <a:ext cx="2004996" cy="1052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182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437FDE7-F92C-498D-B56B-85A0675D32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SMART-doelen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4BF1EDC-80C6-4439-93EC-AABC51B986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SMART staat voor Specifiek, Meetbaar, Acceptabel/Aanvaardbaar, Realistisch en Tijdgebonden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Onlinemedia 3" title="How to ❤ Doelen stellen | Beautygloss">
            <a:hlinkClick r:id="" action="ppaction://media"/>
            <a:extLst>
              <a:ext uri="{FF2B5EF4-FFF2-40B4-BE49-F238E27FC236}">
                <a16:creationId xmlns:a16="http://schemas.microsoft.com/office/drawing/2014/main" id="{295F1412-3B5B-48F5-A8F2-84A424CA63EE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951570" y="2595447"/>
            <a:ext cx="6096000" cy="3429000"/>
          </a:xfrm>
          <a:prstGeom prst="rect">
            <a:avLst/>
          </a:prstGeom>
        </p:spPr>
      </p:pic>
      <p:pic>
        <p:nvPicPr>
          <p:cNvPr id="6" name="Picture 2" descr="Helicon Opleidingen | vmbo, mbo en cursussen">
            <a:extLst>
              <a:ext uri="{FF2B5EF4-FFF2-40B4-BE49-F238E27FC236}">
                <a16:creationId xmlns:a16="http://schemas.microsoft.com/office/drawing/2014/main" id="{526C9914-AF1E-414B-89DA-5E5F25981E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7004" y="5805377"/>
            <a:ext cx="2004996" cy="1052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3653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07CF3D3-8204-4799-95EA-384483D162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Doelgericht zijn en plannen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2F16D49-DFB3-429B-B166-6B9B4247C7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5"/>
            <a:ext cx="10515600" cy="462942"/>
          </a:xfrm>
        </p:spPr>
        <p:txBody>
          <a:bodyPr>
            <a:normAutofit fontScale="25000" lnSpcReduction="20000"/>
          </a:bodyPr>
          <a:lstStyle/>
          <a:p>
            <a:r>
              <a:rPr lang="nl-NL" sz="11200" dirty="0"/>
              <a:t>Werkboek blz. 29+30 samen </a:t>
            </a:r>
            <a:r>
              <a:rPr lang="nl-NL" sz="11200" dirty="0" err="1"/>
              <a:t>opdr</a:t>
            </a:r>
            <a:r>
              <a:rPr lang="nl-NL" sz="11200" dirty="0"/>
              <a:t>. 4</a:t>
            </a:r>
          </a:p>
          <a:p>
            <a:pPr marL="0" indent="0">
              <a:buNone/>
            </a:pPr>
            <a:br>
              <a:rPr lang="nl-NL" dirty="0"/>
            </a:br>
            <a:br>
              <a:rPr lang="nl-NL" dirty="0"/>
            </a:br>
            <a:endParaRPr lang="nl-NL" dirty="0"/>
          </a:p>
        </p:txBody>
      </p:sp>
      <p:pic>
        <p:nvPicPr>
          <p:cNvPr id="4" name="Onlinemedia 3" title="Eet Rico Verhoeven alleen maar kip? - VOETBAL INSIDE">
            <a:hlinkClick r:id="" action="ppaction://media"/>
            <a:extLst>
              <a:ext uri="{FF2B5EF4-FFF2-40B4-BE49-F238E27FC236}">
                <a16:creationId xmlns:a16="http://schemas.microsoft.com/office/drawing/2014/main" id="{ADF27684-3C9F-43F7-BE52-E6DDDAA16F2C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838200" y="2392327"/>
            <a:ext cx="6096000" cy="3429000"/>
          </a:xfrm>
          <a:prstGeom prst="rect">
            <a:avLst/>
          </a:prstGeom>
        </p:spPr>
      </p:pic>
      <p:sp>
        <p:nvSpPr>
          <p:cNvPr id="5" name="Tijdelijke aanduiding voor inhoud 2">
            <a:extLst>
              <a:ext uri="{FF2B5EF4-FFF2-40B4-BE49-F238E27FC236}">
                <a16:creationId xmlns:a16="http://schemas.microsoft.com/office/drawing/2014/main" id="{DC93221B-5113-4C49-9B7E-6977D9F4F1CA}"/>
              </a:ext>
            </a:extLst>
          </p:cNvPr>
          <p:cNvSpPr txBox="1">
            <a:spLocks/>
          </p:cNvSpPr>
          <p:nvPr/>
        </p:nvSpPr>
        <p:spPr>
          <a:xfrm>
            <a:off x="703521" y="5909506"/>
            <a:ext cx="10515600" cy="462942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11200" dirty="0"/>
              <a:t>Werkboek blz. 29-31 zelfstandig: </a:t>
            </a:r>
            <a:r>
              <a:rPr lang="nl-NL" sz="11200" dirty="0" err="1"/>
              <a:t>opdr</a:t>
            </a:r>
            <a:r>
              <a:rPr lang="nl-NL" sz="11200" dirty="0"/>
              <a:t>. 1, 2 + 3</a:t>
            </a:r>
            <a:br>
              <a:rPr lang="nl-NL" dirty="0"/>
            </a:br>
            <a:br>
              <a:rPr lang="nl-NL" dirty="0"/>
            </a:br>
            <a:endParaRPr lang="nl-NL" dirty="0"/>
          </a:p>
        </p:txBody>
      </p:sp>
      <p:pic>
        <p:nvPicPr>
          <p:cNvPr id="7" name="Picture 2" descr="Helicon Opleidingen | vmbo, mbo en cursussen">
            <a:extLst>
              <a:ext uri="{FF2B5EF4-FFF2-40B4-BE49-F238E27FC236}">
                <a16:creationId xmlns:a16="http://schemas.microsoft.com/office/drawing/2014/main" id="{08D14DE3-74BA-4EEF-B0FD-98862E9BC8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7004" y="5788176"/>
            <a:ext cx="2004996" cy="1052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7206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A9F236F-9D24-4CD6-9288-31679AD859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wil jij leren?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2529DE4-B61A-44C9-BE89-DACB007435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Ter voorbereiding op </a:t>
            </a:r>
            <a:r>
              <a:rPr lang="nl-NL" dirty="0" err="1"/>
              <a:t>challenge</a:t>
            </a:r>
            <a:r>
              <a:rPr lang="nl-NL" dirty="0"/>
              <a:t> 3 ga je doelen stellen (doelgericht zijn en plannen)</a:t>
            </a:r>
            <a:br>
              <a:rPr lang="nl-NL" dirty="0"/>
            </a:br>
            <a:r>
              <a:rPr lang="nl-NL" dirty="0"/>
              <a:t>Gebruik hiervoor het formulier: </a:t>
            </a:r>
            <a:r>
              <a:rPr lang="nl-NL" dirty="0">
                <a:hlinkClick r:id="rId2"/>
              </a:rPr>
              <a:t>https://teachers-tool-prod.s3.amazonaws.com/uploads/2020/05/ganaar-oxl18.pdf</a:t>
            </a:r>
            <a:r>
              <a:rPr lang="nl-NL" dirty="0"/>
              <a:t> </a:t>
            </a:r>
          </a:p>
          <a:p>
            <a:r>
              <a:rPr lang="nl-NL" dirty="0"/>
              <a:t>Tip: dit formulier kun je gebruiken als beginpunt/richtvragen voor </a:t>
            </a:r>
            <a:r>
              <a:rPr lang="nl-NL" dirty="0" err="1"/>
              <a:t>challenge</a:t>
            </a:r>
            <a:r>
              <a:rPr lang="nl-NL" dirty="0"/>
              <a:t> 3.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Picture 2" descr="Helicon Opleidingen | vmbo, mbo en cursussen">
            <a:extLst>
              <a:ext uri="{FF2B5EF4-FFF2-40B4-BE49-F238E27FC236}">
                <a16:creationId xmlns:a16="http://schemas.microsoft.com/office/drawing/2014/main" id="{A5E3CAC3-6361-4670-B0B4-E7637CEC85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7004" y="5805377"/>
            <a:ext cx="2004996" cy="1052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11527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907B2E5-428E-44F7-AE0E-F69FA2359A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Planning voor portfolio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3DBD9DC-2B08-4E55-940D-2D619685E7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Gebruik het stappenplan van opdracht 6 om een planning te maken voor de eerste week van het keuzevak ondernemend gedrag (LET OP: dit is een oefening als voorbereiding op </a:t>
            </a:r>
            <a:r>
              <a:rPr lang="nl-NL" dirty="0" err="1"/>
              <a:t>challenge</a:t>
            </a:r>
            <a:r>
              <a:rPr lang="nl-NL" dirty="0"/>
              <a:t> 4!)</a:t>
            </a:r>
          </a:p>
          <a:p>
            <a:r>
              <a:rPr lang="nl-NL" dirty="0"/>
              <a:t>Wat ga je deze week doen aan je eerste </a:t>
            </a:r>
            <a:r>
              <a:rPr lang="nl-NL" dirty="0" err="1"/>
              <a:t>challenge</a:t>
            </a:r>
            <a:r>
              <a:rPr lang="nl-NL" dirty="0"/>
              <a:t> en het huiswerk wat je hebt gekregen in deze eerste lessen? Wanneer ga je wat doen?</a:t>
            </a:r>
          </a:p>
          <a:p>
            <a:r>
              <a:rPr lang="nl-NL" dirty="0"/>
              <a:t>Bepaal hoeveel tijd je hier ongeveer aan kwijt bent en hoe ook rekening met huiswerk voor andere vakken, zo maak je een realistische planning</a:t>
            </a:r>
          </a:p>
        </p:txBody>
      </p:sp>
      <p:pic>
        <p:nvPicPr>
          <p:cNvPr id="5" name="Picture 2" descr="Helicon Opleidingen | vmbo, mbo en cursussen">
            <a:extLst>
              <a:ext uri="{FF2B5EF4-FFF2-40B4-BE49-F238E27FC236}">
                <a16:creationId xmlns:a16="http://schemas.microsoft.com/office/drawing/2014/main" id="{E4C3DC7D-5211-4EC8-BF67-1C301F8EB3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7004" y="5805377"/>
            <a:ext cx="2004996" cy="1052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77015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5051321-F8C9-426D-B594-14678F9EA8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Waarop word je beoordeeld?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C7B5C10-FB3F-48D1-8DD9-77D1BAE7FD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Picture 2" descr="Helicon Opleidingen | vmbo, mbo en cursussen">
            <a:extLst>
              <a:ext uri="{FF2B5EF4-FFF2-40B4-BE49-F238E27FC236}">
                <a16:creationId xmlns:a16="http://schemas.microsoft.com/office/drawing/2014/main" id="{8AF2A6AF-D0E5-402C-A034-E26904E3A6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7004" y="5805377"/>
            <a:ext cx="2004996" cy="1052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elicon Opleidingen | vmbo, mbo en cursussen">
            <a:extLst>
              <a:ext uri="{FF2B5EF4-FFF2-40B4-BE49-F238E27FC236}">
                <a16:creationId xmlns:a16="http://schemas.microsoft.com/office/drawing/2014/main" id="{12970914-07DC-4B91-B861-26020ABD3E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39404" y="5957777"/>
            <a:ext cx="2004996" cy="1052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9" name="Tabel 9">
            <a:extLst>
              <a:ext uri="{FF2B5EF4-FFF2-40B4-BE49-F238E27FC236}">
                <a16:creationId xmlns:a16="http://schemas.microsoft.com/office/drawing/2014/main" id="{7F2FE435-F579-4557-921D-3D1AFB43A04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2520128"/>
              </p:ext>
            </p:extLst>
          </p:nvPr>
        </p:nvGraphicFramePr>
        <p:xfrm>
          <a:off x="838200" y="1807534"/>
          <a:ext cx="10772554" cy="43939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72554">
                  <a:extLst>
                    <a:ext uri="{9D8B030D-6E8A-4147-A177-3AD203B41FA5}">
                      <a16:colId xmlns:a16="http://schemas.microsoft.com/office/drawing/2014/main" val="3532917579"/>
                    </a:ext>
                  </a:extLst>
                </a:gridCol>
              </a:tblGrid>
              <a:tr h="459754">
                <a:tc>
                  <a:txBody>
                    <a:bodyPr/>
                    <a:lstStyle/>
                    <a:p>
                      <a:r>
                        <a:rPr lang="nl-NL" dirty="0"/>
                        <a:t>BEOORDELINGSCRITERIA CHALLENGE 3 (HET RESULTAAT)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5222513"/>
                  </a:ext>
                </a:extLst>
              </a:tr>
              <a:tr h="491771">
                <a:tc>
                  <a:txBody>
                    <a:bodyPr/>
                    <a:lstStyle/>
                    <a:p>
                      <a:r>
                        <a:rPr lang="nl-NL" dirty="0"/>
                        <a:t>Je beschrijft waar je goed in bent en wat je nog wilt leren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1107693"/>
                  </a:ext>
                </a:extLst>
              </a:tr>
              <a:tr h="491771">
                <a:tc>
                  <a:txBody>
                    <a:bodyPr/>
                    <a:lstStyle/>
                    <a:p>
                      <a:r>
                        <a:rPr lang="nl-NL" dirty="0"/>
                        <a:t>Je bedenkt minimaal 2 verbeteracties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8153473"/>
                  </a:ext>
                </a:extLst>
              </a:tr>
              <a:tr h="491771">
                <a:tc>
                  <a:txBody>
                    <a:bodyPr/>
                    <a:lstStyle/>
                    <a:p>
                      <a:r>
                        <a:rPr lang="nl-NL" dirty="0"/>
                        <a:t>Je verbeteracties zijn besproken met je (stage)begeleider of leidinggevende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5119875"/>
                  </a:ext>
                </a:extLst>
              </a:tr>
              <a:tr h="491771">
                <a:tc>
                  <a:txBody>
                    <a:bodyPr/>
                    <a:lstStyle/>
                    <a:p>
                      <a:r>
                        <a:rPr lang="nl-NL" dirty="0"/>
                        <a:t>Je hebt 1 verbeteractie uitgevoerd en vastgelegd in verslag met foto’s of in beeld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7337423"/>
                  </a:ext>
                </a:extLst>
              </a:tr>
              <a:tr h="491771">
                <a:tc>
                  <a:txBody>
                    <a:bodyPr/>
                    <a:lstStyle/>
                    <a:p>
                      <a:r>
                        <a:rPr lang="nl-NL" dirty="0"/>
                        <a:t>Je hebt een vlog, fotoverhaal of verslag gemaakt over de uitvoering en de resultaten van je acties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4721967"/>
                  </a:ext>
                </a:extLst>
              </a:tr>
              <a:tr h="491771">
                <a:tc>
                  <a:txBody>
                    <a:bodyPr/>
                    <a:lstStyle/>
                    <a:p>
                      <a:r>
                        <a:rPr lang="nl-NL" dirty="0"/>
                        <a:t>Je hebt de vijf-vinger-oefening uit de les toegevoegd aan je portfolio.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6467927"/>
                  </a:ext>
                </a:extLst>
              </a:tr>
              <a:tr h="491771">
                <a:tc>
                  <a:txBody>
                    <a:bodyPr/>
                    <a:lstStyle/>
                    <a:p>
                      <a:r>
                        <a:rPr lang="nl-NL" dirty="0"/>
                        <a:t>Je hebt een evaluatie of feedbackformulier van de uitvoering van je </a:t>
                      </a:r>
                      <a:r>
                        <a:rPr lang="nl-NL" dirty="0" err="1"/>
                        <a:t>challenge</a:t>
                      </a:r>
                      <a:r>
                        <a:rPr lang="nl-NL" dirty="0"/>
                        <a:t> toegevoegd.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5004392"/>
                  </a:ext>
                </a:extLst>
              </a:tr>
              <a:tr h="491771">
                <a:tc>
                  <a:txBody>
                    <a:bodyPr/>
                    <a:lstStyle/>
                    <a:p>
                      <a:r>
                        <a:rPr lang="nl-NL" dirty="0"/>
                        <a:t>Je hebt de zelfevaluatie voor </a:t>
                      </a:r>
                      <a:r>
                        <a:rPr lang="nl-NL" dirty="0" err="1"/>
                        <a:t>challenge</a:t>
                      </a:r>
                      <a:r>
                        <a:rPr lang="nl-NL" dirty="0"/>
                        <a:t> 3 ingevuld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45147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22433319"/>
      </p:ext>
    </p:extLst>
  </p:cSld>
  <p:clrMapOvr>
    <a:masterClrMapping/>
  </p:clrMapOvr>
</p:sld>
</file>

<file path=ppt/theme/theme1.xml><?xml version="1.0" encoding="utf-8"?>
<a:theme xmlns:a="http://schemas.openxmlformats.org/drawingml/2006/main" name="SketchyVTI">
  <a:themeElements>
    <a:clrScheme name="SketchyVTI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E4650E"/>
      </a:accent1>
      <a:accent2>
        <a:srgbClr val="00A5AB"/>
      </a:accent2>
      <a:accent3>
        <a:srgbClr val="09963B"/>
      </a:accent3>
      <a:accent4>
        <a:srgbClr val="E64823"/>
      </a:accent4>
      <a:accent5>
        <a:srgbClr val="9C6A6A"/>
      </a:accent5>
      <a:accent6>
        <a:srgbClr val="824F8C"/>
      </a:accent6>
      <a:hlink>
        <a:srgbClr val="2998E3"/>
      </a:hlink>
      <a:folHlink>
        <a:srgbClr val="7F723D"/>
      </a:folHlink>
    </a:clrScheme>
    <a:fontScheme name="Custom 2">
      <a:majorFont>
        <a:latin typeface="Modern Love"/>
        <a:ea typeface=""/>
        <a:cs typeface=""/>
      </a:majorFont>
      <a:minorFont>
        <a:latin typeface="The Ha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ketchyVTI" id="{A6D2C935-A6E4-4DD9-BCC5-5AE2504DB8EA}" vid="{F0754072-50B6-4C01-B911-67246C9F58D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1588</TotalTime>
  <Words>921</Words>
  <Application>Microsoft Office PowerPoint</Application>
  <PresentationFormat>Breedbeeld</PresentationFormat>
  <Paragraphs>76</Paragraphs>
  <Slides>15</Slides>
  <Notes>0</Notes>
  <HiddenSlides>0</HiddenSlides>
  <MMClips>2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15</vt:i4>
      </vt:variant>
    </vt:vector>
  </HeadingPairs>
  <TitlesOfParts>
    <vt:vector size="19" baseType="lpstr">
      <vt:lpstr>Arial</vt:lpstr>
      <vt:lpstr>Modern Love</vt:lpstr>
      <vt:lpstr>The Hand</vt:lpstr>
      <vt:lpstr>SketchyVTI</vt:lpstr>
      <vt:lpstr>Les 9</vt:lpstr>
      <vt:lpstr>Aan het einde van deze les…</vt:lpstr>
      <vt:lpstr>Challenge 3: Maak een verbeterplan/vlog</vt:lpstr>
      <vt:lpstr>Wat ga je doen?</vt:lpstr>
      <vt:lpstr>SMART-doelen </vt:lpstr>
      <vt:lpstr>Doelgericht zijn en plannen</vt:lpstr>
      <vt:lpstr>Wat wil jij leren?</vt:lpstr>
      <vt:lpstr>Planning voor portfolio</vt:lpstr>
      <vt:lpstr>Waarop word je beoordeeld?</vt:lpstr>
      <vt:lpstr>PowerPoint-presentatie</vt:lpstr>
      <vt:lpstr>Oefening voor je portfolio</vt:lpstr>
      <vt:lpstr>Ideeën opdoen</vt:lpstr>
      <vt:lpstr>Hoe ga jij challenge 3 vormgeven?</vt:lpstr>
      <vt:lpstr>Zijn de doelen bereikt?</vt:lpstr>
      <vt:lpstr>Huiswerk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Welkom!</dc:title>
  <dc:creator>van Gorp</dc:creator>
  <cp:lastModifiedBy> </cp:lastModifiedBy>
  <cp:revision>64</cp:revision>
  <dcterms:created xsi:type="dcterms:W3CDTF">2020-11-02T07:32:19Z</dcterms:created>
  <dcterms:modified xsi:type="dcterms:W3CDTF">2020-11-22T18:53:27Z</dcterms:modified>
</cp:coreProperties>
</file>