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1"/>
  </p:notesMasterIdLst>
  <p:sldIdLst>
    <p:sldId id="267" r:id="rId5"/>
    <p:sldId id="287" r:id="rId6"/>
    <p:sldId id="257" r:id="rId7"/>
    <p:sldId id="289" r:id="rId8"/>
    <p:sldId id="258" r:id="rId9"/>
    <p:sldId id="259" r:id="rId10"/>
    <p:sldId id="260" r:id="rId11"/>
    <p:sldId id="262" r:id="rId12"/>
    <p:sldId id="263" r:id="rId13"/>
    <p:sldId id="269" r:id="rId14"/>
    <p:sldId id="264" r:id="rId15"/>
    <p:sldId id="270" r:id="rId16"/>
    <p:sldId id="266" r:id="rId17"/>
    <p:sldId id="288" r:id="rId18"/>
    <p:sldId id="271" r:id="rId19"/>
    <p:sldId id="290" r:id="rId20"/>
  </p:sldIdLst>
  <p:sldSz cx="9144000" cy="6858000" type="screen4x3"/>
  <p:notesSz cx="6797675" cy="987266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2F8DD2-AE84-2EA1-3282-9AC8FB541910}" v="76" dt="2020-06-16T10:24:27.813"/>
    <p1510:client id="{D4D991F9-2F69-4F29-B969-7CADAACBF5D4}" v="2" dt="2020-06-16T09:57:49.77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618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D31133-D28A-427D-A0A0-97054DA9CB63}" type="datetimeFigureOut">
              <a:rPr lang="nl-NL" smtClean="0"/>
              <a:t>29-10-2020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18D32C-D09B-4C0C-A8B3-777FBA9EF2A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4485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/>
              <a:t>Klik om de ondertitelstijl van het model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7B19B-DFBA-4CF1-8AA4-479841A5E522}" type="datetime1">
              <a:rPr lang="nl-NL" smtClean="0"/>
              <a:t>29-10-2020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D0AA490-BABD-4B66-8F59-AB33672BFBED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37F2D-BC35-4382-AB93-FD007A521F2C}" type="datetime1">
              <a:rPr lang="nl-NL" smtClean="0"/>
              <a:t>29-10-2020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A490-BABD-4B66-8F59-AB33672BFBED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hoek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D0AA490-BABD-4B66-8F59-AB33672BFBED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DC32A-B456-4293-809D-DA43DF76D45C}" type="datetime1">
              <a:rPr lang="nl-NL" smtClean="0"/>
              <a:t>29-10-2020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ABF03-5E65-41AD-970D-CE0557357A93}" type="datetime1">
              <a:rPr lang="nl-NL" smtClean="0"/>
              <a:t>29-10-2020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D0AA490-BABD-4B66-8F59-AB33672BFBED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13" name="Rechthoek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hthoek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58586-0F73-4430-9671-86175FA1343E}" type="datetime1">
              <a:rPr lang="nl-NL" smtClean="0"/>
              <a:t>29-10-2020</a:t>
            </a:fld>
            <a:endParaRPr lang="nl-NL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D0AA490-BABD-4B66-8F59-AB33672BFBED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03141B9F-2EFE-4D6D-B0A6-99018D13058B}" type="datetime1">
              <a:rPr lang="nl-NL" smtClean="0"/>
              <a:t>29-10-2020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A490-BABD-4B66-8F59-AB33672BFBED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Tijdelijke aanduiding voor inhoud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2" name="Tijdelijke aanduiding voor inhoud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 verbindingslijn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hthoek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hthoek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hthoek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hoek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0EF81-D314-4CD7-B919-17154DFDE937}" type="datetime1">
              <a:rPr lang="nl-NL" smtClean="0"/>
              <a:t>29-10-2020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nl-NL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Tijdelijke aanduiding voor inhoud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26" name="Tijdelijke aanduiding voor inhoud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25" name="Ova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D0AA490-BABD-4B66-8F59-AB33672BFBED}" type="slidenum">
              <a:rPr lang="nl-NL" smtClean="0"/>
              <a:t>‹nr.›</a:t>
            </a:fld>
            <a:endParaRPr lang="nl-NL"/>
          </a:p>
        </p:txBody>
      </p:sp>
      <p:sp>
        <p:nvSpPr>
          <p:cNvPr id="23" name="Titel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26267-A702-49DA-BD91-C660F2E230A8}" type="datetime1">
              <a:rPr lang="nl-NL" smtClean="0"/>
              <a:t>29-10-2020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D0AA490-BABD-4B66-8F59-AB33672BFBE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hthoek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hthoek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69F69-8FB7-4E10-AC67-D2CCE0818E64}" type="datetime1">
              <a:rPr lang="nl-NL" smtClean="0"/>
              <a:t>29-10-2020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D0AA490-BABD-4B66-8F59-AB33672BFBE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hoek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hthoek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Tijdelijke aanduiding voor inhoud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0" name="Ova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D0AA490-BABD-4B66-8F59-AB33672BFBED}" type="slidenum">
              <a:rPr lang="nl-NL" smtClean="0"/>
              <a:t>‹nr.›</a:t>
            </a:fld>
            <a:endParaRPr lang="nl-NL"/>
          </a:p>
        </p:txBody>
      </p:sp>
      <p:sp>
        <p:nvSpPr>
          <p:cNvPr id="21" name="Rechthoek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394F8-7B4D-4FCB-A9FC-7A8999F14B44}" type="datetime1">
              <a:rPr lang="nl-NL" smtClean="0"/>
              <a:t>29-10-2020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 verbindingslijn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hthoek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D0AA490-BABD-4B66-8F59-AB33672BFBED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22" name="Rechthoek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9918648E-2036-4DEC-BD81-81FA1E5DFF02}" type="datetime1">
              <a:rPr lang="nl-NL" smtClean="0"/>
              <a:t>29-10-2020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85359AF9-BCD6-4ACB-8FA1-34E22AFB4BBA}" type="datetime1">
              <a:rPr lang="nl-NL" smtClean="0"/>
              <a:t>29-10-2020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D0AA490-BABD-4B66-8F59-AB33672BFBED}" type="slidenum">
              <a:rPr lang="nl-NL" smtClean="0"/>
              <a:t>‹nr.›</a:t>
            </a:fld>
            <a:endParaRPr lang="nl-NL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/>
              <a:t>Klik om de modelstijlen te bewerken</a:t>
            </a:r>
          </a:p>
          <a:p>
            <a:pPr lvl="1" eaLnBrk="1" latinLnBrk="0" hangingPunct="1"/>
            <a:r>
              <a:rPr kumimoji="0" lang="nl-NL"/>
              <a:t>Tweede niveau</a:t>
            </a:r>
          </a:p>
          <a:p>
            <a:pPr lvl="2" eaLnBrk="1" latinLnBrk="0" hangingPunct="1"/>
            <a:r>
              <a:rPr kumimoji="0" lang="nl-NL"/>
              <a:t>Derde niveau</a:t>
            </a:r>
          </a:p>
          <a:p>
            <a:pPr lvl="3" eaLnBrk="1" latinLnBrk="0" hangingPunct="1"/>
            <a:r>
              <a:rPr kumimoji="0" lang="nl-NL"/>
              <a:t>Vierde niveau</a:t>
            </a:r>
          </a:p>
          <a:p>
            <a:pPr lvl="4" eaLnBrk="1" latinLnBrk="0" hangingPunct="1"/>
            <a:r>
              <a:rPr kumimoji="0" lang="nl-NL"/>
              <a:t>Vijfde niveau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postart.nl/doe-even-normaal/22-08-2014/VPWON_1227546" TargetMode="External"/><Relationship Id="rId2" Type="http://schemas.openxmlformats.org/officeDocument/2006/relationships/hyperlink" Target="https://www.youtube.com/watch?time_continue=318&amp;v=v1NybINzyz0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h07Neez6ia0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ndertitel 4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>
            <a:normAutofit/>
          </a:bodyPr>
          <a:lstStyle/>
          <a:p>
            <a:r>
              <a:rPr lang="nl-NL" dirty="0"/>
              <a:t>ADD</a:t>
            </a:r>
            <a:br>
              <a:rPr lang="nl-NL" dirty="0"/>
            </a:br>
            <a:r>
              <a:rPr lang="nl-NL" dirty="0"/>
              <a:t>ADHD</a:t>
            </a:r>
            <a:br>
              <a:rPr lang="nl-NL" dirty="0"/>
            </a:br>
            <a:r>
              <a:rPr lang="nl-NL" dirty="0"/>
              <a:t>ASS (=autisme spectrum stoornis).</a:t>
            </a:r>
          </a:p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D0AA490-BABD-4B66-8F59-AB33672BFBED}" type="slidenum">
              <a:rPr lang="nl-NL" smtClean="0"/>
              <a:pPr>
                <a:spcAft>
                  <a:spcPts val="600"/>
                </a:spcAft>
              </a:pPr>
              <a:t>1</a:t>
            </a:fld>
            <a:endParaRPr lang="nl-NL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>
            <a:normAutofit/>
          </a:bodyPr>
          <a:lstStyle/>
          <a:p>
            <a:pPr>
              <a:lnSpc>
                <a:spcPct val="90000"/>
              </a:lnSpc>
            </a:pPr>
            <a:r>
              <a:rPr lang="nl-NL" sz="3300"/>
              <a:t>Les 5 Mensen met een verstandelijke beperking </a:t>
            </a:r>
            <a:br>
              <a:rPr lang="nl-NL" sz="3300"/>
            </a:br>
            <a:r>
              <a:rPr lang="nl-NL" sz="3300"/>
              <a:t>Bijkomende neurologische problemen</a:t>
            </a:r>
          </a:p>
        </p:txBody>
      </p:sp>
    </p:spTree>
    <p:extLst>
      <p:ext uri="{BB962C8B-B14F-4D97-AF65-F5344CB8AC3E}">
        <p14:creationId xmlns:p14="http://schemas.microsoft.com/office/powerpoint/2010/main" val="31805115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Therapie ADD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A490-BABD-4B66-8F59-AB33672BFBED}" type="slidenum">
              <a:rPr lang="nl-NL" smtClean="0"/>
              <a:t>10</a:t>
            </a:fld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Medicatie: vaak </a:t>
            </a:r>
            <a:r>
              <a:rPr lang="nl-NL" dirty="0" err="1"/>
              <a:t>Ritalin</a:t>
            </a:r>
            <a:endParaRPr lang="nl-NL" dirty="0"/>
          </a:p>
          <a:p>
            <a:r>
              <a:rPr lang="nl-NL" dirty="0"/>
              <a:t>In de begeleiding is structuur erg van belang</a:t>
            </a:r>
          </a:p>
        </p:txBody>
      </p:sp>
    </p:spTree>
    <p:extLst>
      <p:ext uri="{BB962C8B-B14F-4D97-AF65-F5344CB8AC3E}">
        <p14:creationId xmlns:p14="http://schemas.microsoft.com/office/powerpoint/2010/main" val="3879977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ADHD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ADHD = Attention Deficit </a:t>
            </a:r>
            <a:r>
              <a:rPr lang="nl-NL" dirty="0" err="1"/>
              <a:t>Hyperactivity</a:t>
            </a:r>
            <a:r>
              <a:rPr lang="nl-NL" dirty="0"/>
              <a:t> Disorder =</a:t>
            </a:r>
          </a:p>
          <a:p>
            <a:r>
              <a:rPr lang="nl-NL" dirty="0"/>
              <a:t>Aandacht tekort stoornis met hyperactiviteit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Symptomen:</a:t>
            </a:r>
          </a:p>
          <a:p>
            <a:pPr lvl="1"/>
            <a:r>
              <a:rPr lang="nl-NL" dirty="0"/>
              <a:t>Problemen met aandacht en concentratie</a:t>
            </a:r>
          </a:p>
          <a:p>
            <a:pPr lvl="1"/>
            <a:r>
              <a:rPr lang="nl-NL" dirty="0"/>
              <a:t>Hyperactiviteit</a:t>
            </a:r>
          </a:p>
          <a:p>
            <a:pPr lvl="1"/>
            <a:r>
              <a:rPr lang="nl-NL" dirty="0"/>
              <a:t>Impulsief</a:t>
            </a:r>
          </a:p>
          <a:p>
            <a:pPr lvl="1"/>
            <a:r>
              <a:rPr lang="nl-NL" dirty="0"/>
              <a:t>Moeite met regelfuncties, zoals planning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A490-BABD-4B66-8F59-AB33672BFBED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4348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Behandeling ADHD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A490-BABD-4B66-8F59-AB33672BFBED}" type="slidenum">
              <a:rPr lang="nl-NL" smtClean="0"/>
              <a:t>12</a:t>
            </a:fld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Medicatie: </a:t>
            </a:r>
            <a:r>
              <a:rPr lang="nl-NL" dirty="0" err="1"/>
              <a:t>vb</a:t>
            </a:r>
            <a:r>
              <a:rPr lang="nl-NL" dirty="0"/>
              <a:t> </a:t>
            </a:r>
            <a:r>
              <a:rPr lang="nl-NL" dirty="0" err="1"/>
              <a:t>Ritalin</a:t>
            </a:r>
            <a:r>
              <a:rPr lang="nl-NL" dirty="0"/>
              <a:t>, </a:t>
            </a:r>
            <a:r>
              <a:rPr lang="nl-NL" dirty="0" err="1"/>
              <a:t>Medikinet</a:t>
            </a:r>
            <a:endParaRPr lang="nl-NL" dirty="0"/>
          </a:p>
          <a:p>
            <a:r>
              <a:rPr lang="nl-NL" dirty="0" err="1"/>
              <a:t>Psycho</a:t>
            </a:r>
            <a:r>
              <a:rPr lang="nl-NL" dirty="0"/>
              <a:t>-educatie: bijv. sociale vaardigheden training</a:t>
            </a:r>
          </a:p>
          <a:p>
            <a:r>
              <a:rPr lang="nl-NL" dirty="0"/>
              <a:t>Gedragstherapie</a:t>
            </a:r>
          </a:p>
          <a:p>
            <a:r>
              <a:rPr lang="nl-NL" dirty="0"/>
              <a:t>Coaching</a:t>
            </a:r>
          </a:p>
        </p:txBody>
      </p:sp>
    </p:spTree>
    <p:extLst>
      <p:ext uri="{BB962C8B-B14F-4D97-AF65-F5344CB8AC3E}">
        <p14:creationId xmlns:p14="http://schemas.microsoft.com/office/powerpoint/2010/main" val="3430913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SYNDROOM VAN ASPERGER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nl-NL" dirty="0"/>
          </a:p>
          <a:p>
            <a:r>
              <a:rPr lang="nl-NL" dirty="0"/>
              <a:t>Behoort tot het autisme spectrum stoornissen (ASS)</a:t>
            </a:r>
          </a:p>
          <a:p>
            <a:r>
              <a:rPr lang="nl-NL" dirty="0"/>
              <a:t>Kenmerken:</a:t>
            </a:r>
          </a:p>
          <a:p>
            <a:pPr lvl="1"/>
            <a:r>
              <a:rPr lang="nl-NL" dirty="0"/>
              <a:t>Normaal tot hoog begaafd</a:t>
            </a:r>
          </a:p>
          <a:p>
            <a:pPr lvl="1"/>
            <a:r>
              <a:rPr lang="nl-NL" dirty="0"/>
              <a:t>Sociale beperkingen</a:t>
            </a:r>
          </a:p>
          <a:p>
            <a:pPr lvl="1"/>
            <a:r>
              <a:rPr lang="nl-NL" dirty="0"/>
              <a:t>Bijzonder taalgebruik</a:t>
            </a:r>
          </a:p>
          <a:p>
            <a:pPr lvl="1"/>
            <a:r>
              <a:rPr lang="nl-NL" dirty="0"/>
              <a:t>Beperkingen weten te camoufleren</a:t>
            </a:r>
          </a:p>
          <a:p>
            <a:pPr lvl="1"/>
            <a:r>
              <a:rPr lang="nl-NL" dirty="0"/>
              <a:t>Intense interesses</a:t>
            </a:r>
          </a:p>
          <a:p>
            <a:pPr marL="274320" lvl="1" indent="0">
              <a:buNone/>
            </a:pPr>
            <a:endParaRPr lang="nl-NL" dirty="0"/>
          </a:p>
          <a:p>
            <a:pPr lvl="1"/>
            <a:endParaRPr lang="nl-NL" dirty="0"/>
          </a:p>
          <a:p>
            <a:pPr lvl="1"/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A490-BABD-4B66-8F59-AB33672BFBED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9201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4419B7-8272-42BC-B50A-FD9D8F2C63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Filmmateriaal</a:t>
            </a: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A36A01D6-AEA3-4E1B-A94F-E1B2BB779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A490-BABD-4B66-8F59-AB33672BFBED}" type="slidenum">
              <a:rPr lang="nl-NL" smtClean="0"/>
              <a:t>14</a:t>
            </a:fld>
            <a:endParaRPr lang="nl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F9640FA-09E8-4B86-91B4-F069AC561B25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Moeder aan het woord autisme en </a:t>
            </a:r>
            <a:r>
              <a:rPr lang="nl-NL" dirty="0" err="1">
                <a:hlinkClick r:id="rId2"/>
              </a:rPr>
              <a:t>vb</a:t>
            </a:r>
            <a:r>
              <a:rPr lang="nl-NL" dirty="0">
                <a:hlinkClick r:id="rId2"/>
              </a:rPr>
              <a:t>:</a:t>
            </a:r>
          </a:p>
          <a:p>
            <a:pPr marL="0" indent="0">
              <a:buNone/>
            </a:pPr>
            <a:r>
              <a:rPr lang="nl-NL" dirty="0">
                <a:hlinkClick r:id="rId2"/>
              </a:rPr>
              <a:t>https://www.youtube.com/watch?time_continue=318&amp;v=v1NybINzyz0</a:t>
            </a:r>
            <a:r>
              <a:rPr lang="nl-NL" dirty="0"/>
              <a:t> 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Doe even normaal aflevering over autisme: </a:t>
            </a:r>
          </a:p>
          <a:p>
            <a:pPr marL="0" indent="0">
              <a:buNone/>
            </a:pPr>
            <a:r>
              <a:rPr lang="nl-NL" dirty="0">
                <a:hlinkClick r:id="rId3"/>
              </a:rPr>
              <a:t>https://www.npostart.nl/doe-even-normaal/22-08-2014/VPWON_1227546</a:t>
            </a: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442643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Opdracht autisme </a:t>
            </a:r>
            <a:r>
              <a:rPr lang="nl-NL" dirty="0">
                <a:sym typeface="Wingdings" panose="05000000000000000000" pitchFamily="2" charset="2"/>
              </a:rPr>
              <a:t> inleveren in </a:t>
            </a:r>
            <a:r>
              <a:rPr lang="nl-NL" dirty="0" err="1">
                <a:sym typeface="Wingdings" panose="05000000000000000000" pitchFamily="2" charset="2"/>
              </a:rPr>
              <a:t>it’s</a:t>
            </a: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err="1">
                <a:sym typeface="Wingdings" panose="05000000000000000000" pitchFamily="2" charset="2"/>
              </a:rPr>
              <a:t>learning</a:t>
            </a:r>
            <a:r>
              <a:rPr lang="nl-NL" dirty="0">
                <a:sym typeface="Wingdings" panose="05000000000000000000" pitchFamily="2" charset="2"/>
              </a:rPr>
              <a:t>!!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vert="horz" anchor="t">
            <a:normAutofit/>
          </a:bodyPr>
          <a:lstStyle/>
          <a:p>
            <a:pPr lvl="1"/>
            <a:r>
              <a:rPr lang="nl-NL" dirty="0"/>
              <a:t>Beantwoord onderstaande vragen, voor:</a:t>
            </a:r>
          </a:p>
          <a:p>
            <a:pPr lvl="2"/>
            <a:r>
              <a:rPr lang="nl-NL" dirty="0"/>
              <a:t>ASS</a:t>
            </a:r>
          </a:p>
          <a:p>
            <a:pPr lvl="1"/>
            <a:r>
              <a:rPr lang="nl-NL" dirty="0"/>
              <a:t>1. Waar staat de afkorting/term voor?</a:t>
            </a:r>
          </a:p>
          <a:p>
            <a:pPr lvl="1"/>
            <a:r>
              <a:rPr lang="nl-NL" dirty="0"/>
              <a:t>2. Wat is eraan de hand?</a:t>
            </a:r>
          </a:p>
          <a:p>
            <a:pPr lvl="1"/>
            <a:r>
              <a:rPr lang="nl-NL" dirty="0"/>
              <a:t>3. Wat is belangrijk in de begeleiding?</a:t>
            </a:r>
          </a:p>
          <a:p>
            <a:pPr lvl="1"/>
            <a:r>
              <a:rPr lang="nl-NL" dirty="0"/>
              <a:t>4. Wat betekent het in combinatie met een verstandelijke beperking?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Inleveren in </a:t>
            </a:r>
            <a:r>
              <a:rPr lang="nl-NL" dirty="0" err="1"/>
              <a:t>it's</a:t>
            </a:r>
            <a:r>
              <a:rPr lang="nl-NL" dirty="0"/>
              <a:t> </a:t>
            </a:r>
            <a:r>
              <a:rPr lang="nl-NL" dirty="0" err="1"/>
              <a:t>learning</a:t>
            </a:r>
            <a:r>
              <a:rPr lang="nl-NL" dirty="0"/>
              <a:t>: GZK6 P8 Les 5 autisme</a:t>
            </a:r>
          </a:p>
        </p:txBody>
      </p:sp>
    </p:spTree>
    <p:extLst>
      <p:ext uri="{BB962C8B-B14F-4D97-AF65-F5344CB8AC3E}">
        <p14:creationId xmlns:p14="http://schemas.microsoft.com/office/powerpoint/2010/main" val="32386517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94929F-002C-4F82-944D-9006E36FE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TOETS</a:t>
            </a: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3E60493A-E286-43C8-9407-FEC68DD9D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A490-BABD-4B66-8F59-AB33672BFBED}" type="slidenum">
              <a:rPr lang="nl-NL" smtClean="0"/>
              <a:t>16</a:t>
            </a:fld>
            <a:endParaRPr lang="nl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1531C2C-2174-4BFA-B714-6DA65EE8016D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 vert="horz" anchor="t">
            <a:normAutofit/>
          </a:bodyPr>
          <a:lstStyle/>
          <a:p>
            <a:r>
              <a:rPr lang="nl-NL" dirty="0"/>
              <a:t>Vragen over de planning?</a:t>
            </a:r>
          </a:p>
          <a:p>
            <a:endParaRPr lang="nl-NL" dirty="0"/>
          </a:p>
          <a:p>
            <a:r>
              <a:rPr lang="nl-NL" dirty="0"/>
              <a:t>Zie mail 16-6-2020!</a:t>
            </a:r>
          </a:p>
          <a:p>
            <a:endParaRPr lang="nl-NL" dirty="0"/>
          </a:p>
          <a:p>
            <a:r>
              <a:rPr lang="nl-NL" dirty="0"/>
              <a:t>Succes met leren!</a:t>
            </a:r>
          </a:p>
        </p:txBody>
      </p:sp>
    </p:spTree>
    <p:extLst>
      <p:ext uri="{BB962C8B-B14F-4D97-AF65-F5344CB8AC3E}">
        <p14:creationId xmlns:p14="http://schemas.microsoft.com/office/powerpoint/2010/main" val="946748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44ECC2-7AF2-4112-A738-AF7BCBF4B5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Terugblik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5404E6C-BBA2-454B-81A2-5E701342A2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Epilepsie</a:t>
            </a:r>
          </a:p>
          <a:p>
            <a:endParaRPr lang="nl-NL" dirty="0"/>
          </a:p>
          <a:p>
            <a:r>
              <a:rPr lang="nl-NL" dirty="0"/>
              <a:t>werkboek GHZ: </a:t>
            </a:r>
          </a:p>
          <a:p>
            <a:pPr lvl="1"/>
            <a:r>
              <a:rPr lang="nl-NL" dirty="0"/>
              <a:t>H13: opdracht 5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732255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https://www.youtube.com/watch?v=h07Neez6ia0</a:t>
            </a:r>
            <a:r>
              <a:rPr lang="nl-NL" dirty="0"/>
              <a:t>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Inleiding Autisme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A490-BABD-4B66-8F59-AB33672BFBED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57071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5C2484E6-4A30-48B4-B0A9-3823812CF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ASS en VB</a:t>
            </a: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1F2B39CF-C035-41B5-AAF5-01724936C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A490-BABD-4B66-8F59-AB33672BFBED}" type="slidenum">
              <a:rPr lang="nl-NL" smtClean="0"/>
              <a:t>4</a:t>
            </a:fld>
            <a:endParaRPr lang="nl-NL"/>
          </a:p>
        </p:txBody>
      </p:sp>
      <p:pic>
        <p:nvPicPr>
          <p:cNvPr id="7" name="Tijdelijke aanduiding voor inhoud 6">
            <a:extLst>
              <a:ext uri="{FF2B5EF4-FFF2-40B4-BE49-F238E27FC236}">
                <a16:creationId xmlns:a16="http://schemas.microsoft.com/office/drawing/2014/main" id="{254D8C90-1DF3-49B7-94E1-9492FE6728D0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539552" y="1500985"/>
            <a:ext cx="5685033" cy="4572000"/>
          </a:xfrm>
          <a:prstGeom prst="rect">
            <a:avLst/>
          </a:prstGeom>
        </p:spPr>
      </p:pic>
      <p:sp>
        <p:nvSpPr>
          <p:cNvPr id="2" name="Rechthoek 1">
            <a:extLst>
              <a:ext uri="{FF2B5EF4-FFF2-40B4-BE49-F238E27FC236}">
                <a16:creationId xmlns:a16="http://schemas.microsoft.com/office/drawing/2014/main" id="{27BF7FEC-4341-4FBC-9992-38289116638E}"/>
              </a:ext>
            </a:extLst>
          </p:cNvPr>
          <p:cNvSpPr/>
          <p:nvPr/>
        </p:nvSpPr>
        <p:spPr>
          <a:xfrm>
            <a:off x="5739808" y="3901097"/>
            <a:ext cx="3096344" cy="22322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/>
              <a:t>Van het totale aantal mensen met een autismespectrumstoornis, is ongeveer 20% normaal begaafd en heeft 80% een verstandelijke beperking.</a:t>
            </a:r>
          </a:p>
        </p:txBody>
      </p:sp>
    </p:spTree>
    <p:extLst>
      <p:ext uri="{BB962C8B-B14F-4D97-AF65-F5344CB8AC3E}">
        <p14:creationId xmlns:p14="http://schemas.microsoft.com/office/powerpoint/2010/main" val="3898171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autisme?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endParaRPr lang="nl-NL" dirty="0"/>
          </a:p>
          <a:p>
            <a:pPr>
              <a:buFont typeface="Arial" pitchFamily="34" charset="0"/>
              <a:buChar char="•"/>
            </a:pPr>
            <a:r>
              <a:rPr lang="nl-NL" dirty="0"/>
              <a:t>Ontwikkelingsstoornis, die niet onmiddellijk zichtbaar is</a:t>
            </a:r>
          </a:p>
          <a:p>
            <a:pPr>
              <a:buFont typeface="Arial" pitchFamily="34" charset="0"/>
              <a:buChar char="•"/>
            </a:pPr>
            <a:r>
              <a:rPr lang="nl-NL" dirty="0"/>
              <a:t>Wereld om de persoon heen wordt als onbegrijpelijk en chaotisch ervaren</a:t>
            </a:r>
          </a:p>
          <a:p>
            <a:pPr>
              <a:buFont typeface="Arial" pitchFamily="34" charset="0"/>
              <a:buChar char="•"/>
            </a:pPr>
            <a:r>
              <a:rPr lang="nl-NL" dirty="0"/>
              <a:t>Persoon is in zichzelf gekeerd en moeilijk te begrijpen</a:t>
            </a:r>
          </a:p>
          <a:p>
            <a:pPr>
              <a:buFont typeface="Arial" pitchFamily="34" charset="0"/>
              <a:buChar char="•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A490-BABD-4B66-8F59-AB33672BFBED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7617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Kenmerken autistisch beeld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Stoornis in het contact met anderen</a:t>
            </a:r>
          </a:p>
          <a:p>
            <a:r>
              <a:rPr lang="nl-NL" dirty="0"/>
              <a:t>Stoornis in de communicatie</a:t>
            </a:r>
          </a:p>
          <a:p>
            <a:r>
              <a:rPr lang="nl-NL" dirty="0"/>
              <a:t>Stoornissen in het denken:</a:t>
            </a:r>
          </a:p>
          <a:p>
            <a:pPr lvl="1"/>
            <a:r>
              <a:rPr lang="nl-NL" dirty="0" err="1"/>
              <a:t>Bijv</a:t>
            </a:r>
            <a:r>
              <a:rPr lang="nl-NL" dirty="0"/>
              <a:t>: één thema interessant, eindeloos vragen stellen, onlogische angsten, denken in fragmenten.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A490-BABD-4B66-8F59-AB33672BFBED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7653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Oorzaken van autisme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Psychische oorzaken:</a:t>
            </a:r>
          </a:p>
          <a:p>
            <a:pPr lvl="1"/>
            <a:r>
              <a:rPr lang="nl-NL" dirty="0"/>
              <a:t>Verstoorde </a:t>
            </a:r>
            <a:r>
              <a:rPr lang="nl-NL" dirty="0" err="1"/>
              <a:t>ouder-kind-relatie</a:t>
            </a:r>
            <a:endParaRPr lang="nl-NL" dirty="0"/>
          </a:p>
          <a:p>
            <a:pPr lvl="1"/>
            <a:r>
              <a:rPr lang="nl-NL" dirty="0"/>
              <a:t>Verkeerd aangeleerd gedrag</a:t>
            </a:r>
          </a:p>
          <a:p>
            <a:pPr lvl="1"/>
            <a:r>
              <a:rPr lang="nl-NL" dirty="0"/>
              <a:t>Psychische stoornissen</a:t>
            </a:r>
          </a:p>
          <a:p>
            <a:r>
              <a:rPr lang="nl-NL" dirty="0"/>
              <a:t>Biologische oorzaken:</a:t>
            </a:r>
          </a:p>
          <a:p>
            <a:pPr lvl="1"/>
            <a:r>
              <a:rPr lang="nl-NL" dirty="0"/>
              <a:t>Functionele stoornis in de hersenen </a:t>
            </a:r>
            <a:r>
              <a:rPr lang="nl-NL" dirty="0">
                <a:sym typeface="Wingdings" pitchFamily="2" charset="2"/>
              </a:rPr>
              <a:t> waarneming van sensorische informatie anders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A490-BABD-4B66-8F59-AB33672BFBED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8779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tekst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ADD, ADHD en Asperger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A490-BABD-4B66-8F59-AB33672BFBED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05593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ADD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ADD = Attention deficit disorder = aandacht tekort stoornis</a:t>
            </a:r>
          </a:p>
          <a:p>
            <a:endParaRPr lang="nl-NL" dirty="0"/>
          </a:p>
          <a:p>
            <a:r>
              <a:rPr lang="nl-NL" dirty="0"/>
              <a:t>Aantal symptomen: </a:t>
            </a:r>
          </a:p>
          <a:p>
            <a:pPr lvl="1"/>
            <a:r>
              <a:rPr lang="nl-NL" dirty="0"/>
              <a:t>Verminderde concentratie</a:t>
            </a:r>
          </a:p>
          <a:p>
            <a:pPr lvl="1"/>
            <a:r>
              <a:rPr lang="nl-NL" dirty="0"/>
              <a:t>Vertraagde informatieverwerking</a:t>
            </a:r>
          </a:p>
          <a:p>
            <a:pPr lvl="1"/>
            <a:r>
              <a:rPr lang="nl-NL" dirty="0"/>
              <a:t>Niet goed kunnen plannen</a:t>
            </a:r>
          </a:p>
          <a:p>
            <a:pPr lvl="1"/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A490-BABD-4B66-8F59-AB33672BFBED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3133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el">
  <a:themeElements>
    <a:clrScheme name="Civie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e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e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BFBC81CC818C44D999805BCEB722B5A" ma:contentTypeVersion="9" ma:contentTypeDescription="Een nieuw document maken." ma:contentTypeScope="" ma:versionID="e0653b9c3a8a0defd8145176c5895480">
  <xsd:schema xmlns:xsd="http://www.w3.org/2001/XMLSchema" xmlns:xs="http://www.w3.org/2001/XMLSchema" xmlns:p="http://schemas.microsoft.com/office/2006/metadata/properties" xmlns:ns2="1a54669d-c472-447b-94aa-806d01968246" xmlns:ns3="d6aeae6d-abcb-46cd-8437-dc87b44d9692" targetNamespace="http://schemas.microsoft.com/office/2006/metadata/properties" ma:root="true" ma:fieldsID="a5ff1abcd5e7c3da5fb219e8efa213f7" ns2:_="" ns3:_="">
    <xsd:import namespace="1a54669d-c472-447b-94aa-806d01968246"/>
    <xsd:import namespace="d6aeae6d-abcb-46cd-8437-dc87b44d969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54669d-c472-447b-94aa-806d019682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aeae6d-abcb-46cd-8437-dc87b44d9692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3DAA656-BD42-4820-A6A0-21AA06F19765}">
  <ds:schemaRefs>
    <ds:schemaRef ds:uri="http://purl.org/dc/elements/1.1/"/>
    <ds:schemaRef ds:uri="http://purl.org/dc/dcmitype/"/>
    <ds:schemaRef ds:uri="http://schemas.microsoft.com/office/2006/documentManagement/types"/>
    <ds:schemaRef ds:uri="169eb86d-0fb8-4364-bb17-d27f6b2029d0"/>
    <ds:schemaRef ds:uri="http://purl.org/dc/terms/"/>
    <ds:schemaRef ds:uri="http://schemas.microsoft.com/office/infopath/2007/PartnerControls"/>
    <ds:schemaRef ds:uri="http://www.w3.org/XML/1998/namespace"/>
    <ds:schemaRef ds:uri="http://schemas.microsoft.com/office/2006/metadata/properties"/>
    <ds:schemaRef ds:uri="http://schemas.openxmlformats.org/package/2006/metadata/core-properties"/>
    <ds:schemaRef ds:uri="0bfbde32-856c-4dfd-bc38-4322d606c322"/>
  </ds:schemaRefs>
</ds:datastoreItem>
</file>

<file path=customXml/itemProps2.xml><?xml version="1.0" encoding="utf-8"?>
<ds:datastoreItem xmlns:ds="http://schemas.openxmlformats.org/officeDocument/2006/customXml" ds:itemID="{715F1A53-DBA7-4AC5-8A89-B1E3DEA61B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a54669d-c472-447b-94aa-806d01968246"/>
    <ds:schemaRef ds:uri="d6aeae6d-abcb-46cd-8437-dc87b44d969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9FBA5F7-5AEC-4AF2-B21F-13E8FB40CD4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419</Words>
  <Application>Microsoft Office PowerPoint</Application>
  <PresentationFormat>Diavoorstelling (4:3)</PresentationFormat>
  <Paragraphs>103</Paragraphs>
  <Slides>16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2" baseType="lpstr">
      <vt:lpstr>Arial</vt:lpstr>
      <vt:lpstr>Calibri</vt:lpstr>
      <vt:lpstr>Georgia</vt:lpstr>
      <vt:lpstr>Wingdings</vt:lpstr>
      <vt:lpstr>Wingdings 2</vt:lpstr>
      <vt:lpstr>Civiel</vt:lpstr>
      <vt:lpstr>Les 5 Mensen met een verstandelijke beperking  Bijkomende neurologische problemen</vt:lpstr>
      <vt:lpstr>Terugblik</vt:lpstr>
      <vt:lpstr>Inleiding Autisme</vt:lpstr>
      <vt:lpstr>ASS en VB</vt:lpstr>
      <vt:lpstr>Wat is autisme?</vt:lpstr>
      <vt:lpstr>Kenmerken autistisch beeld</vt:lpstr>
      <vt:lpstr>Oorzaken van autisme</vt:lpstr>
      <vt:lpstr>PowerPoint-presentatie</vt:lpstr>
      <vt:lpstr>ADD</vt:lpstr>
      <vt:lpstr>Therapie ADD</vt:lpstr>
      <vt:lpstr>ADHD</vt:lpstr>
      <vt:lpstr>Behandeling ADHD</vt:lpstr>
      <vt:lpstr>SYNDROOM VAN ASPERGER</vt:lpstr>
      <vt:lpstr>Filmmateriaal</vt:lpstr>
      <vt:lpstr>Opdracht autisme  inleveren in it’s learning!!</vt:lpstr>
      <vt:lpstr>TOETS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5 Mensen met een verstandelijke beperking  Bijkomende neurologische problemen</dc:title>
  <dc:creator>Myream Mijnders - van Hinte</dc:creator>
  <cp:lastModifiedBy>Femke van der Wal</cp:lastModifiedBy>
  <cp:revision>11</cp:revision>
  <dcterms:created xsi:type="dcterms:W3CDTF">2020-06-16T09:59:58Z</dcterms:created>
  <dcterms:modified xsi:type="dcterms:W3CDTF">2020-10-29T10:39:54Z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0x010100CBFBC81CC818C44D999805BCEB722B5A</vt:lpwstr>
  </property>
</Properties>
</file>