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67" r:id="rId5"/>
    <p:sldId id="337" r:id="rId6"/>
    <p:sldId id="340" r:id="rId7"/>
    <p:sldId id="341" r:id="rId8"/>
    <p:sldId id="310" r:id="rId9"/>
    <p:sldId id="338" r:id="rId10"/>
  </p:sldIdLst>
  <p:sldSz cx="12192000" cy="6858000"/>
  <p:notesSz cx="6858000" cy="9144000"/>
  <p:custDataLst>
    <p:tags r:id="rId12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60"/>
    <p:restoredTop sz="82555" autoAdjust="0"/>
  </p:normalViewPr>
  <p:slideViewPr>
    <p:cSldViewPr snapToGrid="0" snapToObjects="1">
      <p:cViewPr varScale="1">
        <p:scale>
          <a:sx n="94" d="100"/>
          <a:sy n="94" d="100"/>
        </p:scale>
        <p:origin x="98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5D68B7-3243-5D4B-8F05-C2DD3F5082D2}" type="datetimeFigureOut">
              <a:rPr lang="nl-NL" smtClean="0"/>
              <a:t>01/02/20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6EA9C-E9D8-A049-85BA-B6A94FA5F18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1778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66EA9C-E9D8-A049-85BA-B6A94FA5F181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01484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66EA9C-E9D8-A049-85BA-B6A94FA5F181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9700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66EA9C-E9D8-A049-85BA-B6A94FA5F181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5154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66EA9C-E9D8-A049-85BA-B6A94FA5F181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13267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DA7BC2-29DB-2241-A82A-91101814F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23FF9F1-14B7-4E44-B30E-21657BF344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65BF734-CB34-CF49-9AF2-5CB4629E7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DB9B-E819-B047-BDD3-6BCB6048F91A}" type="datetimeFigureOut">
              <a:rPr lang="nl-NL" smtClean="0"/>
              <a:t>01/02/20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CDA3672-AA93-B549-B025-7123AC09E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313C4F3-7F41-0C4A-B1EA-D220C2DC4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0C882-9D64-C547-B5AD-D9EA0B1EC1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2969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3C5D6E-79CD-A948-87B2-1EAA65F1A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B8CD45D-275F-6D4C-A6F1-23D3E1728D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2C19A57-D4FF-A54D-93ED-E6FCCCFC3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DB9B-E819-B047-BDD3-6BCB6048F91A}" type="datetimeFigureOut">
              <a:rPr lang="nl-NL" smtClean="0"/>
              <a:t>01/02/20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538F110-2918-2B4E-BA3C-6467784D1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06FB552-71A2-2E45-AF2C-6DE6E9A1C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0C882-9D64-C547-B5AD-D9EA0B1EC1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9149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5850D1BE-9A29-FE40-830C-C30A79FDBF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91EAAF5-A89C-3647-8E65-FC65302DF0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6189759-059C-5E4D-9BBF-7FD87090A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DB9B-E819-B047-BDD3-6BCB6048F91A}" type="datetimeFigureOut">
              <a:rPr lang="nl-NL" smtClean="0"/>
              <a:t>01/02/20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05C129D-FEAD-DF4D-B059-F4648CAB7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AA915D5-540E-AB48-B1B0-A34D47569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0C882-9D64-C547-B5AD-D9EA0B1EC1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676316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a met figu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928670"/>
            <a:ext cx="10363200" cy="976330"/>
          </a:xfrm>
        </p:spPr>
        <p:txBody>
          <a:bodyPr/>
          <a:lstStyle>
            <a:lvl1pPr algn="l">
              <a:defRPr sz="3600" baseline="0"/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dianummer 4">
            <a:extLst>
              <a:ext uri="{FF2B5EF4-FFF2-40B4-BE49-F238E27FC236}">
                <a16:creationId xmlns:a16="http://schemas.microsoft.com/office/drawing/2014/main" id="{E6B1A6A6-7F25-4A82-90DF-F514900590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1595F-6955-4689-91B4-A9BD161D3FA5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732975438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12F8E9-FAC3-A34F-B164-1D9567320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885F2CF-BAC9-9942-A8B5-F8EB7B0B10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FC2F471-4D64-024D-A4ED-5A0D9DC11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DB9B-E819-B047-BDD3-6BCB6048F91A}" type="datetimeFigureOut">
              <a:rPr lang="nl-NL" smtClean="0"/>
              <a:t>01/02/20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DFD2796-8311-3749-87E0-4F9BAD599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EDAE2D4-D92D-414F-8BAC-6FCBC6F60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0C882-9D64-C547-B5AD-D9EA0B1EC1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03014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1AD247-66C3-F240-8ED8-85BE47B11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C2F5714-77CD-F140-AD53-CFFB15A093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5E90231-8A79-D04D-B477-213FF8B76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DB9B-E819-B047-BDD3-6BCB6048F91A}" type="datetimeFigureOut">
              <a:rPr lang="nl-NL" smtClean="0"/>
              <a:t>01/02/20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45F8B9B-42D4-A841-A9F6-B934EEDBC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0BAB041-4841-7542-92F9-B2579A0CF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0C882-9D64-C547-B5AD-D9EA0B1EC1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6847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909953-19B7-384A-A6A0-C36C1109D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F605A97-E1F9-7249-B421-B930B801DC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6C587A9-031F-BB43-987E-D9783267C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D0E9D64-E478-4E4A-8307-7B709B6E5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DB9B-E819-B047-BDD3-6BCB6048F91A}" type="datetimeFigureOut">
              <a:rPr lang="nl-NL" smtClean="0"/>
              <a:t>01/02/20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9EFFF3C-A15C-4048-BAA8-F9B1ACC0C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D0CBAF1-D367-FD40-82EE-AC0A94D87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0C882-9D64-C547-B5AD-D9EA0B1EC1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09497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9201B8-6B64-8140-A0F4-567232B66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E534315-8B2E-3143-8629-B4F1FB77B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2F140D4-988D-574B-A4D5-EE61DFA8B5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DAA5EEEB-1160-8843-AA96-7E0CF38E2A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7EC64950-B43E-6D41-990D-F480AC6E0D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3A59EE18-A831-514C-A15C-2CE6A8D04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DB9B-E819-B047-BDD3-6BCB6048F91A}" type="datetimeFigureOut">
              <a:rPr lang="nl-NL" smtClean="0"/>
              <a:t>01/02/20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20DCD737-F3C2-0E44-A0A6-CB8054879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E16A06A-E6E3-CE42-B134-B0AC2E0E4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0C882-9D64-C547-B5AD-D9EA0B1EC1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3599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A23831-4811-4D42-BD5F-3058765E5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C88F8B9-9954-4248-B559-5A1ED527F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DB9B-E819-B047-BDD3-6BCB6048F91A}" type="datetimeFigureOut">
              <a:rPr lang="nl-NL" smtClean="0"/>
              <a:t>01/02/20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5866506-B40D-3640-B457-6A8A7F11D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151CECB-9238-B048-9C93-F2786FB85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0C882-9D64-C547-B5AD-D9EA0B1EC1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021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4E062403-FAEA-2748-B4D7-F00BAD99F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DB9B-E819-B047-BDD3-6BCB6048F91A}" type="datetimeFigureOut">
              <a:rPr lang="nl-NL" smtClean="0"/>
              <a:t>01/02/20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BD6904C-DEF1-0245-A267-832DDF683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0ACF23B-3674-6D4C-A306-7485ECE69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0C882-9D64-C547-B5AD-D9EA0B1EC1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6830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FE82FB-8139-CA4E-B3A6-F2FFC4DF4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9963C39-F3F3-314F-B223-19FD30BDC5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3E08E3C-5417-5B4F-9EDA-6A3E5D270F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7D3D056-2D00-2645-8E41-3A6088478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DB9B-E819-B047-BDD3-6BCB6048F91A}" type="datetimeFigureOut">
              <a:rPr lang="nl-NL" smtClean="0"/>
              <a:t>01/02/20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6058DCF-0D39-2346-99FB-142B5FC14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4A1DD4D-FC56-0D49-B9A7-CE1B147D3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0C882-9D64-C547-B5AD-D9EA0B1EC1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3663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165A6-9AB1-E240-9C40-3CB1CB2E3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9EC81CE0-637F-C24C-9893-F5EDF11915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B54A247-355A-0C46-AEBF-F5B6AC8A73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ABEC4C4-A4A3-C84B-9AEB-B4B4047AC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DB9B-E819-B047-BDD3-6BCB6048F91A}" type="datetimeFigureOut">
              <a:rPr lang="nl-NL" smtClean="0"/>
              <a:t>01/02/20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E4A815E-79D5-EE49-B929-993559B47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77ADA5E-249C-2847-8CEA-D9D13A298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0C882-9D64-C547-B5AD-D9EA0B1EC1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9132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465C928C-FDC5-2F4F-B4F2-187481ECB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33A2CCE-4F72-EA4B-B630-0A65A4A9EA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0BA7FD4-5F67-B84F-90D3-FD9FB980E4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DCDB9B-E819-B047-BDD3-6BCB6048F91A}" type="datetimeFigureOut">
              <a:rPr lang="nl-NL" smtClean="0"/>
              <a:t>01/02/20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70E5DEC-76E0-644A-AE39-D95B65CCF5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77E7E4B-FBE0-CC4F-8B03-276300AD9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0C882-9D64-C547-B5AD-D9EA0B1EC1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3132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hyperlink" Target="https://www.organisatiegroei.nl/kotter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26103" cy="6858000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2AB4774B-F11E-41AD-9253-CE99938C6D07}"/>
              </a:ext>
            </a:extLst>
          </p:cNvPr>
          <p:cNvSpPr/>
          <p:nvPr/>
        </p:nvSpPr>
        <p:spPr>
          <a:xfrm>
            <a:off x="2432137" y="675640"/>
            <a:ext cx="7361825" cy="383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1" dirty="0">
              <a:solidFill>
                <a:srgbClr val="002060"/>
              </a:solidFill>
            </a:endParaRPr>
          </a:p>
          <a:p>
            <a:pPr algn="ctr"/>
            <a:endParaRPr lang="nl-NL" b="1" dirty="0">
              <a:solidFill>
                <a:srgbClr val="002060"/>
              </a:solidFill>
            </a:endParaRPr>
          </a:p>
          <a:p>
            <a:pPr algn="ctr"/>
            <a:r>
              <a:rPr lang="nl-NL" b="1" dirty="0">
                <a:solidFill>
                  <a:srgbClr val="002060"/>
                </a:solidFill>
              </a:rPr>
              <a:t>Microlearning</a:t>
            </a:r>
          </a:p>
          <a:p>
            <a:pPr algn="ctr"/>
            <a:endParaRPr lang="nl-NL" b="1" dirty="0">
              <a:solidFill>
                <a:srgbClr val="002060"/>
              </a:solidFill>
            </a:endParaRPr>
          </a:p>
          <a:p>
            <a:pPr algn="ctr"/>
            <a:r>
              <a:rPr lang="nl-NL" dirty="0">
                <a:solidFill>
                  <a:srgbClr val="002060"/>
                </a:solidFill>
              </a:rPr>
              <a:t>Microlearning is niet meer weg te denken uit onderwijs. </a:t>
            </a:r>
          </a:p>
          <a:p>
            <a:pPr algn="ctr"/>
            <a:r>
              <a:rPr lang="nl-NL" dirty="0">
                <a:solidFill>
                  <a:srgbClr val="002060"/>
                </a:solidFill>
              </a:rPr>
              <a:t>Krachtig onderwerp voor jou als i-coach om op te pakken!</a:t>
            </a:r>
          </a:p>
          <a:p>
            <a:pPr algn="ctr"/>
            <a:endParaRPr lang="nl-NL" dirty="0">
              <a:solidFill>
                <a:srgbClr val="002060"/>
              </a:solidFill>
            </a:endParaRPr>
          </a:p>
          <a:p>
            <a:pPr algn="ctr"/>
            <a:endParaRPr lang="nl-NL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rgbClr val="002060"/>
                </a:solidFill>
              </a:rPr>
              <a:t>Actueel, wendbaar, flexibel, inclusief onderwijs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rgbClr val="002060"/>
                </a:solidFill>
              </a:rPr>
              <a:t>Past in elk onderwijsontwerp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rgbClr val="002060"/>
                </a:solidFill>
              </a:rPr>
              <a:t>Kansen om docenten/vakgroepen te verbinden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rgbClr val="002060"/>
                </a:solidFill>
              </a:rPr>
              <a:t>Ict-vaardigheden oppakken met direct nut voor docent en student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nl-NL" dirty="0">
              <a:solidFill>
                <a:srgbClr val="002060"/>
              </a:solidFill>
            </a:endParaRPr>
          </a:p>
          <a:p>
            <a:pPr algn="ctr"/>
            <a:endParaRPr lang="nl-NL" b="1" dirty="0">
              <a:solidFill>
                <a:srgbClr val="002060"/>
              </a:solidFill>
            </a:endParaRPr>
          </a:p>
          <a:p>
            <a:pPr algn="ctr"/>
            <a:endParaRPr lang="nl-NL" b="1" dirty="0">
              <a:solidFill>
                <a:srgbClr val="002060"/>
              </a:solidFill>
            </a:endParaRPr>
          </a:p>
          <a:p>
            <a:pPr algn="ctr"/>
            <a:endParaRPr lang="nl-NL" b="1" dirty="0">
              <a:solidFill>
                <a:srgbClr val="002060"/>
              </a:solidFill>
            </a:endParaRPr>
          </a:p>
          <a:p>
            <a:pPr algn="ctr"/>
            <a:endParaRPr lang="nl-NL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78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73;p13">
            <a:extLst>
              <a:ext uri="{FF2B5EF4-FFF2-40B4-BE49-F238E27FC236}">
                <a16:creationId xmlns:a16="http://schemas.microsoft.com/office/drawing/2014/main" id="{ECFB7AD7-5B20-854F-B4A5-EC670024EA6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59275" y="578275"/>
            <a:ext cx="2532725" cy="500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172" y="1"/>
            <a:ext cx="2548828" cy="458616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2FD7EEC0-FCAC-4AFD-9DB7-C7A8A8FFEBC0}"/>
              </a:ext>
            </a:extLst>
          </p:cNvPr>
          <p:cNvSpPr txBox="1"/>
          <p:nvPr/>
        </p:nvSpPr>
        <p:spPr>
          <a:xfrm>
            <a:off x="731520" y="458617"/>
            <a:ext cx="78841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b="1" dirty="0">
                <a:solidFill>
                  <a:srgbClr val="002060"/>
                </a:solidFill>
              </a:rPr>
              <a:t>De Technovator en kennisclips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D6809665-AC36-4E5B-907F-1E47053B69F5}"/>
              </a:ext>
            </a:extLst>
          </p:cNvPr>
          <p:cNvSpPr/>
          <p:nvPr/>
        </p:nvSpPr>
        <p:spPr>
          <a:xfrm>
            <a:off x="1785795" y="1172858"/>
            <a:ext cx="8613870" cy="4820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1" dirty="0">
              <a:solidFill>
                <a:srgbClr val="002060"/>
              </a:solidFill>
            </a:endParaRPr>
          </a:p>
          <a:p>
            <a:pPr algn="ctr"/>
            <a:r>
              <a:rPr lang="nl-NL" b="1" dirty="0">
                <a:solidFill>
                  <a:srgbClr val="002060"/>
                </a:solidFill>
              </a:rPr>
              <a:t>De i-coach als Technovator</a:t>
            </a:r>
          </a:p>
          <a:p>
            <a:pPr algn="ctr"/>
            <a:endParaRPr lang="nl-NL" b="1" dirty="0">
              <a:solidFill>
                <a:srgbClr val="002060"/>
              </a:solidFill>
            </a:endParaRPr>
          </a:p>
          <a:p>
            <a:pPr algn="ctr"/>
            <a:r>
              <a:rPr lang="nl-NL" dirty="0">
                <a:solidFill>
                  <a:srgbClr val="002060"/>
                </a:solidFill>
              </a:rPr>
              <a:t>Jij kunt je inleven in de docent, je begrijpt wat zij/h wil en </a:t>
            </a:r>
          </a:p>
          <a:p>
            <a:pPr algn="ctr"/>
            <a:r>
              <a:rPr lang="nl-NL" dirty="0">
                <a:solidFill>
                  <a:srgbClr val="002060"/>
                </a:solidFill>
              </a:rPr>
              <a:t>kunt dit vertalen naar de juiste technologische oplossing</a:t>
            </a:r>
          </a:p>
          <a:p>
            <a:pPr algn="ctr"/>
            <a:endParaRPr lang="nl-NL" dirty="0">
              <a:solidFill>
                <a:srgbClr val="002060"/>
              </a:solidFill>
            </a:endParaRPr>
          </a:p>
          <a:p>
            <a:pPr algn="ctr"/>
            <a:r>
              <a:rPr lang="nl-NL" dirty="0">
                <a:solidFill>
                  <a:srgbClr val="002060"/>
                </a:solidFill>
              </a:rPr>
              <a:t>Je verbindt stakeholders over de teams heen en bedenkt samen met andere i-coaches oplossingen voor de hele instelling</a:t>
            </a:r>
          </a:p>
          <a:p>
            <a:pPr algn="ctr"/>
            <a:endParaRPr lang="nl-NL" dirty="0">
              <a:solidFill>
                <a:srgbClr val="002060"/>
              </a:solidFill>
            </a:endParaRPr>
          </a:p>
          <a:p>
            <a:pPr algn="ctr"/>
            <a:r>
              <a:rPr lang="nl-NL" dirty="0">
                <a:solidFill>
                  <a:srgbClr val="002060"/>
                </a:solidFill>
              </a:rPr>
              <a:t>Je bent je bewust van trends in onderwijsland</a:t>
            </a:r>
          </a:p>
          <a:p>
            <a:pPr algn="ctr"/>
            <a:endParaRPr lang="nl-NL" dirty="0">
              <a:solidFill>
                <a:srgbClr val="002060"/>
              </a:solidFill>
            </a:endParaRPr>
          </a:p>
          <a:p>
            <a:pPr algn="ctr"/>
            <a:r>
              <a:rPr lang="nl-NL" dirty="0">
                <a:solidFill>
                  <a:srgbClr val="002060"/>
                </a:solidFill>
              </a:rPr>
              <a:t>Het werken met video/kennisclips is al lang geen trend meer maar de meeste docenten weten nog niet hoe ze hier zelf profijt van kunnen hebben/hoe het werkt</a:t>
            </a:r>
          </a:p>
          <a:p>
            <a:pPr algn="ctr"/>
            <a:endParaRPr lang="nl-NL" b="1" dirty="0">
              <a:solidFill>
                <a:srgbClr val="002060"/>
              </a:solidFill>
            </a:endParaRPr>
          </a:p>
          <a:p>
            <a:pPr algn="ctr"/>
            <a:endParaRPr lang="nl-NL" b="1" dirty="0">
              <a:solidFill>
                <a:srgbClr val="002060"/>
              </a:solidFill>
            </a:endParaRPr>
          </a:p>
          <a:p>
            <a:pPr algn="ctr"/>
            <a:endParaRPr lang="nl-NL" b="1" dirty="0">
              <a:solidFill>
                <a:srgbClr val="002060"/>
              </a:solidFill>
            </a:endParaRPr>
          </a:p>
          <a:p>
            <a:pPr algn="ctr"/>
            <a:endParaRPr lang="nl-NL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05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73;p13">
            <a:extLst>
              <a:ext uri="{FF2B5EF4-FFF2-40B4-BE49-F238E27FC236}">
                <a16:creationId xmlns:a16="http://schemas.microsoft.com/office/drawing/2014/main" id="{ECFB7AD7-5B20-854F-B4A5-EC670024EA6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59275" y="578275"/>
            <a:ext cx="2532725" cy="500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172" y="1"/>
            <a:ext cx="2548828" cy="458616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2FD7EEC0-FCAC-4AFD-9DB7-C7A8A8FFEBC0}"/>
              </a:ext>
            </a:extLst>
          </p:cNvPr>
          <p:cNvSpPr txBox="1"/>
          <p:nvPr/>
        </p:nvSpPr>
        <p:spPr>
          <a:xfrm>
            <a:off x="731520" y="458617"/>
            <a:ext cx="78841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b="1" dirty="0">
                <a:solidFill>
                  <a:srgbClr val="002060"/>
                </a:solidFill>
              </a:rPr>
              <a:t>Kennisclips maken, customer journey (teacher journey)</a:t>
            </a:r>
          </a:p>
        </p:txBody>
      </p:sp>
      <p:graphicFrame>
        <p:nvGraphicFramePr>
          <p:cNvPr id="3" name="Tabel 3">
            <a:extLst>
              <a:ext uri="{FF2B5EF4-FFF2-40B4-BE49-F238E27FC236}">
                <a16:creationId xmlns:a16="http://schemas.microsoft.com/office/drawing/2014/main" id="{3354F412-17F3-4A45-902B-DADF99822CB6}"/>
              </a:ext>
            </a:extLst>
          </p:cNvPr>
          <p:cNvGraphicFramePr>
            <a:graphicFrameLocks noGrp="1"/>
          </p:cNvGraphicFramePr>
          <p:nvPr/>
        </p:nvGraphicFramePr>
        <p:xfrm>
          <a:off x="731520" y="1351280"/>
          <a:ext cx="10200640" cy="4972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0320">
                  <a:extLst>
                    <a:ext uri="{9D8B030D-6E8A-4147-A177-3AD203B41FA5}">
                      <a16:colId xmlns:a16="http://schemas.microsoft.com/office/drawing/2014/main" val="3926166879"/>
                    </a:ext>
                  </a:extLst>
                </a:gridCol>
                <a:gridCol w="5100320">
                  <a:extLst>
                    <a:ext uri="{9D8B030D-6E8A-4147-A177-3AD203B41FA5}">
                      <a16:colId xmlns:a16="http://schemas.microsoft.com/office/drawing/2014/main" val="491313289"/>
                    </a:ext>
                  </a:extLst>
                </a:gridCol>
              </a:tblGrid>
              <a:tr h="751420">
                <a:tc>
                  <a:txBody>
                    <a:bodyPr/>
                    <a:lstStyle/>
                    <a:p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Waar moet je allemaal aan denken? </a:t>
                      </a:r>
                    </a:p>
                    <a:p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Doe dit samen met dienst ict en andere i-coaches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Implementatie: maak een meerjarenplanning</a:t>
                      </a:r>
                    </a:p>
                    <a:p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Doe niet alles zelf! Vorm een team.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6619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Wat is microlearning?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Maak een doorlopende module </a:t>
                      </a:r>
                      <a:r>
                        <a:rPr lang="nl-NL" sz="1400" dirty="0" err="1">
                          <a:solidFill>
                            <a:srgbClr val="002060"/>
                          </a:solidFill>
                        </a:rPr>
                        <a:t>oid</a:t>
                      </a:r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 die men zelfstandig kan doorlopen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24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Wat zijn kennisclips?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Bespreek met onderwijskundigen hoe zij microlearning zien en hoe zij het willen inzetten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1090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Hoe maak jij een kennisclip?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Bespreek met docenten voor welke onderdelen zij ml willen maken en waarom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7808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Software om te screen casten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Stel met alle partijen samen een strategie 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637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Software om te bewerken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Kijk wat er al is binnen en buiten de organisatie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06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Hardware: laptop, webcam, microfoon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Denk team overstijgend bij alle vakgebieden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97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Opslaan en delen. Centraal? Toegang voor alle docenten? Youtube?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Onderzoek of bedrijven mee willen werken aan het maken van microlearning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9681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Didactiek: hoe past microlearning in het onderwijsontwerp?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Kan er misschien lesmateriaal ‘de deur uit’? Wanneer moeten de boekenlijsten ingeleverd worden?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69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Welke andere vormen van microlearning zijn er, hoe ga je verder?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>
                          <a:solidFill>
                            <a:srgbClr val="002060"/>
                          </a:solidFill>
                        </a:rPr>
                        <a:t>Betrek studenten in het maken van kennisclips en kijk of er een ict/media opleiding mee wil denken/doen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0836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282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73;p13">
            <a:extLst>
              <a:ext uri="{FF2B5EF4-FFF2-40B4-BE49-F238E27FC236}">
                <a16:creationId xmlns:a16="http://schemas.microsoft.com/office/drawing/2014/main" id="{ECFB7AD7-5B20-854F-B4A5-EC670024EA6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59275" y="578275"/>
            <a:ext cx="2532725" cy="500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172" y="1"/>
            <a:ext cx="2548828" cy="458616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2FD7EEC0-FCAC-4AFD-9DB7-C7A8A8FFEBC0}"/>
              </a:ext>
            </a:extLst>
          </p:cNvPr>
          <p:cNvSpPr txBox="1"/>
          <p:nvPr/>
        </p:nvSpPr>
        <p:spPr>
          <a:xfrm>
            <a:off x="9560560" y="3167389"/>
            <a:ext cx="2540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rgbClr val="002060"/>
                </a:solidFill>
              </a:rPr>
              <a:t>Voorbeeld ROC van Amsterdam </a:t>
            </a:r>
          </a:p>
          <a:p>
            <a:r>
              <a:rPr lang="nl-NL" sz="1400" b="1" dirty="0">
                <a:solidFill>
                  <a:srgbClr val="002060"/>
                </a:solidFill>
              </a:rPr>
              <a:t>(Pascal Koole)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6606A792-883B-4121-95A9-5FB5A4BE3B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881" y="125277"/>
            <a:ext cx="9157933" cy="6607445"/>
          </a:xfrm>
          <a:prstGeom prst="rect">
            <a:avLst/>
          </a:prstGeom>
          <a:ln w="571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11009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928D2B89-781C-4632-8DB7-4B80A8877D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85814" y="166688"/>
            <a:ext cx="8910637" cy="1408112"/>
          </a:xfrm>
        </p:spPr>
        <p:txBody>
          <a:bodyPr/>
          <a:lstStyle/>
          <a:p>
            <a:pPr eaLnBrk="1" hangingPunct="1"/>
            <a:r>
              <a:rPr lang="nl-NL" altLang="nl-NL" b="1" dirty="0">
                <a:solidFill>
                  <a:srgbClr val="2E3191"/>
                </a:solidFill>
                <a:latin typeface="Calibri,sans-serif"/>
              </a:rPr>
              <a:t>De fasen van veranderen</a:t>
            </a:r>
            <a:endParaRPr lang="nl-NL" altLang="nl-NL" dirty="0">
              <a:solidFill>
                <a:srgbClr val="2E3191"/>
              </a:solidFill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111CAF4-AB9C-4405-84CA-A1C19B3D08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354" y="4956446"/>
            <a:ext cx="1281196" cy="1452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Afbeelding 3">
            <a:extLst>
              <a:ext uri="{FF2B5EF4-FFF2-40B4-BE49-F238E27FC236}">
                <a16:creationId xmlns:a16="http://schemas.microsoft.com/office/drawing/2014/main" id="{4E51F603-1591-4D4A-AA0D-665679BA0E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7325" y="6161088"/>
            <a:ext cx="136683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kstvak 1">
            <a:extLst>
              <a:ext uri="{FF2B5EF4-FFF2-40B4-BE49-F238E27FC236}">
                <a16:creationId xmlns:a16="http://schemas.microsoft.com/office/drawing/2014/main" id="{8C27655A-9920-4C49-82FB-CB96D38377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814" y="1248724"/>
            <a:ext cx="675290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nl-NL" b="1" dirty="0">
                <a:solidFill>
                  <a:srgbClr val="002060"/>
                </a:solidFill>
              </a:rPr>
              <a:t>Houd voorgaande tips naast het model van Kotter uit de module Veranderkunde en vul je plan aan (zie video)</a:t>
            </a:r>
          </a:p>
          <a:p>
            <a:endParaRPr lang="nl-NL" altLang="nl-NL" dirty="0"/>
          </a:p>
          <a:p>
            <a:endParaRPr lang="nl-NL" altLang="nl-NL" dirty="0"/>
          </a:p>
        </p:txBody>
      </p:sp>
      <p:pic>
        <p:nvPicPr>
          <p:cNvPr id="5127" name="Afbeelding 4">
            <a:hlinkClick r:id="rId4"/>
            <a:extLst>
              <a:ext uri="{FF2B5EF4-FFF2-40B4-BE49-F238E27FC236}">
                <a16:creationId xmlns:a16="http://schemas.microsoft.com/office/drawing/2014/main" id="{27FC4DD5-1F20-4B2A-B0CA-63C14D701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2927383"/>
            <a:ext cx="4838700" cy="2984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5">
            <a:extLst>
              <a:ext uri="{FF2B5EF4-FFF2-40B4-BE49-F238E27FC236}">
                <a16:creationId xmlns:a16="http://schemas.microsoft.com/office/drawing/2014/main" id="{0BF7283B-1015-4CCE-A9F5-87C879EC42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6650" y="5878513"/>
            <a:ext cx="48387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nl-NL" altLang="nl-NL" sz="1000">
                <a:hlinkClick r:id="rId4"/>
              </a:rPr>
              <a:t>https://www.organisatiegroei.nl/kotter.html</a:t>
            </a:r>
            <a:endParaRPr lang="nl-NL" altLang="nl-NL" sz="1000"/>
          </a:p>
        </p:txBody>
      </p:sp>
      <p:pic>
        <p:nvPicPr>
          <p:cNvPr id="5128" name="Afbeelding 3">
            <a:extLst>
              <a:ext uri="{FF2B5EF4-FFF2-40B4-BE49-F238E27FC236}">
                <a16:creationId xmlns:a16="http://schemas.microsoft.com/office/drawing/2014/main" id="{953F2C6C-5F7D-4B49-BE57-DBB241AF37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0975" y="5776914"/>
            <a:ext cx="137318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73;p13">
            <a:extLst>
              <a:ext uri="{FF2B5EF4-FFF2-40B4-BE49-F238E27FC236}">
                <a16:creationId xmlns:a16="http://schemas.microsoft.com/office/drawing/2014/main" id="{ECFB7AD7-5B20-854F-B4A5-EC670024EA6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59275" y="578275"/>
            <a:ext cx="2532725" cy="500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172" y="1"/>
            <a:ext cx="2548828" cy="458616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C6459B89-C6FA-4581-A298-D3AB1139489C}"/>
              </a:ext>
            </a:extLst>
          </p:cNvPr>
          <p:cNvSpPr txBox="1"/>
          <p:nvPr/>
        </p:nvSpPr>
        <p:spPr>
          <a:xfrm>
            <a:off x="599440" y="382161"/>
            <a:ext cx="995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srgbClr val="002060"/>
                </a:solidFill>
              </a:rPr>
              <a:t>Bestudeer het de pagina “7 succesfactoren” (module trainer/coach). </a:t>
            </a:r>
          </a:p>
          <a:p>
            <a:r>
              <a:rPr lang="nl-NL" sz="2200" b="1" dirty="0">
                <a:solidFill>
                  <a:srgbClr val="002060"/>
                </a:solidFill>
              </a:rPr>
              <a:t>Vul het plan ‘implementatie microlearning’ aan.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812C9AC1-D936-4CD5-993B-CAB6F151F44F}"/>
              </a:ext>
            </a:extLst>
          </p:cNvPr>
          <p:cNvSpPr/>
          <p:nvPr/>
        </p:nvSpPr>
        <p:spPr>
          <a:xfrm>
            <a:off x="2985436" y="6133068"/>
            <a:ext cx="6221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/>
              <a:t>7 Succesfactoren Transfer-model © (ICM, Laura van den Ouden) 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FC2120B6-43DF-4234-86C4-C05B8251CE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6014" y="1532873"/>
            <a:ext cx="5187811" cy="460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13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67&quot;/&gt;&lt;/object&gt;&lt;object type=&quot;3&quot; unique_id=&quot;11632&quot;&gt;&lt;property id=&quot;20148&quot; value=&quot;5&quot;/&gt;&lt;property id=&quot;20300&quot; value=&quot;Slide 2&quot;/&gt;&lt;property id=&quot;20307&quot; value=&quot;337&quot;/&gt;&lt;/object&gt;&lt;object type=&quot;3&quot; unique_id=&quot;11777&quot;&gt;&lt;property id=&quot;20148&quot; value=&quot;5&quot;/&gt;&lt;property id=&quot;20300&quot; value=&quot;Slide 6&quot;/&gt;&lt;property id=&quot;20307&quot; value=&quot;338&quot;/&gt;&lt;/object&gt;&lt;object type=&quot;3&quot; unique_id=&quot;11846&quot;&gt;&lt;property id=&quot;20148&quot; value=&quot;5&quot;/&gt;&lt;property id=&quot;20300&quot; value=&quot;Slide 5 - &amp;quot;De fasen van veranderen&amp;quot;&quot;/&gt;&lt;property id=&quot;20307&quot; value=&quot;310&quot;/&gt;&lt;/object&gt;&lt;object type=&quot;3&quot; unique_id=&quot;11878&quot;&gt;&lt;property id=&quot;20148&quot; value=&quot;5&quot;/&gt;&lt;property id=&quot;20300&quot; value=&quot;Slide 3&quot;/&gt;&lt;property id=&quot;20307&quot; value=&quot;340&quot;/&gt;&lt;/object&gt;&lt;object type=&quot;3&quot; unique_id=&quot;11904&quot;&gt;&lt;property id=&quot;20148&quot; value=&quot;5&quot;/&gt;&lt;property id=&quot;20300&quot; value=&quot;Slide 4&quot;/&gt;&lt;property id=&quot;20307&quot; value=&quot;341&quot;/&gt;&lt;/object&gt;&lt;/object&gt;&lt;object type=&quot;8&quot; unique_id=&quot;1004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4FD98B149B0D40AC358CA90BF0C938" ma:contentTypeVersion="10" ma:contentTypeDescription="Een nieuw document maken." ma:contentTypeScope="" ma:versionID="ce23ca2bebe5373a9f31d0a0e94ba749">
  <xsd:schema xmlns:xsd="http://www.w3.org/2001/XMLSchema" xmlns:xs="http://www.w3.org/2001/XMLSchema" xmlns:p="http://schemas.microsoft.com/office/2006/metadata/properties" xmlns:ns1="http://schemas.microsoft.com/sharepoint/v3" xmlns:ns3="40c5989d-2291-4c4e-898e-315506fc3e98" targetNamespace="http://schemas.microsoft.com/office/2006/metadata/properties" ma:root="true" ma:fieldsID="430cc5ec90e9e609510342e574186511" ns1:_="" ns3:_="">
    <xsd:import namespace="http://schemas.microsoft.com/sharepoint/v3"/>
    <xsd:import namespace="40c5989d-2291-4c4e-898e-315506fc3e9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1:_ip_UnifiedCompliancePolicyProperties" minOccurs="0"/>
                <xsd:element ref="ns1:_ip_UnifiedCompliancePolicyUIAc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4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15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c5989d-2291-4c4e-898e-315506fc3e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A794A0-7342-4C2F-8FD4-31D572CA737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E253B32-7A08-4CAE-B1E4-EE00BF7EDA7B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microsoft.com/sharepoint/v3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40c5989d-2291-4c4e-898e-315506fc3e9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5953EDF-DBE9-4DBA-AF50-88D6F71B7F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0c5989d-2291-4c4e-898e-315506fc3e9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23038</TotalTime>
  <Words>433</Words>
  <Application>Microsoft Office PowerPoint</Application>
  <PresentationFormat>Breedbeeld</PresentationFormat>
  <Paragraphs>64</Paragraphs>
  <Slides>6</Slides>
  <Notes>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Calibri,sans-serif</vt:lpstr>
      <vt:lpstr>Kantoorthema</vt:lpstr>
      <vt:lpstr>PowerPoint-presentatie</vt:lpstr>
      <vt:lpstr>PowerPoint-presentatie</vt:lpstr>
      <vt:lpstr>PowerPoint-presentatie</vt:lpstr>
      <vt:lpstr>PowerPoint-presentatie</vt:lpstr>
      <vt:lpstr>De fasen van veranderen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Bruggen Bouwen</dc:title>
  <dc:creator>Martijn Bijleveld</dc:creator>
  <cp:lastModifiedBy>Pascal Koole</cp:lastModifiedBy>
  <cp:revision>128</cp:revision>
  <cp:lastPrinted>2019-01-25T10:24:40Z</cp:lastPrinted>
  <dcterms:created xsi:type="dcterms:W3CDTF">2019-01-16T12:17:35Z</dcterms:created>
  <dcterms:modified xsi:type="dcterms:W3CDTF">2020-02-01T09:25:21Z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0x010100504FD98B149B0D40AC358CA90BF0C938</vt:lpwstr>
  </property>
</Properties>
</file>