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Naamloze sectie" id="{119F9218-D5C8-4DBB-BC5A-1C4DD3463DA5}">
          <p14:sldIdLst>
            <p14:sldId id="257"/>
            <p14:sldId id="261"/>
            <p14:sldId id="262"/>
            <p14:sldId id="263"/>
            <p14:sldId id="264"/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1" autoAdjust="0"/>
    <p:restoredTop sz="94660"/>
  </p:normalViewPr>
  <p:slideViewPr>
    <p:cSldViewPr snapToGrid="0">
      <p:cViewPr varScale="1">
        <p:scale>
          <a:sx n="85" d="100"/>
          <a:sy n="85" d="100"/>
        </p:scale>
        <p:origin x="77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4801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07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353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654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9369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8491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054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349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08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3832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042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E61C3-893D-46CD-80C0-FB2A63724689}" type="datetimeFigureOut">
              <a:rPr lang="nl-NL" smtClean="0"/>
              <a:t>3-11-2020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0815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5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5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5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3.svg"/><Relationship Id="rId12" Type="http://schemas.openxmlformats.org/officeDocument/2006/relationships/image" Target="../media/image5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5" Type="http://schemas.openxmlformats.org/officeDocument/2006/relationships/image" Target="../media/image7.svg"/><Relationship Id="rId10" Type="http://schemas.openxmlformats.org/officeDocument/2006/relationships/image" Target="../media/image16.png"/><Relationship Id="rId4" Type="http://schemas.openxmlformats.org/officeDocument/2006/relationships/image" Target="../media/image6.png"/><Relationship Id="rId9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1F5196-6B6D-480B-BC0C-F8B11844A0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33990"/>
            <a:ext cx="9144000" cy="2387600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Werkwoordspelling van de persoonsvorm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5F3F0C5-8A26-4E5E-97BA-CD593F64FD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13363" y="4558725"/>
            <a:ext cx="6165273" cy="1354425"/>
          </a:xfrm>
        </p:spPr>
        <p:txBody>
          <a:bodyPr>
            <a:normAutofit fontScale="92500" lnSpcReduction="10000"/>
          </a:bodyPr>
          <a:lstStyle/>
          <a:p>
            <a:endParaRPr lang="nl-NL" sz="4400" dirty="0"/>
          </a:p>
          <a:p>
            <a:r>
              <a:rPr lang="nl-NL" sz="5400" dirty="0">
                <a:solidFill>
                  <a:schemeClr val="bg1"/>
                </a:solidFill>
              </a:rPr>
              <a:t>Verleden tijd</a:t>
            </a:r>
          </a:p>
          <a:p>
            <a:endParaRPr lang="nl-NL" dirty="0"/>
          </a:p>
        </p:txBody>
      </p:sp>
      <p:pic>
        <p:nvPicPr>
          <p:cNvPr id="5" name="Graphic 4" descr="Zandloper">
            <a:extLst>
              <a:ext uri="{FF2B5EF4-FFF2-40B4-BE49-F238E27FC236}">
                <a16:creationId xmlns:a16="http://schemas.microsoft.com/office/drawing/2014/main" id="{C65E36F6-9389-48C5-9D95-BA95B5EC0E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444275" y="3689425"/>
            <a:ext cx="2223725" cy="222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50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317896-A2BD-4C34-9E9F-1873F385E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76520"/>
            <a:ext cx="10354959" cy="1636577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Regelmatige werkwoorden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5EAF437-C5A4-4D1C-BED0-EAFD675F0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538919"/>
            <a:ext cx="10515600" cy="3550731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chemeClr val="bg1"/>
                </a:solidFill>
              </a:rPr>
              <a:t>Regelmatige werkwoorden houden zich keurig aan de regels. </a:t>
            </a:r>
          </a:p>
          <a:p>
            <a:endParaRPr lang="nl-NL" sz="3600" dirty="0">
              <a:solidFill>
                <a:schemeClr val="tx1"/>
              </a:solidFill>
            </a:endParaRPr>
          </a:p>
          <a:p>
            <a:r>
              <a:rPr lang="nl-NL" sz="3600" dirty="0">
                <a:solidFill>
                  <a:schemeClr val="bg1"/>
                </a:solidFill>
              </a:rPr>
              <a:t>Zij worden ook wel ZWAKKE werkwoorden genoemd.</a:t>
            </a:r>
          </a:p>
        </p:txBody>
      </p:sp>
      <p:pic>
        <p:nvPicPr>
          <p:cNvPr id="5" name="Graphic 4" descr="Engelengezicht zonder opvulling">
            <a:extLst>
              <a:ext uri="{FF2B5EF4-FFF2-40B4-BE49-F238E27FC236}">
                <a16:creationId xmlns:a16="http://schemas.microsoft.com/office/drawing/2014/main" id="{045AF070-A153-40C3-997D-8043062D1B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22404" y="2347473"/>
            <a:ext cx="1081527" cy="1081527"/>
          </a:xfrm>
          <a:prstGeom prst="rect">
            <a:avLst/>
          </a:prstGeom>
        </p:spPr>
      </p:pic>
      <p:pic>
        <p:nvPicPr>
          <p:cNvPr id="4" name="Opgenomen geluid">
            <a:hlinkClick r:id="" action="ppaction://media"/>
            <a:extLst>
              <a:ext uri="{FF2B5EF4-FFF2-40B4-BE49-F238E27FC236}">
                <a16:creationId xmlns:a16="http://schemas.microsoft.com/office/drawing/2014/main" id="{135291BD-6324-4997-86C3-EBD9484597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460254" y="560228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7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80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9B746C-F8DD-4B89-8648-43D7F4A2E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6737"/>
            <a:ext cx="10515600" cy="1023734"/>
          </a:xfrm>
        </p:spPr>
        <p:txBody>
          <a:bodyPr>
            <a:normAutofit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Onregelmatige werkwoorden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83B00F-F91F-408B-9A3B-727B326F0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546654"/>
            <a:ext cx="10515600" cy="2832742"/>
          </a:xfrm>
        </p:spPr>
        <p:txBody>
          <a:bodyPr/>
          <a:lstStyle/>
          <a:p>
            <a:r>
              <a:rPr lang="nl-NL" sz="3600" dirty="0">
                <a:solidFill>
                  <a:schemeClr val="bg1"/>
                </a:solidFill>
              </a:rPr>
              <a:t>Onregelmatige werkwoorden volgen hun eigen regels. </a:t>
            </a:r>
          </a:p>
          <a:p>
            <a:endParaRPr lang="nl-NL" sz="3600" dirty="0">
              <a:solidFill>
                <a:schemeClr val="bg1"/>
              </a:solidFill>
            </a:endParaRPr>
          </a:p>
          <a:p>
            <a:r>
              <a:rPr lang="nl-NL" sz="3600" dirty="0">
                <a:solidFill>
                  <a:schemeClr val="bg1"/>
                </a:solidFill>
              </a:rPr>
              <a:t>Zij worden ook wel STERKE werkwoorden genoemd</a:t>
            </a:r>
          </a:p>
        </p:txBody>
      </p:sp>
      <p:pic>
        <p:nvPicPr>
          <p:cNvPr id="5" name="Graphic 4" descr="Gespierde arm">
            <a:extLst>
              <a:ext uri="{FF2B5EF4-FFF2-40B4-BE49-F238E27FC236}">
                <a16:creationId xmlns:a16="http://schemas.microsoft.com/office/drawing/2014/main" id="{1EADDC1F-CCB2-4412-AD09-6B8E0DBBCF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95216" y="4584970"/>
            <a:ext cx="2094689" cy="1883924"/>
          </a:xfrm>
          <a:prstGeom prst="rect">
            <a:avLst/>
          </a:prstGeom>
        </p:spPr>
      </p:pic>
      <p:pic>
        <p:nvPicPr>
          <p:cNvPr id="4" name="Opgenomen geluid">
            <a:hlinkClick r:id="" action="ppaction://media"/>
            <a:extLst>
              <a:ext uri="{FF2B5EF4-FFF2-40B4-BE49-F238E27FC236}">
                <a16:creationId xmlns:a16="http://schemas.microsoft.com/office/drawing/2014/main" id="{6F60A83D-E35E-4AE8-BB39-A2586B06821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311902" y="550648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248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34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4641B4-5936-4163-9308-8E30169AD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65192"/>
            <a:ext cx="10515600" cy="1111283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REGELMATIGE  WERKWOORDEN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5491BAE-71C0-4CC9-B84E-23FB295C90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051451"/>
            <a:ext cx="10515600" cy="405972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Onderwerp enkelvoud			</a:t>
            </a:r>
          </a:p>
          <a:p>
            <a:r>
              <a:rPr lang="nl-NL" dirty="0">
                <a:solidFill>
                  <a:schemeClr val="bg1"/>
                </a:solidFill>
              </a:rPr>
              <a:t>Ik			 + TE of DE		</a:t>
            </a:r>
          </a:p>
          <a:p>
            <a:r>
              <a:rPr lang="nl-NL" dirty="0">
                <a:solidFill>
                  <a:schemeClr val="bg1"/>
                </a:solidFill>
              </a:rPr>
              <a:t>Jij			 + TE of DE		</a:t>
            </a:r>
          </a:p>
          <a:p>
            <a:r>
              <a:rPr lang="nl-NL" dirty="0">
                <a:solidFill>
                  <a:schemeClr val="bg1"/>
                </a:solidFill>
              </a:rPr>
              <a:t>Hij/zij/het		 + TE of DE		</a:t>
            </a:r>
          </a:p>
          <a:p>
            <a:r>
              <a:rPr lang="nl-NL" dirty="0">
                <a:solidFill>
                  <a:schemeClr val="bg1"/>
                </a:solidFill>
              </a:rPr>
              <a:t>Een mens, 				</a:t>
            </a:r>
          </a:p>
          <a:p>
            <a:r>
              <a:rPr lang="nl-NL" dirty="0">
                <a:solidFill>
                  <a:schemeClr val="bg1"/>
                </a:solidFill>
              </a:rPr>
              <a:t>dier of ding		 + TE of DE	</a:t>
            </a:r>
            <a:r>
              <a:rPr lang="nl-NL" dirty="0"/>
              <a:t>	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B4A9644-EAB9-4099-A887-90B415A7B7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480" y="2414829"/>
            <a:ext cx="727205" cy="51319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5C119796-E538-4E32-9A06-514D4483EE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480" y="2915803"/>
            <a:ext cx="727205" cy="513197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8719D279-C6F5-4C7C-96A6-B2EDC68889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480" y="3416777"/>
            <a:ext cx="727205" cy="513197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88D9F043-2C89-4A4B-99A0-BD9ABC1BEE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479" y="4253818"/>
            <a:ext cx="727205" cy="513197"/>
          </a:xfrm>
          <a:prstGeom prst="rect">
            <a:avLst/>
          </a:prstGeom>
        </p:spPr>
      </p:pic>
      <p:pic>
        <p:nvPicPr>
          <p:cNvPr id="4" name="Opgenomen geluid">
            <a:hlinkClick r:id="" action="ppaction://media"/>
            <a:extLst>
              <a:ext uri="{FF2B5EF4-FFF2-40B4-BE49-F238E27FC236}">
                <a16:creationId xmlns:a16="http://schemas.microsoft.com/office/drawing/2014/main" id="{95EFB3CF-E00C-4E12-8E07-32552A488A8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903572" y="548845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9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0" dur="324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435361-5ED0-4B17-B91F-DEC9C6C33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68350"/>
            <a:ext cx="10515600" cy="1004279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REGELMATIGE  WERKWOORDEN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2DC15F3-FEBD-4432-AB71-0E4524EE3D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361829"/>
            <a:ext cx="10515600" cy="4048699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Onderwerp meervoud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Wij			 	+ TEN of DEN</a:t>
            </a:r>
          </a:p>
          <a:p>
            <a:r>
              <a:rPr lang="nl-NL" dirty="0">
                <a:solidFill>
                  <a:schemeClr val="bg1"/>
                </a:solidFill>
              </a:rPr>
              <a:t>Jullie			 	+ TEN of DEN</a:t>
            </a:r>
          </a:p>
          <a:p>
            <a:r>
              <a:rPr lang="nl-NL" dirty="0">
                <a:solidFill>
                  <a:schemeClr val="bg1"/>
                </a:solidFill>
              </a:rPr>
              <a:t>Zij			 	+ TEN of DEN</a:t>
            </a:r>
          </a:p>
          <a:p>
            <a:r>
              <a:rPr lang="nl-NL" dirty="0">
                <a:solidFill>
                  <a:schemeClr val="bg1"/>
                </a:solidFill>
              </a:rPr>
              <a:t>Meerdere mensen,</a:t>
            </a:r>
          </a:p>
          <a:p>
            <a:r>
              <a:rPr lang="nl-NL" dirty="0">
                <a:solidFill>
                  <a:schemeClr val="bg1"/>
                </a:solidFill>
              </a:rPr>
              <a:t>dieren of dingen	 	+ TEN of DEN</a:t>
            </a:r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9350532-89F8-462C-BD44-7C84F6E214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786" y="3152626"/>
            <a:ext cx="727205" cy="513197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5DC69136-485A-4238-89FB-24865CEB71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786" y="3641103"/>
            <a:ext cx="727205" cy="513197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DCDBFF3C-64F3-469A-8966-D15AF5BC5F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787" y="4129579"/>
            <a:ext cx="727205" cy="513197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B496F963-F692-4ABD-ACAE-03B6D6CAFB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788" y="5045973"/>
            <a:ext cx="727205" cy="513197"/>
          </a:xfrm>
          <a:prstGeom prst="rect">
            <a:avLst/>
          </a:prstGeom>
        </p:spPr>
      </p:pic>
      <p:pic>
        <p:nvPicPr>
          <p:cNvPr id="8" name="Opgenomen geluid">
            <a:hlinkClick r:id="" action="ppaction://media"/>
            <a:extLst>
              <a:ext uri="{FF2B5EF4-FFF2-40B4-BE49-F238E27FC236}">
                <a16:creationId xmlns:a16="http://schemas.microsoft.com/office/drawing/2014/main" id="{BAB58BA3-3C84-4623-8F08-F03E9F97F77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679454" y="555917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80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316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CB9DA7-9848-4954-A731-B0B80BDC7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28071"/>
            <a:ext cx="10515600" cy="1140466"/>
          </a:xfrm>
        </p:spPr>
        <p:txBody>
          <a:bodyPr/>
          <a:lstStyle/>
          <a:p>
            <a:r>
              <a:rPr lang="nl-NL" dirty="0"/>
              <a:t> </a:t>
            </a:r>
            <a:r>
              <a:rPr lang="nl-NL" b="1" dirty="0">
                <a:solidFill>
                  <a:schemeClr val="bg1"/>
                </a:solidFill>
              </a:rPr>
              <a:t>TE(N) OF DE(N)?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31F50F-0614-4CF0-812B-24CFF21DE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480553"/>
            <a:ext cx="10515600" cy="4278835"/>
          </a:xfrm>
        </p:spPr>
        <p:txBody>
          <a:bodyPr>
            <a:normAutofit lnSpcReduction="10000"/>
          </a:bodyPr>
          <a:lstStyle/>
          <a:p>
            <a:r>
              <a:rPr lang="nl-NL" dirty="0">
                <a:solidFill>
                  <a:schemeClr val="bg1"/>
                </a:solidFill>
              </a:rPr>
              <a:t>Taalgevoel </a:t>
            </a:r>
          </a:p>
          <a:p>
            <a:r>
              <a:rPr lang="nl-NL" dirty="0">
                <a:solidFill>
                  <a:schemeClr val="bg1"/>
                </a:solidFill>
              </a:rPr>
              <a:t>Werkde klink niet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TaXiKoFSCHiP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i="1" dirty="0">
                <a:solidFill>
                  <a:schemeClr val="bg1"/>
                </a:solidFill>
              </a:rPr>
              <a:t>-en</a:t>
            </a:r>
            <a:r>
              <a:rPr lang="nl-NL" dirty="0">
                <a:solidFill>
                  <a:schemeClr val="bg1"/>
                </a:solidFill>
              </a:rPr>
              <a:t> van het hele werkwoord afhalen</a:t>
            </a:r>
          </a:p>
          <a:p>
            <a:r>
              <a:rPr lang="nl-NL" dirty="0">
                <a:solidFill>
                  <a:schemeClr val="bg1"/>
                </a:solidFill>
              </a:rPr>
              <a:t>Bijvoorbeeld juichen wordt juich</a:t>
            </a:r>
          </a:p>
          <a:p>
            <a:r>
              <a:rPr lang="nl-NL" dirty="0">
                <a:solidFill>
                  <a:schemeClr val="bg1"/>
                </a:solidFill>
              </a:rPr>
              <a:t>De laatste letter zit in het TaXiKoFSCHiP</a:t>
            </a:r>
          </a:p>
          <a:p>
            <a:r>
              <a:rPr lang="nl-NL" dirty="0">
                <a:solidFill>
                  <a:schemeClr val="bg1"/>
                </a:solidFill>
              </a:rPr>
              <a:t>Dus </a:t>
            </a:r>
            <a:r>
              <a:rPr lang="nl-NL" i="1" dirty="0">
                <a:solidFill>
                  <a:schemeClr val="bg1"/>
                </a:solidFill>
              </a:rPr>
              <a:t>te</a:t>
            </a:r>
            <a:r>
              <a:rPr lang="nl-NL" dirty="0">
                <a:solidFill>
                  <a:schemeClr val="bg1"/>
                </a:solidFill>
              </a:rPr>
              <a:t> of </a:t>
            </a:r>
            <a:r>
              <a:rPr lang="nl-NL" i="1" dirty="0">
                <a:solidFill>
                  <a:schemeClr val="bg1"/>
                </a:solidFill>
              </a:rPr>
              <a:t>ten</a:t>
            </a:r>
            <a:r>
              <a:rPr lang="nl-NL" dirty="0">
                <a:solidFill>
                  <a:schemeClr val="bg1"/>
                </a:solidFill>
              </a:rPr>
              <a:t> achter de stam</a:t>
            </a:r>
          </a:p>
          <a:p>
            <a:r>
              <a:rPr lang="nl-NL" dirty="0">
                <a:solidFill>
                  <a:schemeClr val="bg1"/>
                </a:solidFill>
              </a:rPr>
              <a:t>Hij juich</a:t>
            </a:r>
            <a:r>
              <a:rPr lang="nl-NL" i="1" dirty="0">
                <a:solidFill>
                  <a:schemeClr val="bg1"/>
                </a:solidFill>
              </a:rPr>
              <a:t>te</a:t>
            </a:r>
            <a:r>
              <a:rPr lang="nl-NL" dirty="0">
                <a:solidFill>
                  <a:schemeClr val="bg1"/>
                </a:solidFill>
              </a:rPr>
              <a:t> of jullie juich</a:t>
            </a:r>
            <a:r>
              <a:rPr lang="nl-NL" i="1" dirty="0">
                <a:solidFill>
                  <a:schemeClr val="bg1"/>
                </a:solidFill>
              </a:rPr>
              <a:t>ten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tx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6352A57-27BE-45A2-B4EA-96EE47519D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336" y="2416059"/>
            <a:ext cx="1766430" cy="910801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319656F-DF43-4F56-8F38-AA6C24B8F5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334" y="3429000"/>
            <a:ext cx="1766430" cy="1056549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AC4E7BF0-57E6-45CC-B828-55E20E58F3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334" y="4947463"/>
            <a:ext cx="1766430" cy="1121643"/>
          </a:xfrm>
          <a:prstGeom prst="rect">
            <a:avLst/>
          </a:prstGeom>
        </p:spPr>
      </p:pic>
      <p:pic>
        <p:nvPicPr>
          <p:cNvPr id="4" name="Opgenomen geluid">
            <a:hlinkClick r:id="" action="ppaction://media"/>
            <a:extLst>
              <a:ext uri="{FF2B5EF4-FFF2-40B4-BE49-F238E27FC236}">
                <a16:creationId xmlns:a16="http://schemas.microsoft.com/office/drawing/2014/main" id="{E9E09122-D13F-49BA-A635-73958DAEB1F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872787" y="572992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1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774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DAA2D2-E64B-4B58-A8A8-06A0B1AA0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8258"/>
            <a:ext cx="10515600" cy="1082100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Sterke werkwoorden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21FDE68-70DC-49C3-9336-E1CD88944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468697"/>
            <a:ext cx="10515600" cy="4165567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Bij een onregelmatig werkwoord verandert de klank. </a:t>
            </a:r>
          </a:p>
          <a:p>
            <a:r>
              <a:rPr lang="nl-NL" dirty="0">
                <a:solidFill>
                  <a:schemeClr val="bg1"/>
                </a:solidFill>
              </a:rPr>
              <a:t>Lopen – liep </a:t>
            </a:r>
          </a:p>
          <a:p>
            <a:r>
              <a:rPr lang="nl-NL" dirty="0">
                <a:solidFill>
                  <a:schemeClr val="bg1"/>
                </a:solidFill>
              </a:rPr>
              <a:t>Zwemmen – zwom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De spelling is simpel: schrijf ze zo kort mogelijk op.  </a:t>
            </a:r>
          </a:p>
          <a:p>
            <a:r>
              <a:rPr lang="nl-NL" dirty="0">
                <a:solidFill>
                  <a:schemeClr val="bg1"/>
                </a:solidFill>
              </a:rPr>
              <a:t>Dus hij </a:t>
            </a:r>
            <a:r>
              <a:rPr lang="nl-NL" sz="2800" b="1" dirty="0">
                <a:solidFill>
                  <a:schemeClr val="bg1"/>
                </a:solidFill>
              </a:rPr>
              <a:t>werd</a:t>
            </a:r>
            <a:r>
              <a:rPr lang="nl-NL" dirty="0">
                <a:solidFill>
                  <a:schemeClr val="bg1"/>
                </a:solidFill>
              </a:rPr>
              <a:t> en niet hij </a:t>
            </a:r>
            <a:r>
              <a:rPr lang="nl-NL" sz="2800" dirty="0">
                <a:solidFill>
                  <a:srgbClr val="FF0000"/>
                </a:solidFill>
              </a:rPr>
              <a:t>werdt</a:t>
            </a:r>
            <a:r>
              <a:rPr lang="nl-NL" sz="2800" dirty="0">
                <a:solidFill>
                  <a:schemeClr val="bg1"/>
                </a:solidFill>
              </a:rPr>
              <a:t>.</a:t>
            </a:r>
            <a:r>
              <a:rPr lang="nl-NL" dirty="0">
                <a:solidFill>
                  <a:schemeClr val="bg1"/>
                </a:solidFill>
              </a:rPr>
              <a:t> </a:t>
            </a:r>
          </a:p>
          <a:p>
            <a:r>
              <a:rPr lang="nl-NL" dirty="0">
                <a:solidFill>
                  <a:schemeClr val="bg1"/>
                </a:solidFill>
              </a:rPr>
              <a:t>Geen DT in de verleden tijd!</a:t>
            </a:r>
          </a:p>
          <a:p>
            <a:endParaRPr lang="nl-NL" dirty="0"/>
          </a:p>
        </p:txBody>
      </p:sp>
      <p:pic>
        <p:nvPicPr>
          <p:cNvPr id="5" name="Graphic 4" descr="Gespierde arm">
            <a:extLst>
              <a:ext uri="{FF2B5EF4-FFF2-40B4-BE49-F238E27FC236}">
                <a16:creationId xmlns:a16="http://schemas.microsoft.com/office/drawing/2014/main" id="{D3B8695E-B5FA-4EC2-AEC6-B595B56AB8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02229" y="1048258"/>
            <a:ext cx="914400" cy="914400"/>
          </a:xfrm>
          <a:prstGeom prst="rect">
            <a:avLst/>
          </a:prstGeom>
        </p:spPr>
      </p:pic>
      <p:pic>
        <p:nvPicPr>
          <p:cNvPr id="7" name="Graphic 6" descr="Muzieknotatie">
            <a:extLst>
              <a:ext uri="{FF2B5EF4-FFF2-40B4-BE49-F238E27FC236}">
                <a16:creationId xmlns:a16="http://schemas.microsoft.com/office/drawing/2014/main" id="{0A50EE5A-B179-42E6-9A1C-53EF893542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46459" y="2266950"/>
            <a:ext cx="914400" cy="914400"/>
          </a:xfrm>
          <a:prstGeom prst="rect">
            <a:avLst/>
          </a:prstGeom>
        </p:spPr>
      </p:pic>
      <p:pic>
        <p:nvPicPr>
          <p:cNvPr id="9" name="Graphic 8" descr="Wandelen">
            <a:extLst>
              <a:ext uri="{FF2B5EF4-FFF2-40B4-BE49-F238E27FC236}">
                <a16:creationId xmlns:a16="http://schemas.microsoft.com/office/drawing/2014/main" id="{C1EB4661-616C-4931-A491-60FF63043A6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362529" y="2787379"/>
            <a:ext cx="703634" cy="641621"/>
          </a:xfrm>
          <a:prstGeom prst="rect">
            <a:avLst/>
          </a:prstGeom>
        </p:spPr>
      </p:pic>
      <p:pic>
        <p:nvPicPr>
          <p:cNvPr id="11" name="Graphic 10" descr="Zwemmen">
            <a:extLst>
              <a:ext uri="{FF2B5EF4-FFF2-40B4-BE49-F238E27FC236}">
                <a16:creationId xmlns:a16="http://schemas.microsoft.com/office/drawing/2014/main" id="{A6F4E212-CF16-4DF7-9A03-A755319CDCB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238422" y="3309936"/>
            <a:ext cx="641621" cy="641621"/>
          </a:xfrm>
          <a:prstGeom prst="rect">
            <a:avLst/>
          </a:prstGeom>
        </p:spPr>
      </p:pic>
      <p:pic>
        <p:nvPicPr>
          <p:cNvPr id="4" name="Opgenomen geluid">
            <a:hlinkClick r:id="" action="ppaction://media"/>
            <a:extLst>
              <a:ext uri="{FF2B5EF4-FFF2-40B4-BE49-F238E27FC236}">
                <a16:creationId xmlns:a16="http://schemas.microsoft.com/office/drawing/2014/main" id="{B3315B5B-BBD8-43FB-9D84-ADA2252E62E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9329831" y="563189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32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492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Blauw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238</Words>
  <Application>Microsoft Office PowerPoint</Application>
  <PresentationFormat>Breedbeeld</PresentationFormat>
  <Paragraphs>45</Paragraphs>
  <Slides>7</Slides>
  <Notes>0</Notes>
  <HiddenSlides>0</HiddenSlides>
  <MMClips>6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Werkwoordspelling van de persoonsvorm</vt:lpstr>
      <vt:lpstr>Regelmatige werkwoorden</vt:lpstr>
      <vt:lpstr>Onregelmatige werkwoorden</vt:lpstr>
      <vt:lpstr>REGELMATIGE  WERKWOORDEN</vt:lpstr>
      <vt:lpstr>REGELMATIGE  WERKWOORDEN</vt:lpstr>
      <vt:lpstr> TE(N) OF DE(N)?</vt:lpstr>
      <vt:lpstr>Sterke werkwoorden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Ouden den E.P. (Erwin)</dc:creator>
  <cp:lastModifiedBy>Ouden den E.P. (Erwin)</cp:lastModifiedBy>
  <cp:revision>31</cp:revision>
  <dcterms:created xsi:type="dcterms:W3CDTF">2020-10-26T06:38:54Z</dcterms:created>
  <dcterms:modified xsi:type="dcterms:W3CDTF">2020-11-03T13:58:11Z</dcterms:modified>
</cp:coreProperties>
</file>