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6" r:id="rId4"/>
    <p:sldId id="267" r:id="rId5"/>
    <p:sldId id="259" r:id="rId6"/>
    <p:sldId id="260" r:id="rId7"/>
    <p:sldId id="261" r:id="rId8"/>
    <p:sldId id="269" r:id="rId9"/>
    <p:sldId id="268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1" autoAdjust="0"/>
    <p:restoredTop sz="94660"/>
  </p:normalViewPr>
  <p:slideViewPr>
    <p:cSldViewPr snapToGrid="0">
      <p:cViewPr varScale="1">
        <p:scale>
          <a:sx n="96" d="100"/>
          <a:sy n="96" d="100"/>
        </p:scale>
        <p:origin x="82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5476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792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3799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256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2635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5917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189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472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8021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855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996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E61C3-893D-46CD-80C0-FB2A63724689}" type="datetimeFigureOut">
              <a:rPr lang="nl-NL" smtClean="0"/>
              <a:t>9-11-2020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653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.svg"/><Relationship Id="rId12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6.sv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1F5196-6B6D-480B-BC0C-F8B11844A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9308" y="85350"/>
            <a:ext cx="9144000" cy="2387600"/>
          </a:xfrm>
        </p:spPr>
        <p:txBody>
          <a:bodyPr/>
          <a:lstStyle/>
          <a:p>
            <a:pPr algn="l"/>
            <a:r>
              <a:rPr lang="nl-NL" b="1" dirty="0">
                <a:solidFill>
                  <a:schemeClr val="bg1"/>
                </a:solidFill>
              </a:rPr>
              <a:t>Werkwoordspelling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5F3F0C5-8A26-4E5E-97BA-CD593F64FD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308" y="3229280"/>
            <a:ext cx="6165273" cy="1354425"/>
          </a:xfrm>
        </p:spPr>
        <p:txBody>
          <a:bodyPr>
            <a:normAutofit fontScale="92500" lnSpcReduction="10000"/>
          </a:bodyPr>
          <a:lstStyle/>
          <a:p>
            <a:endParaRPr lang="nl-NL" sz="4400" dirty="0"/>
          </a:p>
          <a:p>
            <a:pPr algn="l"/>
            <a:r>
              <a:rPr lang="nl-NL" sz="5400" dirty="0">
                <a:solidFill>
                  <a:schemeClr val="bg1"/>
                </a:solidFill>
              </a:rPr>
              <a:t>Voltooid deelwoord</a:t>
            </a:r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B629AB1-0176-42FD-9A41-0F9D2C8F3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945" y="3179996"/>
            <a:ext cx="1452994" cy="145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66AEA-2C63-4B0D-A43B-71EDF6DAA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950807"/>
            <a:ext cx="10515600" cy="833957"/>
          </a:xfrm>
        </p:spPr>
        <p:txBody>
          <a:bodyPr>
            <a:normAutofit fontScale="90000"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Herkennen?</a:t>
            </a:r>
            <a:br>
              <a:rPr lang="nl-NL" b="1" dirty="0"/>
            </a:b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BB7868B-0197-4957-96E3-28C1508D6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4550" y="2367785"/>
            <a:ext cx="10515600" cy="4319262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Een voltooid deelwoord begint vaak met BE-, GE-, VER- of ONT-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NOOIT enige werkwoord 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Meestal gecombineerd met hulpwerkwoorden ZIJN, HEBBEN of WORDEN.</a:t>
            </a:r>
          </a:p>
          <a:p>
            <a:r>
              <a:rPr lang="nl-NL" dirty="0">
                <a:solidFill>
                  <a:schemeClr val="bg1"/>
                </a:solidFill>
              </a:rPr>
              <a:t>Wij </a:t>
            </a:r>
            <a:r>
              <a:rPr lang="nl-NL" i="1" dirty="0">
                <a:solidFill>
                  <a:schemeClr val="bg1"/>
                </a:solidFill>
              </a:rPr>
              <a:t>zijn </a:t>
            </a:r>
            <a:r>
              <a:rPr lang="nl-NL" b="1" i="1" dirty="0">
                <a:solidFill>
                  <a:schemeClr val="bg1"/>
                </a:solidFill>
              </a:rPr>
              <a:t>verhuisd</a:t>
            </a:r>
          </a:p>
          <a:p>
            <a:r>
              <a:rPr lang="nl-NL" dirty="0">
                <a:solidFill>
                  <a:schemeClr val="bg1"/>
                </a:solidFill>
              </a:rPr>
              <a:t>Ik </a:t>
            </a:r>
            <a:r>
              <a:rPr lang="nl-NL" i="1" dirty="0">
                <a:solidFill>
                  <a:schemeClr val="bg1"/>
                </a:solidFill>
              </a:rPr>
              <a:t>heb </a:t>
            </a:r>
            <a:r>
              <a:rPr lang="nl-NL" b="1" i="1" dirty="0">
                <a:solidFill>
                  <a:schemeClr val="bg1"/>
                </a:solidFill>
              </a:rPr>
              <a:t>geluncht</a:t>
            </a:r>
          </a:p>
          <a:p>
            <a:r>
              <a:rPr lang="nl-NL" dirty="0">
                <a:solidFill>
                  <a:schemeClr val="bg1"/>
                </a:solidFill>
              </a:rPr>
              <a:t>Het </a:t>
            </a:r>
            <a:r>
              <a:rPr lang="nl-NL" i="1" dirty="0">
                <a:solidFill>
                  <a:schemeClr val="bg1"/>
                </a:solidFill>
              </a:rPr>
              <a:t>is</a:t>
            </a:r>
            <a:r>
              <a:rPr lang="nl-NL" dirty="0">
                <a:solidFill>
                  <a:schemeClr val="bg1"/>
                </a:solidFill>
              </a:rPr>
              <a:t> </a:t>
            </a:r>
            <a:r>
              <a:rPr lang="nl-NL" b="1" i="1" dirty="0">
                <a:solidFill>
                  <a:schemeClr val="bg1"/>
                </a:solidFill>
              </a:rPr>
              <a:t>gebeurd</a:t>
            </a:r>
          </a:p>
          <a:p>
            <a:endParaRPr lang="nl-NL" dirty="0">
              <a:solidFill>
                <a:schemeClr val="tx1"/>
              </a:solidFill>
            </a:endParaRPr>
          </a:p>
          <a:p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AC37B5B5-2E66-4964-8D58-5F48151E2C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31219" y="529123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0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3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317896-A2BD-4C34-9E9F-1873F385E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00374"/>
            <a:ext cx="10354959" cy="1636577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Regelmatige werkwoorden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5EAF437-C5A4-4D1C-BED0-EAFD675F0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538919"/>
            <a:ext cx="10515600" cy="3550731"/>
          </a:xfrm>
        </p:spPr>
        <p:txBody>
          <a:bodyPr>
            <a:norm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Regelmatige werkwoorden houden zich keurig aan de regels. </a:t>
            </a:r>
          </a:p>
          <a:p>
            <a:endParaRPr lang="nl-NL" sz="3600" dirty="0">
              <a:solidFill>
                <a:schemeClr val="bg1"/>
              </a:solidFill>
            </a:endParaRPr>
          </a:p>
          <a:p>
            <a:r>
              <a:rPr lang="nl-NL" sz="3600" dirty="0">
                <a:solidFill>
                  <a:schemeClr val="bg1"/>
                </a:solidFill>
              </a:rPr>
              <a:t>Zij worden ook wel ZWAKKE werkwoorden genoemd.</a:t>
            </a:r>
          </a:p>
        </p:txBody>
      </p:sp>
      <p:pic>
        <p:nvPicPr>
          <p:cNvPr id="5" name="Graphic 4" descr="Engelengezicht zonder opvulling">
            <a:extLst>
              <a:ext uri="{FF2B5EF4-FFF2-40B4-BE49-F238E27FC236}">
                <a16:creationId xmlns:a16="http://schemas.microsoft.com/office/drawing/2014/main" id="{045AF070-A153-40C3-997D-8043062D1B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404" y="2347473"/>
            <a:ext cx="1081527" cy="1081527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A810213A-7CC6-4260-9CD1-968C0E3BB9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20867" y="54436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9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9B746C-F8DD-4B89-8648-43D7F4A2E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6737"/>
            <a:ext cx="10515600" cy="1023734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Onregelmatige werkwoorden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83B00F-F91F-408B-9A3B-727B326F0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546654"/>
            <a:ext cx="10515600" cy="2832742"/>
          </a:xfrm>
        </p:spPr>
        <p:txBody>
          <a:bodyPr/>
          <a:lstStyle/>
          <a:p>
            <a:r>
              <a:rPr lang="nl-NL" sz="3600" dirty="0">
                <a:solidFill>
                  <a:schemeClr val="bg1"/>
                </a:solidFill>
              </a:rPr>
              <a:t>Onregelmatige werkwoorden volgen hun eigen regels. </a:t>
            </a:r>
          </a:p>
          <a:p>
            <a:endParaRPr lang="nl-NL" sz="3600" dirty="0">
              <a:solidFill>
                <a:schemeClr val="tx1"/>
              </a:solidFill>
            </a:endParaRPr>
          </a:p>
          <a:p>
            <a:r>
              <a:rPr lang="nl-NL" sz="3600" dirty="0">
                <a:solidFill>
                  <a:schemeClr val="bg1"/>
                </a:solidFill>
              </a:rPr>
              <a:t>Worden ook wel STERKE werkwoorden genoemd</a:t>
            </a:r>
          </a:p>
        </p:txBody>
      </p:sp>
      <p:pic>
        <p:nvPicPr>
          <p:cNvPr id="5" name="Graphic 4" descr="Gespierde arm">
            <a:extLst>
              <a:ext uri="{FF2B5EF4-FFF2-40B4-BE49-F238E27FC236}">
                <a16:creationId xmlns:a16="http://schemas.microsoft.com/office/drawing/2014/main" id="{1EADDC1F-CCB2-4412-AD09-6B8E0DBBC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5216" y="4584970"/>
            <a:ext cx="2094689" cy="1883924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7C7CD15D-FC08-473B-AFA5-44142D8297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6725" y="54482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4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66AEA-2C63-4B0D-A43B-71EDF6DAA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69658"/>
            <a:ext cx="10515600" cy="1000211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REGELMATIGE</a:t>
            </a:r>
            <a:r>
              <a:rPr lang="nl-NL" dirty="0">
                <a:solidFill>
                  <a:schemeClr val="bg1"/>
                </a:solidFill>
              </a:rPr>
              <a:t>  </a:t>
            </a:r>
            <a:r>
              <a:rPr lang="nl-NL" b="1" dirty="0">
                <a:solidFill>
                  <a:schemeClr val="bg1"/>
                </a:solidFill>
              </a:rPr>
              <a:t>WERKWOORDEN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BB7868B-0197-4957-96E3-28C1508D6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178772"/>
            <a:ext cx="10515600" cy="4280217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(BE-, GE-, VER- of ONT-) + STAM + D of T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Voorbeelden: </a:t>
            </a:r>
          </a:p>
          <a:p>
            <a:r>
              <a:rPr lang="nl-NL" dirty="0">
                <a:solidFill>
                  <a:schemeClr val="bg1"/>
                </a:solidFill>
              </a:rPr>
              <a:t>Kees heeft GE WERK T.</a:t>
            </a:r>
          </a:p>
          <a:p>
            <a:r>
              <a:rPr lang="nl-NL" dirty="0">
                <a:solidFill>
                  <a:schemeClr val="bg1"/>
                </a:solidFill>
              </a:rPr>
              <a:t>De hond heeft GE SNUFFEL D aan een bot.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De directeur heeft de mail BEANTWOORD. Beantwoorden krijgt in de voltooide tijd geen GE voor de STAM.</a:t>
            </a:r>
          </a:p>
          <a:p>
            <a:endParaRPr lang="nl-NL" dirty="0"/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9C9583AF-F249-444E-9A93-EDDE50CA3D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6325" y="54346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66AEA-2C63-4B0D-A43B-71EDF6DAA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8350"/>
            <a:ext cx="10515600" cy="1087755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T OF D?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BB7868B-0197-4957-96E3-28C1508D6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53491"/>
            <a:ext cx="10515600" cy="4289367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Taalgevoel</a:t>
            </a:r>
          </a:p>
          <a:p>
            <a:r>
              <a:rPr lang="nl-NL" dirty="0">
                <a:solidFill>
                  <a:schemeClr val="bg1"/>
                </a:solidFill>
              </a:rPr>
              <a:t>Voltooid deelwoord langer maken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Gewerkt     e</a:t>
            </a:r>
          </a:p>
          <a:p>
            <a:r>
              <a:rPr lang="nl-NL" dirty="0">
                <a:solidFill>
                  <a:schemeClr val="bg1"/>
                </a:solidFill>
              </a:rPr>
              <a:t>Je hoort een T, dus je schrijft hem ook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Krijg je in de verleden tijd TE, dan krijg je ook een T bij het voltooid deelwoord.</a:t>
            </a:r>
          </a:p>
          <a:p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58486A3-06A5-4FCA-A46B-7C28816113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53491"/>
            <a:ext cx="1569691" cy="809360"/>
          </a:xfrm>
          <a:prstGeom prst="rect">
            <a:avLst/>
          </a:prstGeom>
        </p:spPr>
      </p:pic>
      <p:sp>
        <p:nvSpPr>
          <p:cNvPr id="5" name="Plusteken 4">
            <a:extLst>
              <a:ext uri="{FF2B5EF4-FFF2-40B4-BE49-F238E27FC236}">
                <a16:creationId xmlns:a16="http://schemas.microsoft.com/office/drawing/2014/main" id="{3FD07AD8-81C7-48D2-9FF0-181F6CC391B8}"/>
              </a:ext>
            </a:extLst>
          </p:cNvPr>
          <p:cNvSpPr/>
          <p:nvPr/>
        </p:nvSpPr>
        <p:spPr>
          <a:xfrm>
            <a:off x="2052883" y="3890356"/>
            <a:ext cx="182879" cy="199506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Graphic 6" descr="Oor">
            <a:extLst>
              <a:ext uri="{FF2B5EF4-FFF2-40B4-BE49-F238E27FC236}">
                <a16:creationId xmlns:a16="http://schemas.microsoft.com/office/drawing/2014/main" id="{4C7CCBB1-A310-4A3C-A1C9-C054900B18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14577" y="3753220"/>
            <a:ext cx="914400" cy="914400"/>
          </a:xfrm>
          <a:prstGeom prst="rect">
            <a:avLst/>
          </a:prstGeom>
        </p:spPr>
      </p:pic>
      <p:pic>
        <p:nvPicPr>
          <p:cNvPr id="6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89B53B2C-5988-4AC8-BA9C-96531D4DA7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65572" y="442393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959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66AEA-2C63-4B0D-A43B-71EDF6DAA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09347"/>
            <a:ext cx="10515600" cy="1052917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r>
              <a:rPr lang="nl-NL" sz="6700" b="1" dirty="0">
                <a:solidFill>
                  <a:schemeClr val="bg1"/>
                </a:solidFill>
              </a:rPr>
              <a:t>TaXiKoFSCHiP</a:t>
            </a:r>
            <a:endParaRPr lang="nl-NL" sz="6700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BB7868B-0197-4957-96E3-28C1508D6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237025"/>
            <a:ext cx="10515600" cy="4202686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Als de letter die bij het hele werkwoord voor –en staat een van de hoofdletters van TaXiKoFSCHiPX is, zet je een T achter de STAM.</a:t>
            </a:r>
          </a:p>
          <a:p>
            <a:endParaRPr lang="nl-NL" dirty="0">
              <a:solidFill>
                <a:schemeClr val="tx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Juichen</a:t>
            </a:r>
          </a:p>
          <a:p>
            <a:r>
              <a:rPr lang="nl-NL" dirty="0">
                <a:solidFill>
                  <a:schemeClr val="bg1"/>
                </a:solidFill>
              </a:rPr>
              <a:t>Juic</a:t>
            </a:r>
            <a:r>
              <a:rPr lang="nl-NL" b="1" dirty="0">
                <a:solidFill>
                  <a:schemeClr val="bg1"/>
                </a:solidFill>
              </a:rPr>
              <a:t>H</a:t>
            </a:r>
          </a:p>
          <a:p>
            <a:r>
              <a:rPr lang="nl-NL" dirty="0">
                <a:solidFill>
                  <a:schemeClr val="bg1"/>
                </a:solidFill>
              </a:rPr>
              <a:t>Gejuicht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736D89A-1CC2-4DEA-B01F-A374AFE624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163" y="834587"/>
            <a:ext cx="2052537" cy="122767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A6AFF66-ACD1-4D12-8CAE-CA777DF013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4402641" cy="2594413"/>
          </a:xfrm>
          <a:prstGeom prst="rect">
            <a:avLst/>
          </a:prstGeom>
        </p:spPr>
      </p:pic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161B6635-6C2D-4CCC-9F2B-75CAA87C8B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70561" y="53612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5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01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E76E14-2CB8-472B-A4F0-59AE8B047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68350"/>
            <a:ext cx="10515600" cy="1096215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Let op!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3FD55A9-C25F-43C8-8D5A-A23D23BFB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895133"/>
            <a:ext cx="10515600" cy="3407055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Haal –en van het hele werkwoord af bij TaXiKoFSCHiP</a:t>
            </a:r>
          </a:p>
          <a:p>
            <a:r>
              <a:rPr lang="nl-NL" dirty="0">
                <a:solidFill>
                  <a:schemeClr val="bg1"/>
                </a:solidFill>
              </a:rPr>
              <a:t>Verven wordt dan verv</a:t>
            </a:r>
          </a:p>
          <a:p>
            <a:r>
              <a:rPr lang="nl-NL" dirty="0">
                <a:solidFill>
                  <a:schemeClr val="bg1"/>
                </a:solidFill>
              </a:rPr>
              <a:t>De v zit niet in TaXiKoFSCHiP</a:t>
            </a:r>
          </a:p>
          <a:p>
            <a:r>
              <a:rPr lang="nl-NL" dirty="0">
                <a:solidFill>
                  <a:schemeClr val="bg1"/>
                </a:solidFill>
              </a:rPr>
              <a:t>Geverfd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CD1AD10F-AE2D-471B-AB63-8E02DBC01A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84339" y="51007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9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DAA2D2-E64B-4B58-A8A8-06A0B1AA0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48258"/>
            <a:ext cx="10515600" cy="1082100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Sterke werkwoorden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21FDE68-70DC-49C3-9336-E1CD88944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68697"/>
            <a:ext cx="10515600" cy="4165567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Bij een onregelmatig werkwoord verandert de klank. </a:t>
            </a:r>
          </a:p>
          <a:p>
            <a:r>
              <a:rPr lang="nl-NL" dirty="0">
                <a:solidFill>
                  <a:schemeClr val="bg1"/>
                </a:solidFill>
              </a:rPr>
              <a:t>Lopen – liep - gelopen </a:t>
            </a:r>
          </a:p>
          <a:p>
            <a:r>
              <a:rPr lang="nl-NL" dirty="0">
                <a:solidFill>
                  <a:schemeClr val="bg1"/>
                </a:solidFill>
              </a:rPr>
              <a:t>Zwemmen – zwom - gezwommen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De spelling is simpel: schrijf ze zo kort mogelijk op.  </a:t>
            </a:r>
          </a:p>
          <a:p>
            <a:r>
              <a:rPr lang="nl-NL" dirty="0">
                <a:solidFill>
                  <a:schemeClr val="bg1"/>
                </a:solidFill>
              </a:rPr>
              <a:t> </a:t>
            </a:r>
          </a:p>
          <a:p>
            <a:r>
              <a:rPr lang="nl-NL" dirty="0">
                <a:solidFill>
                  <a:schemeClr val="bg1"/>
                </a:solidFill>
              </a:rPr>
              <a:t>Let op: een onregelmatig voltooid deelwoord eindigt vaak op een N</a:t>
            </a:r>
          </a:p>
        </p:txBody>
      </p:sp>
      <p:pic>
        <p:nvPicPr>
          <p:cNvPr id="5" name="Graphic 4" descr="Gespierde arm">
            <a:extLst>
              <a:ext uri="{FF2B5EF4-FFF2-40B4-BE49-F238E27FC236}">
                <a16:creationId xmlns:a16="http://schemas.microsoft.com/office/drawing/2014/main" id="{D3B8695E-B5FA-4EC2-AEC6-B595B56AB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02229" y="1048258"/>
            <a:ext cx="914400" cy="914400"/>
          </a:xfrm>
          <a:prstGeom prst="rect">
            <a:avLst/>
          </a:prstGeom>
        </p:spPr>
      </p:pic>
      <p:pic>
        <p:nvPicPr>
          <p:cNvPr id="7" name="Graphic 6" descr="Muzieknotatie">
            <a:extLst>
              <a:ext uri="{FF2B5EF4-FFF2-40B4-BE49-F238E27FC236}">
                <a16:creationId xmlns:a16="http://schemas.microsoft.com/office/drawing/2014/main" id="{0A50EE5A-B179-42E6-9A1C-53EF893542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46459" y="2266950"/>
            <a:ext cx="914400" cy="914400"/>
          </a:xfrm>
          <a:prstGeom prst="rect">
            <a:avLst/>
          </a:prstGeom>
        </p:spPr>
      </p:pic>
      <p:pic>
        <p:nvPicPr>
          <p:cNvPr id="9" name="Graphic 8" descr="Wandelen">
            <a:extLst>
              <a:ext uri="{FF2B5EF4-FFF2-40B4-BE49-F238E27FC236}">
                <a16:creationId xmlns:a16="http://schemas.microsoft.com/office/drawing/2014/main" id="{C1EB4661-616C-4931-A491-60FF63043A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55598" y="2787379"/>
            <a:ext cx="703634" cy="641621"/>
          </a:xfrm>
          <a:prstGeom prst="rect">
            <a:avLst/>
          </a:prstGeom>
        </p:spPr>
      </p:pic>
      <p:pic>
        <p:nvPicPr>
          <p:cNvPr id="11" name="Graphic 10" descr="Zwemmen">
            <a:extLst>
              <a:ext uri="{FF2B5EF4-FFF2-40B4-BE49-F238E27FC236}">
                <a16:creationId xmlns:a16="http://schemas.microsoft.com/office/drawing/2014/main" id="{A6F4E212-CF16-4DF7-9A03-A755319CDC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18191" y="3183680"/>
            <a:ext cx="641621" cy="641621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CEC03FA-123D-468F-A88D-8FC2FEB179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500160" y="544363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32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lauw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271</Words>
  <Application>Microsoft Office PowerPoint</Application>
  <PresentationFormat>Breedbeeld</PresentationFormat>
  <Paragraphs>57</Paragraphs>
  <Slides>9</Slides>
  <Notes>0</Notes>
  <HiddenSlides>0</HiddenSlides>
  <MMClips>8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Werkwoordspelling </vt:lpstr>
      <vt:lpstr>Herkennen? </vt:lpstr>
      <vt:lpstr>Regelmatige werkwoorden</vt:lpstr>
      <vt:lpstr>Onregelmatige werkwoorden</vt:lpstr>
      <vt:lpstr>REGELMATIGE  WERKWOORDEN</vt:lpstr>
      <vt:lpstr>T OF D?</vt:lpstr>
      <vt:lpstr> TaXiKoFSCHiP</vt:lpstr>
      <vt:lpstr>Let op!</vt:lpstr>
      <vt:lpstr>Sterke werkwoorden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Werkwoordspelling</dc:title>
  <dc:creator>Ouden den E.P. (Erwin)</dc:creator>
  <cp:lastModifiedBy>Ouden den E.P. (Erwin)</cp:lastModifiedBy>
  <cp:revision>14</cp:revision>
  <dcterms:created xsi:type="dcterms:W3CDTF">2020-10-26T12:30:52Z</dcterms:created>
  <dcterms:modified xsi:type="dcterms:W3CDTF">2020-11-09T10:52:13Z</dcterms:modified>
</cp:coreProperties>
</file>