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8" r:id="rId3"/>
    <p:sldId id="279" r:id="rId4"/>
    <p:sldId id="257" r:id="rId5"/>
    <p:sldId id="280" r:id="rId6"/>
    <p:sldId id="281" r:id="rId7"/>
    <p:sldId id="282" r:id="rId8"/>
    <p:sldId id="284" r:id="rId9"/>
    <p:sldId id="285" r:id="rId10"/>
    <p:sldId id="286" r:id="rId11"/>
    <p:sldId id="294" r:id="rId12"/>
    <p:sldId id="293" r:id="rId13"/>
    <p:sldId id="287" r:id="rId14"/>
    <p:sldId id="295" r:id="rId15"/>
    <p:sldId id="288" r:id="rId16"/>
    <p:sldId id="289" r:id="rId17"/>
    <p:sldId id="291" r:id="rId18"/>
    <p:sldId id="290" r:id="rId19"/>
    <p:sldId id="29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0DEFD6-2A81-48C5-AF7E-07A7BEAB16A6}" v="143" dt="2020-10-05T11:27:32.5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ita sikkema" userId="e1526528bcdc2d40" providerId="LiveId" clId="{CD0DEFD6-2A81-48C5-AF7E-07A7BEAB16A6}"/>
    <pc:docChg chg="custSel addSld delSld modSld sldOrd">
      <pc:chgData name="janita sikkema" userId="e1526528bcdc2d40" providerId="LiveId" clId="{CD0DEFD6-2A81-48C5-AF7E-07A7BEAB16A6}" dt="2020-10-05T11:27:42.239" v="376" actId="20577"/>
      <pc:docMkLst>
        <pc:docMk/>
      </pc:docMkLst>
      <pc:sldChg chg="modAnim">
        <pc:chgData name="janita sikkema" userId="e1526528bcdc2d40" providerId="LiveId" clId="{CD0DEFD6-2A81-48C5-AF7E-07A7BEAB16A6}" dt="2020-10-05T07:47:32.501" v="37"/>
        <pc:sldMkLst>
          <pc:docMk/>
          <pc:sldMk cId="2237668457" sldId="257"/>
        </pc:sldMkLst>
      </pc:sldChg>
      <pc:sldChg chg="modAnim">
        <pc:chgData name="janita sikkema" userId="e1526528bcdc2d40" providerId="LiveId" clId="{CD0DEFD6-2A81-48C5-AF7E-07A7BEAB16A6}" dt="2020-10-05T07:48:04.721" v="40"/>
        <pc:sldMkLst>
          <pc:docMk/>
          <pc:sldMk cId="498420575" sldId="280"/>
        </pc:sldMkLst>
      </pc:sldChg>
      <pc:sldChg chg="modAnim">
        <pc:chgData name="janita sikkema" userId="e1526528bcdc2d40" providerId="LiveId" clId="{CD0DEFD6-2A81-48C5-AF7E-07A7BEAB16A6}" dt="2020-10-05T07:49:04.276" v="47"/>
        <pc:sldMkLst>
          <pc:docMk/>
          <pc:sldMk cId="1252565628" sldId="281"/>
        </pc:sldMkLst>
      </pc:sldChg>
      <pc:sldChg chg="modAnim">
        <pc:chgData name="janita sikkema" userId="e1526528bcdc2d40" providerId="LiveId" clId="{CD0DEFD6-2A81-48C5-AF7E-07A7BEAB16A6}" dt="2020-10-05T11:26:08.909" v="361"/>
        <pc:sldMkLst>
          <pc:docMk/>
          <pc:sldMk cId="1380680448" sldId="287"/>
        </pc:sldMkLst>
      </pc:sldChg>
      <pc:sldChg chg="modSp modAnim">
        <pc:chgData name="janita sikkema" userId="e1526528bcdc2d40" providerId="LiveId" clId="{CD0DEFD6-2A81-48C5-AF7E-07A7BEAB16A6}" dt="2020-10-05T07:54:30.208" v="235"/>
        <pc:sldMkLst>
          <pc:docMk/>
          <pc:sldMk cId="3104976451" sldId="291"/>
        </pc:sldMkLst>
        <pc:spChg chg="mod">
          <ac:chgData name="janita sikkema" userId="e1526528bcdc2d40" providerId="LiveId" clId="{CD0DEFD6-2A81-48C5-AF7E-07A7BEAB16A6}" dt="2020-10-05T07:54:17.725" v="234" actId="207"/>
          <ac:spMkLst>
            <pc:docMk/>
            <pc:sldMk cId="3104976451" sldId="291"/>
            <ac:spMk id="5" creationId="{800012FF-886A-45FF-A267-A6D0C28571A1}"/>
          </ac:spMkLst>
        </pc:spChg>
      </pc:sldChg>
      <pc:sldChg chg="modSp">
        <pc:chgData name="janita sikkema" userId="e1526528bcdc2d40" providerId="LiveId" clId="{CD0DEFD6-2A81-48C5-AF7E-07A7BEAB16A6}" dt="2020-10-02T12:25:30.598" v="36" actId="1076"/>
        <pc:sldMkLst>
          <pc:docMk/>
          <pc:sldMk cId="3266387779" sldId="292"/>
        </pc:sldMkLst>
        <pc:spChg chg="mod">
          <ac:chgData name="janita sikkema" userId="e1526528bcdc2d40" providerId="LiveId" clId="{CD0DEFD6-2A81-48C5-AF7E-07A7BEAB16A6}" dt="2020-10-02T12:25:30.598" v="36" actId="1076"/>
          <ac:spMkLst>
            <pc:docMk/>
            <pc:sldMk cId="3266387779" sldId="292"/>
            <ac:spMk id="2" creationId="{C534BCE9-9560-427D-A0A7-AAA5232F0839}"/>
          </ac:spMkLst>
        </pc:spChg>
        <pc:spChg chg="mod">
          <ac:chgData name="janita sikkema" userId="e1526528bcdc2d40" providerId="LiveId" clId="{CD0DEFD6-2A81-48C5-AF7E-07A7BEAB16A6}" dt="2020-10-02T12:25:20.757" v="26" actId="20577"/>
          <ac:spMkLst>
            <pc:docMk/>
            <pc:sldMk cId="3266387779" sldId="292"/>
            <ac:spMk id="5" creationId="{800012FF-886A-45FF-A267-A6D0C28571A1}"/>
          </ac:spMkLst>
        </pc:spChg>
      </pc:sldChg>
      <pc:sldChg chg="addSp delSp add del setBg delDesignElem">
        <pc:chgData name="janita sikkema" userId="e1526528bcdc2d40" providerId="LiveId" clId="{CD0DEFD6-2A81-48C5-AF7E-07A7BEAB16A6}" dt="2020-10-05T11:23:10.717" v="238"/>
        <pc:sldMkLst>
          <pc:docMk/>
          <pc:sldMk cId="1988324708" sldId="293"/>
        </pc:sldMkLst>
        <pc:spChg chg="add del">
          <ac:chgData name="janita sikkema" userId="e1526528bcdc2d40" providerId="LiveId" clId="{CD0DEFD6-2A81-48C5-AF7E-07A7BEAB16A6}" dt="2020-10-05T11:23:10.717" v="238"/>
          <ac:spMkLst>
            <pc:docMk/>
            <pc:sldMk cId="1988324708" sldId="293"/>
            <ac:spMk id="71" creationId="{23C7736A-5A08-4021-9AB6-390DFF506AA8}"/>
          </ac:spMkLst>
        </pc:spChg>
        <pc:spChg chg="add del">
          <ac:chgData name="janita sikkema" userId="e1526528bcdc2d40" providerId="LiveId" clId="{CD0DEFD6-2A81-48C5-AF7E-07A7BEAB16A6}" dt="2020-10-05T11:23:10.717" v="238"/>
          <ac:spMkLst>
            <pc:docMk/>
            <pc:sldMk cId="1988324708" sldId="293"/>
            <ac:spMk id="73" creationId="{433DF4D3-8A35-461A-ABE0-F56B78A1371F}"/>
          </ac:spMkLst>
        </pc:spChg>
      </pc:sldChg>
      <pc:sldChg chg="modSp ord modAnim">
        <pc:chgData name="janita sikkema" userId="e1526528bcdc2d40" providerId="LiveId" clId="{CD0DEFD6-2A81-48C5-AF7E-07A7BEAB16A6}" dt="2020-10-05T11:26:24.888" v="362"/>
        <pc:sldMkLst>
          <pc:docMk/>
          <pc:sldMk cId="2629633979" sldId="293"/>
        </pc:sldMkLst>
        <pc:spChg chg="mod">
          <ac:chgData name="janita sikkema" userId="e1526528bcdc2d40" providerId="LiveId" clId="{CD0DEFD6-2A81-48C5-AF7E-07A7BEAB16A6}" dt="2020-10-05T11:24:57.855" v="354" actId="27636"/>
          <ac:spMkLst>
            <pc:docMk/>
            <pc:sldMk cId="2629633979" sldId="293"/>
            <ac:spMk id="4" creationId="{10145B33-E463-4DFE-821E-566A0905A2B9}"/>
          </ac:spMkLst>
        </pc:spChg>
      </pc:sldChg>
      <pc:sldChg chg="modSp ord modAnim">
        <pc:chgData name="janita sikkema" userId="e1526528bcdc2d40" providerId="LiveId" clId="{CD0DEFD6-2A81-48C5-AF7E-07A7BEAB16A6}" dt="2020-10-05T11:25:56.358" v="357"/>
        <pc:sldMkLst>
          <pc:docMk/>
          <pc:sldMk cId="4072675809" sldId="294"/>
        </pc:sldMkLst>
        <pc:spChg chg="mod">
          <ac:chgData name="janita sikkema" userId="e1526528bcdc2d40" providerId="LiveId" clId="{CD0DEFD6-2A81-48C5-AF7E-07A7BEAB16A6}" dt="2020-10-05T11:25:40.488" v="356" actId="27636"/>
          <ac:spMkLst>
            <pc:docMk/>
            <pc:sldMk cId="4072675809" sldId="294"/>
            <ac:spMk id="4" creationId="{10145B33-E463-4DFE-821E-566A0905A2B9}"/>
          </ac:spMkLst>
        </pc:spChg>
      </pc:sldChg>
      <pc:sldChg chg="modSp">
        <pc:chgData name="janita sikkema" userId="e1526528bcdc2d40" providerId="LiveId" clId="{CD0DEFD6-2A81-48C5-AF7E-07A7BEAB16A6}" dt="2020-10-05T11:27:42.239" v="376" actId="20577"/>
        <pc:sldMkLst>
          <pc:docMk/>
          <pc:sldMk cId="4317971" sldId="295"/>
        </pc:sldMkLst>
        <pc:spChg chg="mod">
          <ac:chgData name="janita sikkema" userId="e1526528bcdc2d40" providerId="LiveId" clId="{CD0DEFD6-2A81-48C5-AF7E-07A7BEAB16A6}" dt="2020-10-05T11:27:42.239" v="376" actId="20577"/>
          <ac:spMkLst>
            <pc:docMk/>
            <pc:sldMk cId="4317971" sldId="295"/>
            <ac:spMk id="4" creationId="{10145B33-E463-4DFE-821E-566A0905A2B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otheek.nl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otheek.nl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W5J__YLI2Y?feature=oembed" TargetMode="Externa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76EE5A-4FF4-4292-8FEA-88C6DF2513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9452" y="1752600"/>
            <a:ext cx="8915399" cy="2262781"/>
          </a:xfrm>
        </p:spPr>
        <p:txBody>
          <a:bodyPr>
            <a:noAutofit/>
          </a:bodyPr>
          <a:lstStyle/>
          <a:p>
            <a:pPr algn="ctr"/>
            <a:r>
              <a:rPr lang="nl-NL" sz="7200" b="1" dirty="0"/>
              <a:t>Pijn in de laatste levensfase</a:t>
            </a:r>
            <a:endParaRPr lang="nl-NL" sz="7200" dirty="0"/>
          </a:p>
        </p:txBody>
      </p:sp>
    </p:spTree>
    <p:extLst>
      <p:ext uri="{BB962C8B-B14F-4D97-AF65-F5344CB8AC3E}">
        <p14:creationId xmlns:p14="http://schemas.microsoft.com/office/powerpoint/2010/main" val="4015504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Palliatieve sedatie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145B33-E463-4DFE-821E-566A0905A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285" y="2150738"/>
            <a:ext cx="5631595" cy="3427101"/>
          </a:xfrm>
        </p:spPr>
        <p:txBody>
          <a:bodyPr>
            <a:normAutofit fontScale="92500"/>
          </a:bodyPr>
          <a:lstStyle/>
          <a:p>
            <a:r>
              <a:rPr lang="nl-NL" sz="2800" dirty="0"/>
              <a:t>Door de arts besloten</a:t>
            </a:r>
          </a:p>
          <a:p>
            <a:pPr lvl="1"/>
            <a:r>
              <a:rPr lang="nl-NL" sz="2400" dirty="0"/>
              <a:t>In overleg met client en omgeving</a:t>
            </a:r>
          </a:p>
          <a:p>
            <a:r>
              <a:rPr lang="nl-NL" sz="2800" dirty="0"/>
              <a:t>Klachten kunnen niet op een andere manier bestreden worden</a:t>
            </a:r>
          </a:p>
          <a:p>
            <a:r>
              <a:rPr lang="nl-NL" sz="2800" dirty="0"/>
              <a:t>Laatste 2 weken van het leven</a:t>
            </a:r>
          </a:p>
        </p:txBody>
      </p:sp>
    </p:spTree>
    <p:extLst>
      <p:ext uri="{BB962C8B-B14F-4D97-AF65-F5344CB8AC3E}">
        <p14:creationId xmlns:p14="http://schemas.microsoft.com/office/powerpoint/2010/main" val="2753992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Palliatieve sedatie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145B33-E463-4DFE-821E-566A0905A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285" y="2150738"/>
            <a:ext cx="5631595" cy="3427101"/>
          </a:xfrm>
        </p:spPr>
        <p:txBody>
          <a:bodyPr>
            <a:normAutofit/>
          </a:bodyPr>
          <a:lstStyle/>
          <a:p>
            <a:r>
              <a:rPr lang="nl-NL" sz="2800" dirty="0"/>
              <a:t>Sederen: in slaap maken door een narcosemiddel:</a:t>
            </a:r>
          </a:p>
          <a:p>
            <a:pPr lvl="1"/>
            <a:r>
              <a:rPr lang="nl-NL" sz="2600" dirty="0" err="1"/>
              <a:t>Dormicum</a:t>
            </a:r>
            <a:endParaRPr lang="nl-NL" sz="2600" dirty="0"/>
          </a:p>
          <a:p>
            <a:pPr lvl="1"/>
            <a:r>
              <a:rPr lang="nl-NL" sz="2600" dirty="0" err="1"/>
              <a:t>Midazolam</a:t>
            </a:r>
            <a:endParaRPr lang="nl-NL" sz="2600" dirty="0"/>
          </a:p>
          <a:p>
            <a:pPr lvl="1"/>
            <a:r>
              <a:rPr lang="nl-NL" sz="2600" dirty="0" err="1"/>
              <a:t>Temazepam</a:t>
            </a:r>
            <a:r>
              <a:rPr lang="nl-NL" sz="2600" dirty="0"/>
              <a:t> </a:t>
            </a:r>
          </a:p>
          <a:p>
            <a:pPr marL="457200" lvl="1" indent="0">
              <a:buNone/>
            </a:pPr>
            <a:endParaRPr lang="nl-NL" sz="2600" dirty="0"/>
          </a:p>
          <a:p>
            <a:pPr marL="457200" lvl="1" indent="0">
              <a:buNone/>
            </a:pPr>
            <a:endParaRPr lang="nl-NL" sz="2600" dirty="0"/>
          </a:p>
          <a:p>
            <a:pPr lvl="1"/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4072675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Palliatieve sedatie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145B33-E463-4DFE-821E-566A0905A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285" y="2150738"/>
            <a:ext cx="5631595" cy="428054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nl-NL" sz="2600" b="1" dirty="0">
                <a:hlinkClick r:id="rId3"/>
              </a:rPr>
              <a:t>www.apotheek.nl</a:t>
            </a:r>
            <a:endParaRPr lang="nl-NL" sz="2600" b="1" dirty="0"/>
          </a:p>
          <a:p>
            <a:pPr marL="457200" lvl="1" indent="0">
              <a:buNone/>
            </a:pPr>
            <a:endParaRPr lang="nl-NL" sz="2600" b="1" dirty="0"/>
          </a:p>
          <a:p>
            <a:pPr marL="457200" lvl="1" indent="0">
              <a:buNone/>
            </a:pPr>
            <a:r>
              <a:rPr lang="nl-NL" sz="2600" b="1" dirty="0" err="1"/>
              <a:t>Midazolam</a:t>
            </a:r>
            <a:endParaRPr lang="nl-NL" sz="2600" b="1" dirty="0"/>
          </a:p>
          <a:p>
            <a:pPr marL="457200" lvl="1" indent="0">
              <a:buNone/>
            </a:pPr>
            <a:endParaRPr lang="nl-NL" sz="2600" b="1" dirty="0"/>
          </a:p>
          <a:p>
            <a:pPr marL="457200" lvl="1" indent="0">
              <a:buNone/>
            </a:pPr>
            <a:r>
              <a:rPr lang="nl-NL" sz="2600" dirty="0"/>
              <a:t>‘Wat doet </a:t>
            </a:r>
            <a:r>
              <a:rPr lang="nl-NL" sz="2600" dirty="0" err="1"/>
              <a:t>midazolam</a:t>
            </a:r>
            <a:r>
              <a:rPr lang="nl-NL" sz="2600" dirty="0"/>
              <a:t> en waarom gebruik ik het?’</a:t>
            </a:r>
          </a:p>
          <a:p>
            <a:pPr marL="457200" lvl="1" indent="0">
              <a:buNone/>
            </a:pPr>
            <a:endParaRPr lang="nl-NL" sz="2600" dirty="0"/>
          </a:p>
          <a:p>
            <a:pPr marL="457200" lvl="1" indent="0">
              <a:buNone/>
            </a:pPr>
            <a:r>
              <a:rPr lang="nl-NL" sz="2600" dirty="0"/>
              <a:t>‘palliatieve zorg’</a:t>
            </a:r>
          </a:p>
          <a:p>
            <a:pPr marL="457200" lvl="1" indent="0">
              <a:buNone/>
            </a:pPr>
            <a:endParaRPr lang="nl-NL" sz="2600" dirty="0"/>
          </a:p>
          <a:p>
            <a:pPr lvl="1"/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2629633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Palliatieve sedatie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145B33-E463-4DFE-821E-566A0905A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285" y="2150738"/>
            <a:ext cx="5631595" cy="3427101"/>
          </a:xfrm>
        </p:spPr>
        <p:txBody>
          <a:bodyPr>
            <a:normAutofit lnSpcReduction="10000"/>
          </a:bodyPr>
          <a:lstStyle/>
          <a:p>
            <a:r>
              <a:rPr lang="nl-NL" sz="2800" dirty="0"/>
              <a:t>Sederen: in slaap maken door een narcosemiddel:</a:t>
            </a:r>
          </a:p>
          <a:p>
            <a:pPr lvl="1"/>
            <a:r>
              <a:rPr lang="nl-NL" sz="2600" dirty="0" err="1"/>
              <a:t>Dormicum</a:t>
            </a:r>
            <a:endParaRPr lang="nl-NL" sz="2600" dirty="0"/>
          </a:p>
          <a:p>
            <a:pPr lvl="1"/>
            <a:r>
              <a:rPr lang="nl-NL" sz="2600" dirty="0" err="1"/>
              <a:t>Midazolam</a:t>
            </a:r>
            <a:endParaRPr lang="nl-NL" sz="2600" dirty="0"/>
          </a:p>
          <a:p>
            <a:pPr lvl="1"/>
            <a:r>
              <a:rPr lang="nl-NL" sz="2600" dirty="0" err="1"/>
              <a:t>Temazepam</a:t>
            </a:r>
            <a:r>
              <a:rPr lang="nl-NL" sz="2600" dirty="0"/>
              <a:t> </a:t>
            </a:r>
          </a:p>
          <a:p>
            <a:r>
              <a:rPr lang="nl-NL" sz="2800" dirty="0"/>
              <a:t>Combineren met:</a:t>
            </a:r>
          </a:p>
          <a:p>
            <a:pPr lvl="1"/>
            <a:r>
              <a:rPr lang="nl-NL" sz="2600" dirty="0"/>
              <a:t>Morfine</a:t>
            </a:r>
          </a:p>
          <a:p>
            <a:pPr marL="457200" lvl="1" indent="0">
              <a:buNone/>
            </a:pPr>
            <a:endParaRPr lang="nl-NL" sz="2600" dirty="0"/>
          </a:p>
          <a:p>
            <a:pPr marL="457200" lvl="1" indent="0">
              <a:buNone/>
            </a:pPr>
            <a:endParaRPr lang="nl-NL" sz="2600" dirty="0"/>
          </a:p>
          <a:p>
            <a:pPr lvl="1"/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38068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Palliatieve sedatie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145B33-E463-4DFE-821E-566A0905A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285" y="2150738"/>
            <a:ext cx="5631595" cy="428054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nl-NL" sz="2600" b="1" dirty="0">
                <a:hlinkClick r:id="rId3"/>
              </a:rPr>
              <a:t>www.apotheek.nl</a:t>
            </a:r>
            <a:endParaRPr lang="nl-NL" sz="2600" b="1" dirty="0"/>
          </a:p>
          <a:p>
            <a:pPr marL="457200" lvl="1" indent="0">
              <a:buNone/>
            </a:pPr>
            <a:endParaRPr lang="nl-NL" sz="2600" b="1" dirty="0"/>
          </a:p>
          <a:p>
            <a:pPr marL="457200" lvl="1" indent="0">
              <a:buNone/>
            </a:pPr>
            <a:r>
              <a:rPr lang="nl-NL" sz="2600" b="1" dirty="0"/>
              <a:t>Morfine</a:t>
            </a:r>
          </a:p>
          <a:p>
            <a:pPr marL="457200" lvl="1" indent="0">
              <a:buNone/>
            </a:pPr>
            <a:endParaRPr lang="nl-NL" sz="2600" b="1" dirty="0"/>
          </a:p>
          <a:p>
            <a:pPr marL="457200" lvl="1" indent="0">
              <a:buNone/>
            </a:pPr>
            <a:r>
              <a:rPr lang="nl-NL" sz="2600" dirty="0"/>
              <a:t>‘Wat doet morfine en waarom gebruik ik het?’</a:t>
            </a:r>
          </a:p>
          <a:p>
            <a:pPr marL="457200" lvl="1" indent="0">
              <a:buNone/>
            </a:pPr>
            <a:endParaRPr lang="nl-NL" sz="2600" dirty="0"/>
          </a:p>
          <a:p>
            <a:pPr marL="457200" lvl="1" indent="0">
              <a:buNone/>
            </a:pPr>
            <a:r>
              <a:rPr lang="nl-NL" sz="2600" dirty="0"/>
              <a:t>‘palliatieve zorg’</a:t>
            </a:r>
          </a:p>
          <a:p>
            <a:pPr marL="457200" lvl="1" indent="0">
              <a:buNone/>
            </a:pPr>
            <a:endParaRPr lang="nl-NL" sz="2600" dirty="0"/>
          </a:p>
          <a:p>
            <a:pPr lvl="1"/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4317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Palliatieve sedatie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" name="Onlinemedia 2" title="Wat is palliatieve sedatie (in Jip en Janneke taal)">
            <a:hlinkClick r:id="" action="ppaction://media"/>
            <a:extLst>
              <a:ext uri="{FF2B5EF4-FFF2-40B4-BE49-F238E27FC236}">
                <a16:creationId xmlns:a16="http://schemas.microsoft.com/office/drawing/2014/main" id="{0AB4EBAE-6965-4AFC-9190-F889F7371730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47700" y="1772651"/>
            <a:ext cx="7931839" cy="446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2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Palliatieve sedatie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00012FF-886A-45FF-A267-A6D0C2857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780" y="1905000"/>
            <a:ext cx="5566940" cy="4221480"/>
          </a:xfrm>
        </p:spPr>
        <p:txBody>
          <a:bodyPr>
            <a:normAutofit/>
          </a:bodyPr>
          <a:lstStyle/>
          <a:p>
            <a:r>
              <a:rPr lang="nl-NL" sz="3200" dirty="0"/>
              <a:t>Taak van de verzorging </a:t>
            </a:r>
          </a:p>
          <a:p>
            <a:pPr lvl="1"/>
            <a:r>
              <a:rPr lang="nl-NL" sz="3000" dirty="0"/>
              <a:t>Monitoren/pijnscore</a:t>
            </a:r>
          </a:p>
          <a:p>
            <a:pPr lvl="1"/>
            <a:r>
              <a:rPr lang="nl-NL" sz="3000" dirty="0"/>
              <a:t>Communiceren met familie</a:t>
            </a:r>
          </a:p>
          <a:p>
            <a:pPr lvl="1"/>
            <a:r>
              <a:rPr lang="nl-NL" sz="3000" dirty="0"/>
              <a:t>Overleg arts</a:t>
            </a:r>
          </a:p>
          <a:p>
            <a:pPr lvl="1"/>
            <a:r>
              <a:rPr lang="nl-NL" sz="3000" dirty="0"/>
              <a:t>Medicatie geven</a:t>
            </a:r>
          </a:p>
          <a:p>
            <a:pPr lvl="1"/>
            <a:r>
              <a:rPr lang="nl-NL" sz="3000" dirty="0"/>
              <a:t>Monitoren </a:t>
            </a:r>
          </a:p>
          <a:p>
            <a:pPr marL="457200" lvl="1" indent="0">
              <a:buNone/>
            </a:pPr>
            <a:endParaRPr lang="nl-NL" sz="3000" dirty="0"/>
          </a:p>
          <a:p>
            <a:pPr lvl="1"/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527555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Palliatieve sedatie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00012FF-886A-45FF-A267-A6D0C2857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780" y="1767840"/>
            <a:ext cx="10555500" cy="4663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Is geen euthanasie</a:t>
            </a:r>
          </a:p>
          <a:p>
            <a:pPr marL="0" indent="0">
              <a:buNone/>
            </a:pPr>
            <a:r>
              <a:rPr lang="nl-NL" sz="3200" b="1" dirty="0">
                <a:solidFill>
                  <a:schemeClr val="tx1"/>
                </a:solidFill>
              </a:rPr>
              <a:t>Verschil:</a:t>
            </a:r>
          </a:p>
          <a:p>
            <a:pPr>
              <a:buFontTx/>
              <a:buChar char="-"/>
            </a:pPr>
            <a:r>
              <a:rPr lang="nl-NL" sz="3200" dirty="0">
                <a:solidFill>
                  <a:schemeClr val="tx1"/>
                </a:solidFill>
              </a:rPr>
              <a:t>Palliatieve sedatie heeft geen invloed op het </a:t>
            </a:r>
            <a:r>
              <a:rPr lang="nl-NL" sz="3200" dirty="0" err="1">
                <a:solidFill>
                  <a:schemeClr val="tx1"/>
                </a:solidFill>
              </a:rPr>
              <a:t>stervesproces</a:t>
            </a: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- Euthanasie </a:t>
            </a:r>
            <a:r>
              <a:rPr lang="nl-NL" sz="3200" dirty="0" err="1">
                <a:solidFill>
                  <a:schemeClr val="tx1"/>
                </a:solidFill>
              </a:rPr>
              <a:t>beeindigd</a:t>
            </a:r>
            <a:r>
              <a:rPr lang="nl-NL" sz="3200" dirty="0">
                <a:solidFill>
                  <a:schemeClr val="tx1"/>
                </a:solidFill>
              </a:rPr>
              <a:t> het leven door het toedienen van bepaalde medicijn</a:t>
            </a:r>
          </a:p>
          <a:p>
            <a:endParaRPr lang="nl-NL" sz="3000" dirty="0"/>
          </a:p>
          <a:p>
            <a:pPr marL="457200" lvl="1" indent="0">
              <a:buNone/>
            </a:pPr>
            <a:endParaRPr lang="nl-NL" sz="3000" dirty="0"/>
          </a:p>
          <a:p>
            <a:pPr lvl="1"/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310497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CB0DB-503B-4EC7-B1D9-9AD43BB61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/>
              <a:t>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253A5C-A5FD-4183-8EB3-AD92711C5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Aan het eind van de les kan de leerling een aantal oorzaken noemen van pijn tijdens de laatste levensfase</a:t>
            </a:r>
          </a:p>
          <a:p>
            <a:r>
              <a:rPr lang="nl-NL" sz="3200" dirty="0"/>
              <a:t>Aan het eind van de les kan de leerling vertellen welke medicijnen er vaak gebruikt worden bij palliatieve sedatie</a:t>
            </a:r>
          </a:p>
        </p:txBody>
      </p:sp>
    </p:spTree>
    <p:extLst>
      <p:ext uri="{BB962C8B-B14F-4D97-AF65-F5344CB8AC3E}">
        <p14:creationId xmlns:p14="http://schemas.microsoft.com/office/powerpoint/2010/main" val="1473710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780" y="2788555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Vragen?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00012FF-886A-45FF-A267-A6D0C2857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780" y="1905000"/>
            <a:ext cx="5566940" cy="4221480"/>
          </a:xfrm>
        </p:spPr>
        <p:txBody>
          <a:bodyPr>
            <a:normAutofit/>
          </a:bodyPr>
          <a:lstStyle/>
          <a:p>
            <a:endParaRPr lang="nl-NL" sz="3000" dirty="0"/>
          </a:p>
          <a:p>
            <a:pPr marL="457200" lvl="1" indent="0">
              <a:buNone/>
            </a:pPr>
            <a:endParaRPr lang="nl-NL" sz="3000" dirty="0"/>
          </a:p>
          <a:p>
            <a:pPr lvl="1"/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3266387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CB0DB-503B-4EC7-B1D9-9AD43BB61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nl-NL" sz="4400" b="1" dirty="0"/>
              <a:t>Nog even over de vorige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253A5C-A5FD-4183-8EB3-AD92711C5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Aan het einde van de les kan de leerling vertellen waar pijnbeleving van afhankelijk is.</a:t>
            </a:r>
          </a:p>
          <a:p>
            <a:r>
              <a:rPr lang="nl-NL" sz="3200" dirty="0"/>
              <a:t>Aan het eind van de les kan de leerling verschillende groepen pijnstillers opnoemen.</a:t>
            </a:r>
          </a:p>
        </p:txBody>
      </p:sp>
    </p:spTree>
    <p:extLst>
      <p:ext uri="{BB962C8B-B14F-4D97-AF65-F5344CB8AC3E}">
        <p14:creationId xmlns:p14="http://schemas.microsoft.com/office/powerpoint/2010/main" val="561735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CB0DB-503B-4EC7-B1D9-9AD43BB61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/>
              <a:t>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253A5C-A5FD-4183-8EB3-AD92711C5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Aan het eind van de les kan de leerling een aantal oorzaken noemen van pijn tijdens de laatste levensfase</a:t>
            </a:r>
          </a:p>
          <a:p>
            <a:r>
              <a:rPr lang="nl-NL" sz="3200" dirty="0"/>
              <a:t>Aan het eind van de les kan de leerling vertellen welke medicijnen er vaak gebruikt worden bij palliatieve sedatie</a:t>
            </a:r>
          </a:p>
        </p:txBody>
      </p:sp>
    </p:spTree>
    <p:extLst>
      <p:ext uri="{BB962C8B-B14F-4D97-AF65-F5344CB8AC3E}">
        <p14:creationId xmlns:p14="http://schemas.microsoft.com/office/powerpoint/2010/main" val="4164116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Lichamelijke zorg laatste levensfase</a:t>
            </a:r>
            <a:endParaRPr lang="nl-NL" b="1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467107-2D99-45A6-A03E-D49632CEA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812" y="2133600"/>
            <a:ext cx="4625882" cy="3777622"/>
          </a:xfrm>
        </p:spPr>
        <p:txBody>
          <a:bodyPr>
            <a:normAutofit/>
          </a:bodyPr>
          <a:lstStyle/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Gericht op zoveel mogelijk comfort voor de client en zijn/haar omgeving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766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Lichamelijke zorg laatste levensfase</a:t>
            </a:r>
            <a:endParaRPr lang="nl-NL" b="1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467107-2D99-45A6-A03E-D49632CEA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812" y="2133600"/>
            <a:ext cx="4625882" cy="3777622"/>
          </a:xfrm>
        </p:spPr>
        <p:txBody>
          <a:bodyPr>
            <a:normAutofit/>
          </a:bodyPr>
          <a:lstStyle/>
          <a:p>
            <a:endParaRPr lang="nl-NL" sz="2400" dirty="0"/>
          </a:p>
          <a:p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FFFA06A4-6056-4FB8-8E8D-03DE1911100F}"/>
              </a:ext>
            </a:extLst>
          </p:cNvPr>
          <p:cNvSpPr txBox="1">
            <a:spLocks/>
          </p:cNvSpPr>
          <p:nvPr/>
        </p:nvSpPr>
        <p:spPr>
          <a:xfrm>
            <a:off x="684212" y="2286000"/>
            <a:ext cx="4625882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/>
              <a:t>Comfortabele houding client</a:t>
            </a:r>
          </a:p>
          <a:p>
            <a:r>
              <a:rPr lang="nl-NL" sz="2400" dirty="0"/>
              <a:t>Respecteren wat de client wel of niet wil</a:t>
            </a:r>
          </a:p>
          <a:p>
            <a:r>
              <a:rPr lang="nl-NL" sz="2400" dirty="0"/>
              <a:t>Pijnbestrijding </a:t>
            </a:r>
          </a:p>
        </p:txBody>
      </p:sp>
    </p:spTree>
    <p:extLst>
      <p:ext uri="{BB962C8B-B14F-4D97-AF65-F5344CB8AC3E}">
        <p14:creationId xmlns:p14="http://schemas.microsoft.com/office/powerpoint/2010/main" val="49842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Klachten laatste levensfase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467107-2D99-45A6-A03E-D49632CEA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812" y="2133600"/>
            <a:ext cx="4625882" cy="3777622"/>
          </a:xfrm>
        </p:spPr>
        <p:txBody>
          <a:bodyPr>
            <a:normAutofit/>
          </a:bodyPr>
          <a:lstStyle/>
          <a:p>
            <a:r>
              <a:rPr lang="nl-NL" sz="3200" dirty="0"/>
              <a:t>Benauwdheid</a:t>
            </a:r>
          </a:p>
          <a:p>
            <a:r>
              <a:rPr lang="nl-NL" sz="3200" dirty="0"/>
              <a:t>Misselijkheid</a:t>
            </a:r>
          </a:p>
          <a:p>
            <a:r>
              <a:rPr lang="nl-NL" sz="3200" dirty="0"/>
              <a:t>Vermoeidheid </a:t>
            </a:r>
          </a:p>
          <a:p>
            <a:r>
              <a:rPr lang="nl-NL" sz="3200" dirty="0"/>
              <a:t>Pijn </a:t>
            </a:r>
          </a:p>
        </p:txBody>
      </p:sp>
    </p:spTree>
    <p:extLst>
      <p:ext uri="{BB962C8B-B14F-4D97-AF65-F5344CB8AC3E}">
        <p14:creationId xmlns:p14="http://schemas.microsoft.com/office/powerpoint/2010/main" val="125256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Pijnbestrijding laatste levensfase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467107-2D99-45A6-A03E-D49632CEA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646897" y="4572000"/>
            <a:ext cx="4625882" cy="3777622"/>
          </a:xfrm>
        </p:spPr>
        <p:txBody>
          <a:bodyPr>
            <a:normAutofit/>
          </a:bodyPr>
          <a:lstStyle/>
          <a:p>
            <a:endParaRPr lang="nl-NL" sz="2400" dirty="0"/>
          </a:p>
          <a:p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FFFA06A4-6056-4FB8-8E8D-03DE1911100F}"/>
              </a:ext>
            </a:extLst>
          </p:cNvPr>
          <p:cNvSpPr txBox="1">
            <a:spLocks/>
          </p:cNvSpPr>
          <p:nvPr/>
        </p:nvSpPr>
        <p:spPr>
          <a:xfrm>
            <a:off x="684212" y="2286000"/>
            <a:ext cx="4625882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Oorzaken:</a:t>
            </a:r>
          </a:p>
          <a:p>
            <a:pPr lvl="1" indent="-342900">
              <a:buClr>
                <a:srgbClr val="A53010"/>
              </a:buClr>
            </a:pPr>
            <a:r>
              <a:rPr lang="nl-NL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Ziekte</a:t>
            </a:r>
          </a:p>
          <a:p>
            <a:pPr lvl="1" indent="-342900">
              <a:buClr>
                <a:srgbClr val="A53010"/>
              </a:buClr>
            </a:pP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Algehele achteruitgang van het lichaam</a:t>
            </a:r>
          </a:p>
          <a:p>
            <a:pPr lvl="1" indent="-342900">
              <a:buClr>
                <a:srgbClr val="A53010"/>
              </a:buClr>
            </a:pPr>
            <a:r>
              <a:rPr lang="nl-NL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Decubitus </a:t>
            </a:r>
            <a:endParaRPr kumimoji="0" lang="nl-NL" sz="2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3074" name="Picture 2" descr="Longkanker - Máxima Oncologisch Centrum">
            <a:extLst>
              <a:ext uri="{FF2B5EF4-FFF2-40B4-BE49-F238E27FC236}">
                <a16:creationId xmlns:a16="http://schemas.microsoft.com/office/drawing/2014/main" id="{3D0A3610-B808-4D4F-8336-3BE590FD7C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381"/>
          <a:stretch/>
        </p:blipFill>
        <p:spPr bwMode="auto">
          <a:xfrm>
            <a:off x="5157694" y="926458"/>
            <a:ext cx="2550382" cy="1930400"/>
          </a:xfrm>
          <a:prstGeom prst="rect">
            <a:avLst/>
          </a:prstGeom>
          <a:noFill/>
          <a:ln w="571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Ouderdom - Mantelzorgelijk">
            <a:extLst>
              <a:ext uri="{FF2B5EF4-FFF2-40B4-BE49-F238E27FC236}">
                <a16:creationId xmlns:a16="http://schemas.microsoft.com/office/drawing/2014/main" id="{4B9AD780-C9E5-4EB1-9FBE-25846F34F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370" y="3250886"/>
            <a:ext cx="2466975" cy="1847850"/>
          </a:xfrm>
          <a:prstGeom prst="rect">
            <a:avLst/>
          </a:prstGeom>
          <a:noFill/>
          <a:ln w="3810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ecubitus">
            <a:extLst>
              <a:ext uri="{FF2B5EF4-FFF2-40B4-BE49-F238E27FC236}">
                <a16:creationId xmlns:a16="http://schemas.microsoft.com/office/drawing/2014/main" id="{02B66E52-D52E-4BBB-9104-A4732FCA7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620" y="5219400"/>
            <a:ext cx="4924425" cy="1085850"/>
          </a:xfrm>
          <a:prstGeom prst="rect">
            <a:avLst/>
          </a:prstGeom>
          <a:noFill/>
          <a:ln w="3810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06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134">
            <a:extLst>
              <a:ext uri="{FF2B5EF4-FFF2-40B4-BE49-F238E27FC236}">
                <a16:creationId xmlns:a16="http://schemas.microsoft.com/office/drawing/2014/main" id="{5801E1DD-7D84-4B78-B00C-1452D8548B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5122652" cy="1259894"/>
          </a:xfrm>
        </p:spPr>
        <p:txBody>
          <a:bodyPr>
            <a:normAutofit/>
          </a:bodyPr>
          <a:lstStyle/>
          <a:p>
            <a:r>
              <a:rPr lang="nl-NL" b="1"/>
              <a:t>Pijnbestrijding laatste levensfase</a:t>
            </a:r>
            <a:endParaRPr lang="nl-NL" b="1" dirty="0"/>
          </a:p>
        </p:txBody>
      </p:sp>
      <p:sp>
        <p:nvSpPr>
          <p:cNvPr id="1029" name="Rectangle 136">
            <a:extLst>
              <a:ext uri="{FF2B5EF4-FFF2-40B4-BE49-F238E27FC236}">
                <a16:creationId xmlns:a16="http://schemas.microsoft.com/office/drawing/2014/main" id="{EAD33BC8-E9A6-4249-A69C-00DAE1C85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467107-2D99-45A6-A03E-D49632CEA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5122652" cy="3759253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1030" name="Freeform 12">
            <a:extLst>
              <a:ext uri="{FF2B5EF4-FFF2-40B4-BE49-F238E27FC236}">
                <a16:creationId xmlns:a16="http://schemas.microsoft.com/office/drawing/2014/main" id="{26A1070F-E671-4D22-B3E8-A16A292935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FFFA06A4-6056-4FB8-8E8D-03DE1911100F}"/>
              </a:ext>
            </a:extLst>
          </p:cNvPr>
          <p:cNvSpPr txBox="1">
            <a:spLocks/>
          </p:cNvSpPr>
          <p:nvPr/>
        </p:nvSpPr>
        <p:spPr>
          <a:xfrm>
            <a:off x="684212" y="2286000"/>
            <a:ext cx="4625882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Pijnscore</a:t>
            </a:r>
          </a:p>
          <a:p>
            <a:pPr marL="342900" marR="0" lvl="0" indent="-342900" algn="l" defTabSz="4572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6" name="Picture 4" descr="Pijnscore meten (NRS-score) - Elisabeth-TweeSteden Ziekenhuis">
            <a:extLst>
              <a:ext uri="{FF2B5EF4-FFF2-40B4-BE49-F238E27FC236}">
                <a16:creationId xmlns:a16="http://schemas.microsoft.com/office/drawing/2014/main" id="{9426AB08-60FA-485F-9812-E8DACFD5BD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79"/>
          <a:stretch/>
        </p:blipFill>
        <p:spPr bwMode="auto">
          <a:xfrm>
            <a:off x="3434641" y="1614500"/>
            <a:ext cx="2088694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OLVG Pijnapp - Online Game Hack and Cheat | Gehack.com">
            <a:extLst>
              <a:ext uri="{FF2B5EF4-FFF2-40B4-BE49-F238E27FC236}">
                <a16:creationId xmlns:a16="http://schemas.microsoft.com/office/drawing/2014/main" id="{C095D118-29BC-47C9-B506-256390798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759" y="2616307"/>
            <a:ext cx="4962737" cy="279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29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t is passende zorg in de laatste levensfase? | Mijn Gezondheidsgids">
            <a:extLst>
              <a:ext uri="{FF2B5EF4-FFF2-40B4-BE49-F238E27FC236}">
                <a16:creationId xmlns:a16="http://schemas.microsoft.com/office/drawing/2014/main" id="{1DCD99F9-3958-4903-B1B6-D682A4D633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8" r="19683" b="-1"/>
          <a:stretch/>
        </p:blipFill>
        <p:spPr bwMode="auto">
          <a:xfrm>
            <a:off x="4485557" y="10"/>
            <a:ext cx="770644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34BCE9-9560-427D-A0A7-AAA5232F0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nl-NL" b="1" dirty="0"/>
              <a:t>Pijnbestrijding laatste levensfase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6C34B5B3-6256-45F0-8D8B-B01C9513DA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77" b="91991" l="2740" r="94178">
                        <a14:foregroundMark x1="46037" y1="12238" x2="52911" y2="15561"/>
                        <a14:foregroundMark x1="52911" y1="15561" x2="62842" y2="39817"/>
                        <a14:foregroundMark x1="62842" y1="39817" x2="55479" y2="48284"/>
                        <a14:foregroundMark x1="55479" y1="48284" x2="25514" y2="49657"/>
                        <a14:foregroundMark x1="85959" y1="74828" x2="91438" y2="86041"/>
                        <a14:foregroundMark x1="91438" y1="86041" x2="78082" y2="89931"/>
                        <a14:foregroundMark x1="78082" y1="89931" x2="10959" y2="90389"/>
                        <a14:foregroundMark x1="10959" y1="90389" x2="14555" y2="78261"/>
                        <a14:foregroundMark x1="14555" y1="78261" x2="17123" y2="74142"/>
                        <a14:foregroundMark x1="3558" y1="90825" x2="2740" y2="91991"/>
                        <a14:foregroundMark x1="7877" y1="84668" x2="4578" y2="89371"/>
                        <a14:foregroundMark x1="90753" y1="84897" x2="94178" y2="89703"/>
                        <a14:backgroundMark x1="47089" y1="915" x2="17123" y2="52632"/>
                        <a14:backgroundMark x1="17123" y1="52632" x2="0" y2="8810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1813" y="2291945"/>
            <a:ext cx="4625975" cy="346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080021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</Words>
  <Application>Microsoft Office PowerPoint</Application>
  <PresentationFormat>Breedbeeld</PresentationFormat>
  <Paragraphs>82</Paragraphs>
  <Slides>19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Sliert</vt:lpstr>
      <vt:lpstr>Pijn in de laatste levensfase</vt:lpstr>
      <vt:lpstr>Nog even over de vorige keer</vt:lpstr>
      <vt:lpstr>Doelen</vt:lpstr>
      <vt:lpstr>Lichamelijke zorg laatste levensfase</vt:lpstr>
      <vt:lpstr>Lichamelijke zorg laatste levensfase</vt:lpstr>
      <vt:lpstr>Klachten laatste levensfase</vt:lpstr>
      <vt:lpstr>Pijnbestrijding laatste levensfase</vt:lpstr>
      <vt:lpstr>Pijnbestrijding laatste levensfase</vt:lpstr>
      <vt:lpstr>Pijnbestrijding laatste levensfase</vt:lpstr>
      <vt:lpstr>Palliatieve sedatie</vt:lpstr>
      <vt:lpstr>Palliatieve sedatie</vt:lpstr>
      <vt:lpstr>Palliatieve sedatie</vt:lpstr>
      <vt:lpstr>Palliatieve sedatie</vt:lpstr>
      <vt:lpstr>Palliatieve sedatie</vt:lpstr>
      <vt:lpstr>Palliatieve sedatie</vt:lpstr>
      <vt:lpstr>Palliatieve sedatie</vt:lpstr>
      <vt:lpstr>Palliatieve sedatie</vt:lpstr>
      <vt:lpstr>Doelen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Pijn in de laatste levensfase</dc:title>
  <dc:creator>janita sikkema</dc:creator>
  <cp:lastModifiedBy>janita sikkema</cp:lastModifiedBy>
  <cp:revision>4</cp:revision>
  <dcterms:created xsi:type="dcterms:W3CDTF">2020-10-02T11:33:01Z</dcterms:created>
  <dcterms:modified xsi:type="dcterms:W3CDTF">2020-10-05T11:27:50Z</dcterms:modified>
</cp:coreProperties>
</file>