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1" r:id="rId7"/>
    <p:sldId id="258" r:id="rId8"/>
    <p:sldId id="262" r:id="rId9"/>
    <p:sldId id="259" r:id="rId10"/>
    <p:sldId id="263" r:id="rId11"/>
    <p:sldId id="260" r:id="rId12"/>
    <p:sldId id="264" r:id="rId13"/>
    <p:sldId id="265" r:id="rId14"/>
    <p:sldId id="266" r:id="rId15"/>
    <p:sldId id="267" r:id="rId16"/>
    <p:sldId id="268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1F23-541F-4B20-8878-CEF1708FA2A9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D480-091C-4F6E-9F2B-09DA68F755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8513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1F23-541F-4B20-8878-CEF1708FA2A9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D480-091C-4F6E-9F2B-09DA68F755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6924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1F23-541F-4B20-8878-CEF1708FA2A9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D480-091C-4F6E-9F2B-09DA68F755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0366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1F23-541F-4B20-8878-CEF1708FA2A9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D480-091C-4F6E-9F2B-09DA68F755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1717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1F23-541F-4B20-8878-CEF1708FA2A9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D480-091C-4F6E-9F2B-09DA68F755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628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1F23-541F-4B20-8878-CEF1708FA2A9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D480-091C-4F6E-9F2B-09DA68F755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8992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1F23-541F-4B20-8878-CEF1708FA2A9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D480-091C-4F6E-9F2B-09DA68F755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3732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1F23-541F-4B20-8878-CEF1708FA2A9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D480-091C-4F6E-9F2B-09DA68F755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3744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1F23-541F-4B20-8878-CEF1708FA2A9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D480-091C-4F6E-9F2B-09DA68F755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9217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1F23-541F-4B20-8878-CEF1708FA2A9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D480-091C-4F6E-9F2B-09DA68F755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7706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1F23-541F-4B20-8878-CEF1708FA2A9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D480-091C-4F6E-9F2B-09DA68F755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3590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81F23-541F-4B20-8878-CEF1708FA2A9}" type="datetimeFigureOut">
              <a:rPr lang="nl-NL" smtClean="0"/>
              <a:t>3-3-2021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8D480-091C-4F6E-9F2B-09DA68F755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5914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Oefenen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1012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2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Jan </a:t>
            </a:r>
            <a:r>
              <a:rPr lang="nl-NL" dirty="0"/>
              <a:t>verbrandt 4,5 gram magnesium. Na de reactie weegt hij het reactieproduct en leest op de weegschaal af dat er 7,5 gram magnesiumoxide (</a:t>
            </a:r>
            <a:r>
              <a:rPr lang="nl-NL" dirty="0" err="1"/>
              <a:t>MgO</a:t>
            </a:r>
            <a:r>
              <a:rPr lang="nl-NL" dirty="0"/>
              <a:t>) is </a:t>
            </a:r>
            <a:r>
              <a:rPr lang="nl-NL" dirty="0" smtClean="0"/>
              <a:t>ontstaan.</a:t>
            </a:r>
          </a:p>
          <a:p>
            <a:pPr marL="514350" indent="-514350">
              <a:buAutoNum type="alphaLcPeriod"/>
            </a:pPr>
            <a:r>
              <a:rPr lang="nl-NL" dirty="0" smtClean="0"/>
              <a:t>Met </a:t>
            </a:r>
            <a:r>
              <a:rPr lang="nl-NL" dirty="0"/>
              <a:t>welke stof reageert het magnesium bij </a:t>
            </a:r>
            <a:r>
              <a:rPr lang="nl-NL" dirty="0" smtClean="0"/>
              <a:t>verbranding?</a:t>
            </a:r>
          </a:p>
          <a:p>
            <a:pPr marL="514350" indent="-514350">
              <a:buAutoNum type="alphaLcPeriod"/>
            </a:pPr>
            <a:r>
              <a:rPr lang="nl-NL" dirty="0" smtClean="0"/>
              <a:t>Geef </a:t>
            </a:r>
            <a:r>
              <a:rPr lang="nl-NL" dirty="0"/>
              <a:t>de reactievergelijking van de verbranding van </a:t>
            </a:r>
            <a:r>
              <a:rPr lang="nl-NL" dirty="0" smtClean="0"/>
              <a:t>magnesium.</a:t>
            </a:r>
          </a:p>
          <a:p>
            <a:pPr marL="514350" indent="-514350">
              <a:buAutoNum type="alphaLcPeriod"/>
            </a:pPr>
            <a:r>
              <a:rPr lang="nl-NL" dirty="0" smtClean="0"/>
              <a:t>Bereken </a:t>
            </a:r>
            <a:r>
              <a:rPr lang="nl-NL" dirty="0"/>
              <a:t>in welke massaverhouding magnesium en zuurstof reageren.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901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opgave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Jan verbrandt 4,5 gram magnesium. Na de reactie weegt hij het reactieproduct en leest op de weegschaal af dat er 7,5 gram magnesiumoxide (</a:t>
            </a:r>
            <a:r>
              <a:rPr lang="nl-NL" dirty="0" err="1"/>
              <a:t>MgO</a:t>
            </a:r>
            <a:r>
              <a:rPr lang="nl-NL" dirty="0"/>
              <a:t>) is ontstaan.</a:t>
            </a:r>
          </a:p>
          <a:p>
            <a:pPr marL="514350" lvl="0" indent="-514350">
              <a:buFont typeface="+mj-lt"/>
              <a:buAutoNum type="alphaLcPeriod"/>
            </a:pPr>
            <a:r>
              <a:rPr lang="nl-NL" dirty="0"/>
              <a:t>Met welke stof reageert het magnesium bij verbranding? </a:t>
            </a:r>
            <a:br>
              <a:rPr lang="nl-NL" dirty="0"/>
            </a:br>
            <a:r>
              <a:rPr lang="nl-NL" dirty="0" smtClean="0">
                <a:solidFill>
                  <a:srgbClr val="FF0000"/>
                </a:solidFill>
              </a:rPr>
              <a:t>met </a:t>
            </a:r>
            <a:r>
              <a:rPr lang="nl-NL" dirty="0">
                <a:solidFill>
                  <a:srgbClr val="FF0000"/>
                </a:solidFill>
              </a:rPr>
              <a:t>zuurstof</a:t>
            </a:r>
          </a:p>
          <a:p>
            <a:pPr marL="514350" lvl="0" indent="-514350">
              <a:buFont typeface="+mj-lt"/>
              <a:buAutoNum type="alphaLcPeriod"/>
            </a:pPr>
            <a:r>
              <a:rPr lang="nl-NL" dirty="0"/>
              <a:t>Geef de reactievergelijking van de verbranding van magnesium.</a:t>
            </a:r>
            <a:br>
              <a:rPr lang="nl-NL" dirty="0"/>
            </a:br>
            <a:r>
              <a:rPr lang="nl-NL" dirty="0">
                <a:solidFill>
                  <a:srgbClr val="FF0000"/>
                </a:solidFill>
              </a:rPr>
              <a:t>2Mg  +   O₂  -&gt; 2MgO</a:t>
            </a:r>
          </a:p>
          <a:p>
            <a:pPr marL="514350" lvl="0" indent="-514350">
              <a:buFont typeface="+mj-lt"/>
              <a:buAutoNum type="alphaLcPeriod"/>
            </a:pPr>
            <a:r>
              <a:rPr lang="nl-NL" dirty="0"/>
              <a:t>Bereken in welke massaverhouding magnesium en zuurstof reageren.</a:t>
            </a:r>
            <a:br>
              <a:rPr lang="nl-NL" dirty="0"/>
            </a:br>
            <a:r>
              <a:rPr lang="nl-NL" dirty="0" smtClean="0">
                <a:solidFill>
                  <a:srgbClr val="FF0000"/>
                </a:solidFill>
              </a:rPr>
              <a:t>Magnesium + zuurstof -&gt; magnesiumoxide</a:t>
            </a:r>
          </a:p>
          <a:p>
            <a:pPr marL="0" lv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	4,5 		           -&gt; 7,5</a:t>
            </a:r>
          </a:p>
          <a:p>
            <a:pPr marL="0" lvl="0" indent="0">
              <a:buNone/>
            </a:pPr>
            <a:endParaRPr lang="nl-NL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	7,5-4,5 = </a:t>
            </a:r>
            <a:r>
              <a:rPr lang="nl-NL" dirty="0">
                <a:solidFill>
                  <a:srgbClr val="FF0000"/>
                </a:solidFill>
              </a:rPr>
              <a:t>3 gram.  Dus: 4,5 g Mg reageert met 3 g O₂</a:t>
            </a:r>
            <a:br>
              <a:rPr lang="nl-NL" dirty="0">
                <a:solidFill>
                  <a:srgbClr val="FF0000"/>
                </a:solidFill>
              </a:rPr>
            </a:br>
            <a:endParaRPr lang="nl-NL" dirty="0" smtClean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nl-NL" dirty="0">
                <a:solidFill>
                  <a:srgbClr val="FF0000"/>
                </a:solidFill>
              </a:rPr>
              <a:t>	</a:t>
            </a:r>
            <a:r>
              <a:rPr lang="nl-NL" dirty="0" smtClean="0">
                <a:solidFill>
                  <a:srgbClr val="FF0000"/>
                </a:solidFill>
              </a:rPr>
              <a:t>De </a:t>
            </a:r>
            <a:r>
              <a:rPr lang="nl-NL" dirty="0">
                <a:solidFill>
                  <a:srgbClr val="FF0000"/>
                </a:solidFill>
              </a:rPr>
              <a:t>verhouding is dus 3: 2.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8552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Geef </a:t>
            </a:r>
            <a:r>
              <a:rPr lang="nl-NL" dirty="0"/>
              <a:t>de reactievergelijking voor de volledige verbranding van </a:t>
            </a:r>
            <a:r>
              <a:rPr lang="nl-NL" dirty="0" smtClean="0"/>
              <a:t>vloeibare ethanol </a:t>
            </a:r>
            <a:r>
              <a:rPr lang="nl-NL" dirty="0"/>
              <a:t>(C₂H₆O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27834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Geef </a:t>
            </a:r>
            <a:r>
              <a:rPr lang="nl-NL" dirty="0"/>
              <a:t>de reactievergelijking voor de volledige verbranding van ethanol (C₂H₆O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C₂H₆O  </a:t>
            </a:r>
            <a:r>
              <a:rPr lang="nl-NL" dirty="0" smtClean="0">
                <a:solidFill>
                  <a:srgbClr val="FF0000"/>
                </a:solidFill>
              </a:rPr>
              <a:t>(l) +   </a:t>
            </a:r>
            <a:r>
              <a:rPr lang="nl-NL" dirty="0">
                <a:solidFill>
                  <a:srgbClr val="FF0000"/>
                </a:solidFill>
              </a:rPr>
              <a:t>3O</a:t>
            </a:r>
            <a:r>
              <a:rPr lang="nl-NL" dirty="0" smtClean="0">
                <a:solidFill>
                  <a:srgbClr val="FF0000"/>
                </a:solidFill>
              </a:rPr>
              <a:t>₂ (g)   </a:t>
            </a:r>
            <a:r>
              <a:rPr lang="nl-NL" dirty="0">
                <a:solidFill>
                  <a:srgbClr val="FF0000"/>
                </a:solidFill>
              </a:rPr>
              <a:t>-&gt;  2CO₂  </a:t>
            </a:r>
            <a:r>
              <a:rPr lang="nl-NL" dirty="0" smtClean="0">
                <a:solidFill>
                  <a:srgbClr val="FF0000"/>
                </a:solidFill>
              </a:rPr>
              <a:t>(g) + </a:t>
            </a:r>
            <a:r>
              <a:rPr lang="nl-NL" dirty="0">
                <a:solidFill>
                  <a:srgbClr val="FF0000"/>
                </a:solidFill>
              </a:rPr>
              <a:t>3 H₂</a:t>
            </a:r>
            <a:r>
              <a:rPr lang="nl-NL" dirty="0" smtClean="0">
                <a:solidFill>
                  <a:srgbClr val="FF0000"/>
                </a:solidFill>
              </a:rPr>
              <a:t>O (g)</a:t>
            </a: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320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Geef </a:t>
            </a:r>
            <a:r>
              <a:rPr lang="nl-NL" dirty="0"/>
              <a:t>de reactievergelijking van de verbranding van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a. </a:t>
            </a:r>
            <a:r>
              <a:rPr lang="nl-NL" dirty="0" err="1" smtClean="0"/>
              <a:t>Koolstofmono</a:t>
            </a:r>
            <a:r>
              <a:rPr lang="nl-NL" dirty="0" smtClean="0"/>
              <a:t>-oxide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1338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Geef de reactievergelijking van de verbranding van</a:t>
            </a:r>
          </a:p>
          <a:p>
            <a:pPr marL="0" indent="0">
              <a:buNone/>
            </a:pPr>
            <a:endParaRPr lang="nl-NL" dirty="0" smtClean="0"/>
          </a:p>
          <a:p>
            <a:pPr marL="514350" indent="-514350">
              <a:buAutoNum type="alphaLcPeriod"/>
            </a:pPr>
            <a:r>
              <a:rPr lang="nl-NL" dirty="0" err="1" smtClean="0"/>
              <a:t>Koolstofmono</a:t>
            </a:r>
            <a:r>
              <a:rPr lang="nl-NL" dirty="0" smtClean="0"/>
              <a:t>-oxide</a:t>
            </a:r>
          </a:p>
          <a:p>
            <a:pPr marL="514350" indent="-514350">
              <a:buAutoNum type="alphaLcPeriod"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2 CO (g)  </a:t>
            </a:r>
            <a:r>
              <a:rPr lang="nl-NL" dirty="0">
                <a:solidFill>
                  <a:srgbClr val="FF0000"/>
                </a:solidFill>
              </a:rPr>
              <a:t>+ O</a:t>
            </a:r>
            <a:r>
              <a:rPr lang="nl-NL" dirty="0" smtClean="0">
                <a:solidFill>
                  <a:srgbClr val="FF0000"/>
                </a:solidFill>
              </a:rPr>
              <a:t>₂ (g)  </a:t>
            </a:r>
            <a:r>
              <a:rPr lang="nl-NL" dirty="0">
                <a:solidFill>
                  <a:srgbClr val="FF0000"/>
                </a:solidFill>
              </a:rPr>
              <a:t>-&gt;  </a:t>
            </a:r>
            <a:r>
              <a:rPr lang="nl-NL" dirty="0" smtClean="0">
                <a:solidFill>
                  <a:srgbClr val="FF0000"/>
                </a:solidFill>
              </a:rPr>
              <a:t>2 CO₂ (g)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781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Geef </a:t>
            </a:r>
            <a:r>
              <a:rPr lang="nl-NL" dirty="0"/>
              <a:t>de reactievergelijking van de verbranding van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b. Natrium</a:t>
            </a:r>
            <a:r>
              <a:rPr lang="nl-NL" dirty="0"/>
              <a:t>, er ontstaat natriumoxide (</a:t>
            </a:r>
            <a:r>
              <a:rPr lang="nl-NL" dirty="0" err="1"/>
              <a:t>Na₂O</a:t>
            </a:r>
            <a:r>
              <a:rPr lang="nl-NL" dirty="0"/>
              <a:t>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1216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b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Geef de reactievergelijking van de verbranding van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b. Natrium, er ontstaat natriumoxide (</a:t>
            </a:r>
            <a:r>
              <a:rPr lang="nl-NL" dirty="0" err="1" smtClean="0"/>
              <a:t>Na₂O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4 Na (s)  </a:t>
            </a:r>
            <a:r>
              <a:rPr lang="nl-NL" dirty="0">
                <a:solidFill>
                  <a:srgbClr val="FF0000"/>
                </a:solidFill>
              </a:rPr>
              <a:t>+ O</a:t>
            </a:r>
            <a:r>
              <a:rPr lang="nl-NL" dirty="0" smtClean="0">
                <a:solidFill>
                  <a:srgbClr val="FF0000"/>
                </a:solidFill>
              </a:rPr>
              <a:t>₂ (g) </a:t>
            </a:r>
            <a:r>
              <a:rPr lang="nl-NL" dirty="0">
                <a:solidFill>
                  <a:srgbClr val="FF0000"/>
                </a:solidFill>
              </a:rPr>
              <a:t>-&gt;  </a:t>
            </a:r>
            <a:r>
              <a:rPr lang="nl-NL" dirty="0" smtClean="0">
                <a:solidFill>
                  <a:srgbClr val="FF0000"/>
                </a:solidFill>
              </a:rPr>
              <a:t>2 </a:t>
            </a:r>
            <a:r>
              <a:rPr lang="nl-NL" dirty="0" err="1" smtClean="0">
                <a:solidFill>
                  <a:srgbClr val="FF0000"/>
                </a:solidFill>
              </a:rPr>
              <a:t>Na</a:t>
            </a:r>
            <a:r>
              <a:rPr lang="nl-NL" dirty="0" err="1">
                <a:solidFill>
                  <a:srgbClr val="FF0000"/>
                </a:solidFill>
              </a:rPr>
              <a:t>₂</a:t>
            </a:r>
            <a:r>
              <a:rPr lang="nl-NL" dirty="0" err="1" smtClean="0">
                <a:solidFill>
                  <a:srgbClr val="FF0000"/>
                </a:solidFill>
              </a:rPr>
              <a:t>O</a:t>
            </a:r>
            <a:r>
              <a:rPr lang="nl-NL" dirty="0" smtClean="0">
                <a:solidFill>
                  <a:srgbClr val="FF0000"/>
                </a:solidFill>
              </a:rPr>
              <a:t> (s)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860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Geef </a:t>
            </a:r>
            <a:r>
              <a:rPr lang="nl-NL" dirty="0"/>
              <a:t>de reactievergelijking van de verbranding van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c. IJzer</a:t>
            </a:r>
            <a:r>
              <a:rPr lang="nl-NL" dirty="0"/>
              <a:t>, er ontstaat ijzeroxide ( </a:t>
            </a:r>
            <a:r>
              <a:rPr lang="nl-NL" dirty="0" err="1"/>
              <a:t>Fe₂O</a:t>
            </a:r>
            <a:r>
              <a:rPr lang="nl-NL" dirty="0"/>
              <a:t>₃)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1171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c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Geef de reactievergelijking van de verbranding van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c. IJzer, er ontstaat ijzeroxide ( </a:t>
            </a:r>
            <a:r>
              <a:rPr lang="nl-NL" dirty="0" err="1" smtClean="0"/>
              <a:t>Fe₂O</a:t>
            </a:r>
            <a:r>
              <a:rPr lang="nl-NL" dirty="0" smtClean="0"/>
              <a:t>₃)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4 Fe (s)  </a:t>
            </a:r>
            <a:r>
              <a:rPr lang="nl-NL" dirty="0">
                <a:solidFill>
                  <a:srgbClr val="FF0000"/>
                </a:solidFill>
              </a:rPr>
              <a:t>+ </a:t>
            </a:r>
            <a:r>
              <a:rPr lang="nl-NL" dirty="0" smtClean="0">
                <a:solidFill>
                  <a:srgbClr val="FF0000"/>
                </a:solidFill>
              </a:rPr>
              <a:t>3 O₂ (g)  </a:t>
            </a:r>
            <a:r>
              <a:rPr lang="nl-NL" dirty="0">
                <a:solidFill>
                  <a:srgbClr val="FF0000"/>
                </a:solidFill>
              </a:rPr>
              <a:t>-&gt; </a:t>
            </a:r>
            <a:r>
              <a:rPr lang="nl-NL" dirty="0" smtClean="0">
                <a:solidFill>
                  <a:srgbClr val="FF0000"/>
                </a:solidFill>
              </a:rPr>
              <a:t>2 </a:t>
            </a:r>
            <a:r>
              <a:rPr lang="nl-NL" dirty="0" err="1" smtClean="0">
                <a:solidFill>
                  <a:srgbClr val="FF0000"/>
                </a:solidFill>
              </a:rPr>
              <a:t>FeO</a:t>
            </a:r>
            <a:r>
              <a:rPr lang="nl-NL" dirty="0" smtClean="0">
                <a:solidFill>
                  <a:srgbClr val="FF0000"/>
                </a:solidFill>
              </a:rPr>
              <a:t>₃ (s)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671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Geef </a:t>
            </a:r>
            <a:r>
              <a:rPr lang="nl-NL" dirty="0"/>
              <a:t>de reactievergelijking van de verbranding van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d. Kaarsvet </a:t>
            </a:r>
            <a:r>
              <a:rPr lang="nl-NL" dirty="0"/>
              <a:t>( C</a:t>
            </a:r>
            <a:r>
              <a:rPr lang="nl-NL" baseline="-25000" dirty="0"/>
              <a:t>18</a:t>
            </a:r>
            <a:r>
              <a:rPr lang="nl-NL" dirty="0"/>
              <a:t>H</a:t>
            </a:r>
            <a:r>
              <a:rPr lang="nl-NL" baseline="-25000" dirty="0"/>
              <a:t>26</a:t>
            </a:r>
            <a:r>
              <a:rPr lang="nl-NL" dirty="0"/>
              <a:t>O</a:t>
            </a:r>
            <a:r>
              <a:rPr lang="nl-NL" baseline="-25000" dirty="0"/>
              <a:t>2</a:t>
            </a:r>
            <a:r>
              <a:rPr lang="nl-NL" dirty="0"/>
              <a:t>) 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0320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Geef de reactievergelijking van de verbranding van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d. Kaarsvet ( C</a:t>
            </a:r>
            <a:r>
              <a:rPr lang="nl-NL" baseline="-25000" dirty="0" smtClean="0"/>
              <a:t>18</a:t>
            </a:r>
            <a:r>
              <a:rPr lang="nl-NL" dirty="0" smtClean="0"/>
              <a:t>H</a:t>
            </a:r>
            <a:r>
              <a:rPr lang="nl-NL" baseline="-25000" dirty="0" smtClean="0"/>
              <a:t>26</a:t>
            </a:r>
            <a:r>
              <a:rPr lang="nl-NL" dirty="0" smtClean="0"/>
              <a:t>O</a:t>
            </a:r>
            <a:r>
              <a:rPr lang="nl-NL" baseline="-25000" dirty="0" smtClean="0"/>
              <a:t>2</a:t>
            </a:r>
            <a:r>
              <a:rPr lang="nl-NL" dirty="0" smtClean="0"/>
              <a:t>) 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2C</a:t>
            </a:r>
            <a:r>
              <a:rPr lang="nl-NL" baseline="-25000" dirty="0" smtClean="0">
                <a:solidFill>
                  <a:srgbClr val="FF0000"/>
                </a:solidFill>
              </a:rPr>
              <a:t>18</a:t>
            </a:r>
            <a:r>
              <a:rPr lang="nl-NL" dirty="0" smtClean="0">
                <a:solidFill>
                  <a:srgbClr val="FF0000"/>
                </a:solidFill>
              </a:rPr>
              <a:t>H</a:t>
            </a:r>
            <a:r>
              <a:rPr lang="nl-NL" baseline="-25000" dirty="0" smtClean="0">
                <a:solidFill>
                  <a:srgbClr val="FF0000"/>
                </a:solidFill>
              </a:rPr>
              <a:t>26</a:t>
            </a:r>
            <a:r>
              <a:rPr lang="nl-NL" dirty="0" smtClean="0">
                <a:solidFill>
                  <a:srgbClr val="FF0000"/>
                </a:solidFill>
              </a:rPr>
              <a:t>O</a:t>
            </a:r>
            <a:r>
              <a:rPr lang="nl-NL" baseline="-25000" dirty="0" smtClean="0">
                <a:solidFill>
                  <a:srgbClr val="FF0000"/>
                </a:solidFill>
              </a:rPr>
              <a:t>2  </a:t>
            </a:r>
            <a:r>
              <a:rPr lang="nl-NL" dirty="0" smtClean="0">
                <a:solidFill>
                  <a:srgbClr val="FF0000"/>
                </a:solidFill>
              </a:rPr>
              <a:t>(s)</a:t>
            </a:r>
            <a:r>
              <a:rPr lang="nl-NL" baseline="-25000" dirty="0" smtClean="0">
                <a:solidFill>
                  <a:srgbClr val="FF0000"/>
                </a:solidFill>
              </a:rPr>
              <a:t>  </a:t>
            </a:r>
            <a:r>
              <a:rPr lang="nl-NL" dirty="0">
                <a:solidFill>
                  <a:srgbClr val="FF0000"/>
                </a:solidFill>
              </a:rPr>
              <a:t>+   47  O₂ </a:t>
            </a:r>
            <a:r>
              <a:rPr lang="nl-NL" dirty="0" smtClean="0">
                <a:solidFill>
                  <a:srgbClr val="FF0000"/>
                </a:solidFill>
              </a:rPr>
              <a:t>(g)   </a:t>
            </a:r>
            <a:r>
              <a:rPr lang="nl-NL" dirty="0">
                <a:solidFill>
                  <a:srgbClr val="FF0000"/>
                </a:solidFill>
              </a:rPr>
              <a:t>-&gt;  </a:t>
            </a:r>
            <a:r>
              <a:rPr lang="nl-NL" dirty="0" smtClean="0">
                <a:solidFill>
                  <a:srgbClr val="FF0000"/>
                </a:solidFill>
              </a:rPr>
              <a:t>36 CO₂ (g)  </a:t>
            </a:r>
            <a:r>
              <a:rPr lang="nl-NL" dirty="0">
                <a:solidFill>
                  <a:srgbClr val="FF0000"/>
                </a:solidFill>
              </a:rPr>
              <a:t>+ 26 H₂O </a:t>
            </a:r>
            <a:r>
              <a:rPr lang="nl-NL" dirty="0" smtClean="0">
                <a:solidFill>
                  <a:srgbClr val="FF0000"/>
                </a:solidFill>
              </a:rPr>
              <a:t>(g)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31238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344377F-5070-44C7-9D92-D5038E4DBF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0D6B822-B7F6-4406-8CD3-AB5BAE641B5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9F94E05-F0BC-4F97-9583-FA9ACF2124D9}">
  <ds:schemaRefs>
    <ds:schemaRef ds:uri="http://schemas.microsoft.com/office/2006/documentManagement/types"/>
    <ds:schemaRef ds:uri="http://purl.org/dc/elements/1.1/"/>
    <ds:schemaRef ds:uri="54cf5622-c7f8-4ecf-a16b-d0c1e0637fa1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03c1073f-59ca-4b02-9a54-25651d767f09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458</Words>
  <Application>Microsoft Office PowerPoint</Application>
  <PresentationFormat>Breedbeeld</PresentationFormat>
  <Paragraphs>61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Oefenen</vt:lpstr>
      <vt:lpstr>Opgave 1</vt:lpstr>
      <vt:lpstr>Uitwerking a</vt:lpstr>
      <vt:lpstr>Opgave 1</vt:lpstr>
      <vt:lpstr>Uitwerking b</vt:lpstr>
      <vt:lpstr>Opgave 1</vt:lpstr>
      <vt:lpstr>Uitwerking c</vt:lpstr>
      <vt:lpstr>Opgave 1</vt:lpstr>
      <vt:lpstr>Uitwerking d</vt:lpstr>
      <vt:lpstr>Opgave 2 </vt:lpstr>
      <vt:lpstr>Uitwerking opgave 2</vt:lpstr>
      <vt:lpstr>Opgave 3</vt:lpstr>
      <vt:lpstr>Uitwerking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Oefenen</dc:title>
  <dc:creator>Kleijnen, JJC (Janny) de</dc:creator>
  <cp:lastModifiedBy>Kleijnen, JJC (Janny) de</cp:lastModifiedBy>
  <cp:revision>3</cp:revision>
  <dcterms:created xsi:type="dcterms:W3CDTF">2021-03-03T14:59:46Z</dcterms:created>
  <dcterms:modified xsi:type="dcterms:W3CDTF">2021-03-03T15:52:41Z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