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0" r:id="rId8"/>
    <p:sldId id="261" r:id="rId9"/>
    <p:sldId id="259" r:id="rId10"/>
    <p:sldId id="262" r:id="rId11"/>
    <p:sldId id="263" r:id="rId12"/>
    <p:sldId id="264" r:id="rId13"/>
    <p:sldId id="265" r:id="rId14"/>
    <p:sldId id="266" r:id="rId15"/>
    <p:sldId id="267" r:id="rId16"/>
    <p:sldId id="268" r:id="rId17"/>
    <p:sldId id="26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3680495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3279113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2485913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23723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281947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CBBA97E-1411-4738-B5F9-9902291D811C}" type="datetimeFigureOut">
              <a:rPr lang="nl-NL" smtClean="0"/>
              <a:t>10-1-2021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1756637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CBBA97E-1411-4738-B5F9-9902291D811C}" type="datetimeFigureOut">
              <a:rPr lang="nl-NL" smtClean="0"/>
              <a:t>10-1-2021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2873266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CBBA97E-1411-4738-B5F9-9902291D811C}" type="datetimeFigureOut">
              <a:rPr lang="nl-NL" smtClean="0"/>
              <a:t>10-1-2021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2100786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CBBA97E-1411-4738-B5F9-9902291D811C}" type="datetimeFigureOut">
              <a:rPr lang="nl-NL" smtClean="0"/>
              <a:t>10-1-2021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3929539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CBBA97E-1411-4738-B5F9-9902291D811C}" type="datetimeFigureOut">
              <a:rPr lang="nl-NL" smtClean="0"/>
              <a:t>10-1-2021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13638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CBBA97E-1411-4738-B5F9-9902291D811C}" type="datetimeFigureOut">
              <a:rPr lang="nl-NL" smtClean="0"/>
              <a:t>10-1-2021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A50F5A2-2AA3-40F6-BE79-DA611EA39445}" type="slidenum">
              <a:rPr lang="nl-NL" smtClean="0"/>
              <a:t>‹nr.›</a:t>
            </a:fld>
            <a:endParaRPr lang="nl-NL"/>
          </a:p>
        </p:txBody>
      </p:sp>
    </p:spTree>
    <p:extLst>
      <p:ext uri="{BB962C8B-B14F-4D97-AF65-F5344CB8AC3E}">
        <p14:creationId xmlns:p14="http://schemas.microsoft.com/office/powerpoint/2010/main" val="3593738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BA97E-1411-4738-B5F9-9902291D811C}" type="datetimeFigureOut">
              <a:rPr lang="nl-NL" smtClean="0"/>
              <a:t>10-1-2021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50F5A2-2AA3-40F6-BE79-DA611EA39445}" type="slidenum">
              <a:rPr lang="nl-NL" smtClean="0"/>
              <a:t>‹nr.›</a:t>
            </a:fld>
            <a:endParaRPr lang="nl-NL"/>
          </a:p>
        </p:txBody>
      </p:sp>
    </p:spTree>
    <p:extLst>
      <p:ext uri="{BB962C8B-B14F-4D97-AF65-F5344CB8AC3E}">
        <p14:creationId xmlns:p14="http://schemas.microsoft.com/office/powerpoint/2010/main" val="2235674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Les 10</a:t>
            </a:r>
            <a:endParaRPr lang="nl-NL" dirty="0"/>
          </a:p>
        </p:txBody>
      </p:sp>
      <p:sp>
        <p:nvSpPr>
          <p:cNvPr id="3" name="Ondertitel 2"/>
          <p:cNvSpPr>
            <a:spLocks noGrp="1"/>
          </p:cNvSpPr>
          <p:nvPr>
            <p:ph type="subTitle" idx="1"/>
          </p:nvPr>
        </p:nvSpPr>
        <p:spPr/>
        <p:txBody>
          <a:bodyPr/>
          <a:lstStyle/>
          <a:p>
            <a:r>
              <a:rPr lang="nl-NL" dirty="0" smtClean="0"/>
              <a:t>Reactieschema’s</a:t>
            </a:r>
            <a:endParaRPr lang="nl-NL" dirty="0"/>
          </a:p>
        </p:txBody>
      </p:sp>
    </p:spTree>
    <p:extLst>
      <p:ext uri="{BB962C8B-B14F-4D97-AF65-F5344CB8AC3E}">
        <p14:creationId xmlns:p14="http://schemas.microsoft.com/office/powerpoint/2010/main" val="2026066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3</a:t>
            </a:r>
            <a:endParaRPr lang="nl-NL" dirty="0"/>
          </a:p>
        </p:txBody>
      </p:sp>
      <p:sp>
        <p:nvSpPr>
          <p:cNvPr id="3" name="Tijdelijke aanduiding voor inhoud 2"/>
          <p:cNvSpPr>
            <a:spLocks noGrp="1"/>
          </p:cNvSpPr>
          <p:nvPr>
            <p:ph idx="1"/>
          </p:nvPr>
        </p:nvSpPr>
        <p:spPr>
          <a:xfrm>
            <a:off x="182879" y="1825625"/>
            <a:ext cx="12266023" cy="4351338"/>
          </a:xfrm>
        </p:spPr>
        <p:txBody>
          <a:bodyPr>
            <a:normAutofit lnSpcReduction="10000"/>
          </a:bodyPr>
          <a:lstStyle/>
          <a:p>
            <a:pPr marL="0" indent="0">
              <a:buNone/>
            </a:pPr>
            <a:r>
              <a:rPr lang="nl-NL" dirty="0"/>
              <a:t>In vuurwerk verbrandt met een heel fel licht aluminium. Daarbij ontstaat aluminiumoxide, Al</a:t>
            </a:r>
            <a:r>
              <a:rPr lang="nl-NL" baseline="-25000" dirty="0"/>
              <a:t>2</a:t>
            </a:r>
            <a:r>
              <a:rPr lang="nl-NL" dirty="0"/>
              <a:t>O</a:t>
            </a:r>
            <a:r>
              <a:rPr lang="nl-NL" baseline="-25000" dirty="0"/>
              <a:t>3</a:t>
            </a:r>
            <a:r>
              <a:rPr lang="nl-NL" dirty="0"/>
              <a:t>(s)</a:t>
            </a:r>
            <a:endParaRPr lang="nl-NL" dirty="0" smtClean="0"/>
          </a:p>
          <a:p>
            <a:pPr marL="514350" indent="-514350">
              <a:buAutoNum type="arabicPeriod"/>
            </a:pPr>
            <a:r>
              <a:rPr lang="nl-NL" dirty="0" smtClean="0">
                <a:solidFill>
                  <a:schemeClr val="tx2"/>
                </a:solidFill>
                <a:latin typeface="Arial" panose="020B0604020202020204" pitchFamily="34" charset="0"/>
              </a:rPr>
              <a:t>Schrijf het reactieschema op in woorden</a:t>
            </a:r>
          </a:p>
          <a:p>
            <a:pPr marL="514350" indent="-514350">
              <a:buAutoNum type="arabicPeriod"/>
            </a:pPr>
            <a:r>
              <a:rPr lang="nl-NL" dirty="0" smtClean="0">
                <a:solidFill>
                  <a:schemeClr val="tx2"/>
                </a:solidFill>
              </a:rPr>
              <a:t>Vervang </a:t>
            </a:r>
            <a:r>
              <a:rPr lang="nl-NL" dirty="0">
                <a:solidFill>
                  <a:schemeClr val="tx2"/>
                </a:solidFill>
              </a:rPr>
              <a:t>de woorden door formules</a:t>
            </a:r>
          </a:p>
          <a:p>
            <a:pPr marL="514350" indent="-514350">
              <a:buAutoNum type="arabicPeriod"/>
            </a:pPr>
            <a:r>
              <a:rPr lang="nl-NL" dirty="0">
                <a:solidFill>
                  <a:schemeClr val="tx2"/>
                </a:solidFill>
              </a:rPr>
              <a:t>Bekijk in de formules hoeveel atomen van elke soort voor en achter de pijl staan</a:t>
            </a:r>
            <a:r>
              <a:rPr lang="nl-NL" dirty="0" smtClean="0">
                <a:solidFill>
                  <a:schemeClr val="tx2"/>
                </a:solidFill>
              </a:rPr>
              <a:t>.</a:t>
            </a:r>
            <a:endParaRPr lang="nl-NL" dirty="0">
              <a:solidFill>
                <a:schemeClr val="tx2"/>
              </a:solidFill>
            </a:endParaRPr>
          </a:p>
          <a:p>
            <a:pPr marL="514350" indent="-514350">
              <a:buAutoNum type="arabicPeriod"/>
            </a:pPr>
            <a:r>
              <a:rPr lang="nl-NL" dirty="0">
                <a:solidFill>
                  <a:schemeClr val="tx2"/>
                </a:solidFill>
              </a:rPr>
              <a:t>Om het aantal atomen kloppend te krijgen, moet je het aantal moleculen voor en achter de pijl aanpassen. Dat doe je door getallen (coëfficiënten) voor de molecuulformules te zetten.</a:t>
            </a:r>
          </a:p>
          <a:p>
            <a:pPr marL="514350" indent="-514350">
              <a:buAutoNum type="arabicPeriod"/>
            </a:pPr>
            <a:r>
              <a:rPr lang="nl-NL" dirty="0">
                <a:solidFill>
                  <a:schemeClr val="tx2"/>
                </a:solidFill>
              </a:rPr>
              <a:t>Controleer ten slotte of het klopt</a:t>
            </a:r>
          </a:p>
          <a:p>
            <a:pPr marL="0" indent="0">
              <a:buNone/>
            </a:pPr>
            <a:endParaRPr lang="nl-NL" dirty="0"/>
          </a:p>
        </p:txBody>
      </p:sp>
      <p:sp>
        <p:nvSpPr>
          <p:cNvPr id="4" name="Rechthoek 3"/>
          <p:cNvSpPr/>
          <p:nvPr/>
        </p:nvSpPr>
        <p:spPr>
          <a:xfrm>
            <a:off x="7540218" y="5212658"/>
            <a:ext cx="3172728" cy="365485"/>
          </a:xfrm>
          <a:prstGeom prst="rect">
            <a:avLst/>
          </a:prstGeom>
        </p:spPr>
        <p:txBody>
          <a:bodyPr wrap="none">
            <a:spAutoFit/>
          </a:bodyPr>
          <a:lstStyle/>
          <a:p>
            <a:pPr lvl="0" algn="just" fontAlgn="base">
              <a:lnSpc>
                <a:spcPct val="103000"/>
              </a:lnSpc>
              <a:spcAft>
                <a:spcPts val="75"/>
              </a:spcAft>
              <a:buClr>
                <a:srgbClr val="000000"/>
              </a:buClr>
              <a:buSzPts val="1100"/>
            </a:pP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4Al (s) + 3O</a:t>
            </a:r>
            <a:r>
              <a:rPr lang="nl-NL" dirty="0">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₂</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(g) -&gt;2 </a:t>
            </a:r>
            <a:r>
              <a:rPr lang="nl-NL" dirty="0" err="1">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Al</a:t>
            </a:r>
            <a:r>
              <a:rPr lang="nl-NL" dirty="0" err="1">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₂</a:t>
            </a:r>
            <a:r>
              <a:rPr lang="nl-NL" dirty="0" err="1">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O</a:t>
            </a:r>
            <a:r>
              <a:rPr lang="nl-NL" dirty="0">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₃</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(s)</a:t>
            </a:r>
            <a:endParaRPr lang="nl-NL"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p:txBody>
      </p:sp>
      <p:sp>
        <p:nvSpPr>
          <p:cNvPr id="5" name="Rechthoek 4"/>
          <p:cNvSpPr/>
          <p:nvPr/>
        </p:nvSpPr>
        <p:spPr>
          <a:xfrm>
            <a:off x="7732578" y="3153656"/>
            <a:ext cx="2788007" cy="377667"/>
          </a:xfrm>
          <a:prstGeom prst="rect">
            <a:avLst/>
          </a:prstGeom>
        </p:spPr>
        <p:txBody>
          <a:bodyPr wrap="none">
            <a:spAutoFit/>
          </a:bodyPr>
          <a:lstStyle/>
          <a:p>
            <a:pPr lvl="0" algn="just" fontAlgn="base">
              <a:lnSpc>
                <a:spcPct val="103000"/>
              </a:lnSpc>
              <a:spcAft>
                <a:spcPts val="75"/>
              </a:spcAft>
              <a:buClr>
                <a:srgbClr val="000000"/>
              </a:buClr>
              <a:buSzPts val="1100"/>
            </a:pP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Al </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(s) + </a:t>
            </a: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O</a:t>
            </a:r>
            <a:r>
              <a:rPr lang="nl-NL" dirty="0">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₂</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(g) </a:t>
            </a: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-&gt; </a:t>
            </a:r>
            <a:r>
              <a:rPr lang="nl-NL" dirty="0" err="1">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Al</a:t>
            </a:r>
            <a:r>
              <a:rPr lang="nl-NL" dirty="0" err="1">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₂</a:t>
            </a:r>
            <a:r>
              <a:rPr lang="nl-NL" dirty="0" err="1">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O</a:t>
            </a:r>
            <a:r>
              <a:rPr lang="nl-NL" dirty="0">
                <a:solidFill>
                  <a:srgbClr val="FF0000"/>
                </a:solidFill>
                <a:uFill>
                  <a:solidFill>
                    <a:srgbClr val="000000"/>
                  </a:solidFill>
                </a:uFill>
                <a:latin typeface="Calibri" panose="020F0502020204030204" pitchFamily="34" charset="0"/>
                <a:ea typeface="Arial" panose="020B0604020202020204" pitchFamily="34" charset="0"/>
                <a:cs typeface="Arial" panose="020B0604020202020204" pitchFamily="34" charset="0"/>
              </a:rPr>
              <a:t>₃</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(s)</a:t>
            </a:r>
            <a:endParaRPr lang="nl-NL"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p:txBody>
      </p:sp>
      <p:sp>
        <p:nvSpPr>
          <p:cNvPr id="6" name="Rechthoek 5"/>
          <p:cNvSpPr/>
          <p:nvPr/>
        </p:nvSpPr>
        <p:spPr>
          <a:xfrm>
            <a:off x="6700517" y="2366002"/>
            <a:ext cx="5262979" cy="377667"/>
          </a:xfrm>
          <a:prstGeom prst="rect">
            <a:avLst/>
          </a:prstGeom>
        </p:spPr>
        <p:txBody>
          <a:bodyPr wrap="none">
            <a:spAutoFit/>
          </a:bodyPr>
          <a:lstStyle/>
          <a:p>
            <a:pPr lvl="0" algn="just" fontAlgn="base">
              <a:lnSpc>
                <a:spcPct val="103000"/>
              </a:lnSpc>
              <a:spcAft>
                <a:spcPts val="75"/>
              </a:spcAft>
              <a:buClr>
                <a:srgbClr val="000000"/>
              </a:buClr>
              <a:buSzPts val="1100"/>
            </a:pP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Aluminium </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(s) + </a:t>
            </a: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zuurstof </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(g) </a:t>
            </a:r>
            <a:r>
              <a:rPr lang="nl-NL" dirty="0" smtClean="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-&gt;Aluminiumoxide </a:t>
            </a:r>
            <a:r>
              <a:rPr lang="nl-NL" dirty="0">
                <a:solidFill>
                  <a:srgbClr val="FF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(s)</a:t>
            </a:r>
            <a:endParaRPr lang="nl-NL"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p:txBody>
      </p:sp>
      <p:sp>
        <p:nvSpPr>
          <p:cNvPr id="7" name="Rechthoek 6"/>
          <p:cNvSpPr/>
          <p:nvPr/>
        </p:nvSpPr>
        <p:spPr>
          <a:xfrm>
            <a:off x="7590057" y="5870946"/>
            <a:ext cx="3377848"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Al	: 4 voor en 4 na de pijl</a:t>
            </a:r>
          </a:p>
          <a:p>
            <a:r>
              <a:rPr lang="nl-NL" dirty="0" smtClean="0">
                <a:solidFill>
                  <a:srgbClr val="FF0000"/>
                </a:solidFill>
                <a:latin typeface="Arial" panose="020B0604020202020204" pitchFamily="34" charset="0"/>
                <a:ea typeface="Arial" panose="020B0604020202020204" pitchFamily="34" charset="0"/>
              </a:rPr>
              <a:t>O	: 6 voor en 6 na de pijl</a:t>
            </a:r>
            <a:endParaRPr lang="nl-NL" dirty="0"/>
          </a:p>
        </p:txBody>
      </p:sp>
      <p:sp>
        <p:nvSpPr>
          <p:cNvPr id="8" name="Rechthoek 7"/>
          <p:cNvSpPr/>
          <p:nvPr/>
        </p:nvSpPr>
        <p:spPr>
          <a:xfrm>
            <a:off x="7590057" y="3836511"/>
            <a:ext cx="3377848"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Al	: 1 voor en 2 na de pijl</a:t>
            </a:r>
          </a:p>
          <a:p>
            <a:r>
              <a:rPr lang="nl-NL" dirty="0" smtClean="0">
                <a:solidFill>
                  <a:srgbClr val="FF0000"/>
                </a:solidFill>
                <a:latin typeface="Arial" panose="020B0604020202020204" pitchFamily="34" charset="0"/>
                <a:ea typeface="Arial" panose="020B0604020202020204" pitchFamily="34" charset="0"/>
              </a:rPr>
              <a:t>O	: 2 voor en 3 na de pijl</a:t>
            </a:r>
            <a:endParaRPr lang="nl-NL" dirty="0"/>
          </a:p>
        </p:txBody>
      </p:sp>
    </p:spTree>
    <p:extLst>
      <p:ext uri="{BB962C8B-B14F-4D97-AF65-F5344CB8AC3E}">
        <p14:creationId xmlns:p14="http://schemas.microsoft.com/office/powerpoint/2010/main" val="169617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Opgave 4</a:t>
            </a:r>
            <a:endParaRPr lang="nl-NL" dirty="0"/>
          </a:p>
        </p:txBody>
      </p:sp>
      <p:sp>
        <p:nvSpPr>
          <p:cNvPr id="3" name="Tijdelijke aanduiding voor inhoud 2"/>
          <p:cNvSpPr>
            <a:spLocks noGrp="1"/>
          </p:cNvSpPr>
          <p:nvPr>
            <p:ph idx="1"/>
          </p:nvPr>
        </p:nvSpPr>
        <p:spPr>
          <a:xfrm>
            <a:off x="838200" y="1825625"/>
            <a:ext cx="10515600" cy="1022078"/>
          </a:xfrm>
        </p:spPr>
        <p:txBody>
          <a:bodyPr/>
          <a:lstStyle/>
          <a:p>
            <a:pPr marL="0" indent="0">
              <a:buNone/>
            </a:pPr>
            <a:r>
              <a:rPr lang="nl-NL" dirty="0"/>
              <a:t>Welke stoffen ontstaan bij de ontleding van </a:t>
            </a:r>
            <a:r>
              <a:rPr lang="nl-NL" dirty="0" err="1"/>
              <a:t>koolstofdisulfide</a:t>
            </a:r>
            <a:r>
              <a:rPr lang="nl-NL" dirty="0"/>
              <a:t>? Stel de reactievergelijking op.</a:t>
            </a:r>
            <a:endParaRPr lang="nl-NL" dirty="0"/>
          </a:p>
        </p:txBody>
      </p:sp>
      <p:sp>
        <p:nvSpPr>
          <p:cNvPr id="6" name="Titel 1"/>
          <p:cNvSpPr txBox="1">
            <a:spLocks/>
          </p:cNvSpPr>
          <p:nvPr/>
        </p:nvSpPr>
        <p:spPr>
          <a:xfrm>
            <a:off x="600891" y="255786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b="1" dirty="0" smtClean="0"/>
              <a:t>Opgave 5</a:t>
            </a:r>
            <a:endParaRPr lang="nl-NL" dirty="0"/>
          </a:p>
        </p:txBody>
      </p:sp>
      <p:sp>
        <p:nvSpPr>
          <p:cNvPr id="9" name="Rechthoek 8"/>
          <p:cNvSpPr/>
          <p:nvPr/>
        </p:nvSpPr>
        <p:spPr>
          <a:xfrm>
            <a:off x="600891" y="3443382"/>
            <a:ext cx="8190412" cy="3539430"/>
          </a:xfrm>
          <a:prstGeom prst="rect">
            <a:avLst/>
          </a:prstGeom>
        </p:spPr>
        <p:txBody>
          <a:bodyPr wrap="square">
            <a:spAutoFit/>
          </a:bodyPr>
          <a:lstStyle/>
          <a:p>
            <a:r>
              <a:rPr lang="nl-NL" sz="2800" dirty="0"/>
              <a:t>Als een fles wijn lang open staat, verzuurt de wijn. Dat komt omdat dan azijnzuur ontstaat. Deze stof ontstaat wanneer de alcohol in wijn (dat is ethanol) </a:t>
            </a:r>
            <a:r>
              <a:rPr lang="nl-NL" sz="2800" dirty="0" smtClean="0"/>
              <a:t>met </a:t>
            </a:r>
            <a:r>
              <a:rPr lang="nl-NL" sz="2800" dirty="0"/>
              <a:t>zuurstof reageert. </a:t>
            </a:r>
            <a:r>
              <a:rPr lang="nl-NL" sz="2800" dirty="0" smtClean="0"/>
              <a:t>Hier</a:t>
            </a:r>
            <a:r>
              <a:rPr lang="nl-NL" sz="2800" dirty="0"/>
              <a:t>  staan de molecuultekeningen van azijnzuur en ethanol </a:t>
            </a:r>
            <a:r>
              <a:rPr lang="nl-NL" sz="2800" dirty="0" smtClean="0"/>
              <a:t>.</a:t>
            </a:r>
          </a:p>
          <a:p>
            <a:endParaRPr lang="nl-NL" sz="2800" dirty="0"/>
          </a:p>
          <a:p>
            <a:r>
              <a:rPr lang="nl-NL" sz="2800" dirty="0"/>
              <a:t>Geef de vergelijking van deze reactie. Er ontstaat bij deze reactie ook water!</a:t>
            </a:r>
            <a:endParaRPr lang="nl-NL" sz="2800" dirty="0"/>
          </a:p>
        </p:txBody>
      </p:sp>
      <p:pic>
        <p:nvPicPr>
          <p:cNvPr id="11" name="Afbeelding 10"/>
          <p:cNvPicPr>
            <a:picLocks noChangeAspect="1"/>
          </p:cNvPicPr>
          <p:nvPr/>
        </p:nvPicPr>
        <p:blipFill>
          <a:blip r:embed="rId2"/>
          <a:stretch>
            <a:fillRect/>
          </a:stretch>
        </p:blipFill>
        <p:spPr>
          <a:xfrm>
            <a:off x="8530045" y="3080196"/>
            <a:ext cx="4417423" cy="3380289"/>
          </a:xfrm>
          <a:prstGeom prst="rect">
            <a:avLst/>
          </a:prstGeom>
        </p:spPr>
      </p:pic>
    </p:spTree>
    <p:extLst>
      <p:ext uri="{BB962C8B-B14F-4D97-AF65-F5344CB8AC3E}">
        <p14:creationId xmlns:p14="http://schemas.microsoft.com/office/powerpoint/2010/main" val="2134331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Uitwerkingen </a:t>
            </a:r>
            <a:endParaRPr lang="nl-NL" dirty="0"/>
          </a:p>
        </p:txBody>
      </p:sp>
      <p:sp>
        <p:nvSpPr>
          <p:cNvPr id="3" name="Tijdelijke aanduiding voor inhoud 2"/>
          <p:cNvSpPr>
            <a:spLocks noGrp="1"/>
          </p:cNvSpPr>
          <p:nvPr>
            <p:ph idx="1"/>
          </p:nvPr>
        </p:nvSpPr>
        <p:spPr/>
        <p:txBody>
          <a:bodyPr/>
          <a:lstStyle/>
          <a:p>
            <a:pPr marL="0" indent="0">
              <a:buNone/>
            </a:pPr>
            <a:r>
              <a:rPr lang="nl-NL" dirty="0" smtClean="0"/>
              <a:t>Opgave 4</a:t>
            </a:r>
          </a:p>
          <a:p>
            <a:pPr marL="0" indent="0">
              <a:buNone/>
            </a:pPr>
            <a:r>
              <a:rPr lang="nl-NL" dirty="0"/>
              <a:t>CS₂ (s) -&gt; C (s) + 2S (s)</a:t>
            </a:r>
          </a:p>
          <a:p>
            <a:pPr marL="0" indent="0">
              <a:buNone/>
            </a:pPr>
            <a:endParaRPr lang="nl-NL" dirty="0" smtClean="0"/>
          </a:p>
          <a:p>
            <a:pPr marL="0" indent="0">
              <a:buNone/>
            </a:pPr>
            <a:r>
              <a:rPr lang="nl-NL" dirty="0" smtClean="0"/>
              <a:t>Opgave 5</a:t>
            </a:r>
          </a:p>
          <a:p>
            <a:pPr marL="0" indent="0">
              <a:buNone/>
            </a:pPr>
            <a:r>
              <a:rPr lang="nl-NL" dirty="0"/>
              <a:t>C</a:t>
            </a:r>
            <a:r>
              <a:rPr lang="nl-NL" baseline="-25000" dirty="0"/>
              <a:t>2</a:t>
            </a:r>
            <a:r>
              <a:rPr lang="nl-NL" dirty="0"/>
              <a:t>H</a:t>
            </a:r>
            <a:r>
              <a:rPr lang="nl-NL" baseline="-25000" dirty="0"/>
              <a:t>6</a:t>
            </a:r>
            <a:r>
              <a:rPr lang="nl-NL" dirty="0"/>
              <a:t>O (</a:t>
            </a:r>
            <a:r>
              <a:rPr lang="nl-NL" dirty="0" err="1"/>
              <a:t>aq</a:t>
            </a:r>
            <a:r>
              <a:rPr lang="nl-NL" dirty="0"/>
              <a:t>) + O₂ (g) -&gt;  C₂H₄O₂ (</a:t>
            </a:r>
            <a:r>
              <a:rPr lang="nl-NL" dirty="0" err="1"/>
              <a:t>aq</a:t>
            </a:r>
            <a:r>
              <a:rPr lang="nl-NL" dirty="0"/>
              <a:t>) + H₂O (l)</a:t>
            </a:r>
          </a:p>
          <a:p>
            <a:pPr marL="0" indent="0">
              <a:buNone/>
            </a:pPr>
            <a:endParaRPr lang="nl-NL" dirty="0"/>
          </a:p>
        </p:txBody>
      </p:sp>
    </p:spTree>
    <p:extLst>
      <p:ext uri="{BB962C8B-B14F-4D97-AF65-F5344CB8AC3E}">
        <p14:creationId xmlns:p14="http://schemas.microsoft.com/office/powerpoint/2010/main" val="1593331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6</a:t>
            </a:r>
            <a:endParaRPr lang="nl-NL" dirty="0"/>
          </a:p>
        </p:txBody>
      </p:sp>
      <p:sp>
        <p:nvSpPr>
          <p:cNvPr id="3" name="Tijdelijke aanduiding voor inhoud 2"/>
          <p:cNvSpPr>
            <a:spLocks noGrp="1"/>
          </p:cNvSpPr>
          <p:nvPr>
            <p:ph idx="1"/>
          </p:nvPr>
        </p:nvSpPr>
        <p:spPr/>
        <p:txBody>
          <a:bodyPr/>
          <a:lstStyle/>
          <a:p>
            <a:pPr marL="0" indent="0">
              <a:buNone/>
            </a:pPr>
            <a:r>
              <a:rPr lang="nl-NL" dirty="0" smtClean="0"/>
              <a:t>Bij </a:t>
            </a:r>
            <a:r>
              <a:rPr lang="nl-NL" dirty="0"/>
              <a:t>de reactie van ethaan, C</a:t>
            </a:r>
            <a:r>
              <a:rPr lang="nl-NL" baseline="-25000" dirty="0"/>
              <a:t>2</a:t>
            </a:r>
            <a:r>
              <a:rPr lang="nl-NL" dirty="0"/>
              <a:t>H</a:t>
            </a:r>
            <a:r>
              <a:rPr lang="nl-NL" baseline="-25000" dirty="0"/>
              <a:t>6</a:t>
            </a:r>
            <a:r>
              <a:rPr lang="nl-NL" dirty="0"/>
              <a:t>(g), met zuurstof ontstaan waterdamp en koolstofdioxide.</a:t>
            </a:r>
          </a:p>
          <a:p>
            <a:pPr marL="0" indent="0">
              <a:buNone/>
            </a:pPr>
            <a:r>
              <a:rPr lang="nl-NL" dirty="0"/>
              <a:t>Stel de reactievergelijking op.</a:t>
            </a:r>
          </a:p>
          <a:p>
            <a:pPr marL="0" indent="0">
              <a:buNone/>
            </a:pPr>
            <a:r>
              <a:rPr lang="nl-NL" dirty="0"/>
              <a:t>Tip: Zorg eerst dat van koolstof en waterstof het aantal atomen klopt en tot slot de zuurstofatomen.</a:t>
            </a:r>
          </a:p>
          <a:p>
            <a:pPr marL="0" indent="0">
              <a:buNone/>
            </a:pPr>
            <a:endParaRPr lang="nl-NL" dirty="0"/>
          </a:p>
        </p:txBody>
      </p:sp>
      <p:sp>
        <p:nvSpPr>
          <p:cNvPr id="5" name="AutoShape 2" descr="C:\Users\Admin\AppData\Local\Temp\msohtmlclip1\01\clip_image002.jpg"/>
          <p:cNvSpPr>
            <a:spLocks noChangeAspect="1" noChangeArrowheads="1"/>
          </p:cNvSpPr>
          <p:nvPr/>
        </p:nvSpPr>
        <p:spPr bwMode="auto">
          <a:xfrm>
            <a:off x="123825" y="-5238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 name="Rechthoek 5"/>
          <p:cNvSpPr/>
          <p:nvPr/>
        </p:nvSpPr>
        <p:spPr>
          <a:xfrm>
            <a:off x="972266" y="4658504"/>
            <a:ext cx="4682692" cy="388696"/>
          </a:xfrm>
          <a:prstGeom prst="rect">
            <a:avLst/>
          </a:prstGeom>
        </p:spPr>
        <p:txBody>
          <a:bodyPr wrap="none">
            <a:spAutoFit/>
          </a:bodyPr>
          <a:lstStyle/>
          <a:p>
            <a:pPr marL="635" indent="-5715">
              <a:lnSpc>
                <a:spcPct val="107000"/>
              </a:lnSpc>
            </a:pPr>
            <a:r>
              <a:rPr lang="nl-NL" dirty="0">
                <a:solidFill>
                  <a:srgbClr val="FF0000"/>
                </a:solidFill>
                <a:latin typeface="Arial" panose="020B0604020202020204" pitchFamily="34" charset="0"/>
                <a:ea typeface="Arial" panose="020B0604020202020204" pitchFamily="34" charset="0"/>
              </a:rPr>
              <a:t>2C</a:t>
            </a:r>
            <a:r>
              <a:rPr lang="nl-NL" baseline="-25000" dirty="0">
                <a:solidFill>
                  <a:srgbClr val="FF0000"/>
                </a:solidFill>
                <a:latin typeface="Arial" panose="020B0604020202020204" pitchFamily="34" charset="0"/>
                <a:ea typeface="Arial" panose="020B0604020202020204" pitchFamily="34" charset="0"/>
              </a:rPr>
              <a:t>2</a:t>
            </a:r>
            <a:r>
              <a:rPr lang="nl-NL" dirty="0">
                <a:solidFill>
                  <a:srgbClr val="FF0000"/>
                </a:solidFill>
                <a:latin typeface="Arial" panose="020B0604020202020204" pitchFamily="34" charset="0"/>
                <a:ea typeface="Arial" panose="020B0604020202020204" pitchFamily="34" charset="0"/>
              </a:rPr>
              <a:t>H</a:t>
            </a:r>
            <a:r>
              <a:rPr lang="nl-NL" baseline="-25000" dirty="0">
                <a:solidFill>
                  <a:srgbClr val="FF0000"/>
                </a:solidFill>
                <a:latin typeface="Arial" panose="020B0604020202020204" pitchFamily="34" charset="0"/>
                <a:ea typeface="Arial" panose="020B0604020202020204" pitchFamily="34" charset="0"/>
              </a:rPr>
              <a:t>6</a:t>
            </a:r>
            <a:r>
              <a:rPr lang="nl-NL" dirty="0">
                <a:solidFill>
                  <a:srgbClr val="FF0000"/>
                </a:solidFill>
                <a:latin typeface="Arial" panose="020B0604020202020204" pitchFamily="34" charset="0"/>
                <a:ea typeface="Arial" panose="020B0604020202020204" pitchFamily="34" charset="0"/>
              </a:rPr>
              <a:t>(g)  + 7 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 -&gt;4 CO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 + 6 H</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O (g)</a:t>
            </a:r>
            <a:endParaRPr lang="nl-NL"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62792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7</a:t>
            </a:r>
            <a:endParaRPr lang="nl-NL" dirty="0"/>
          </a:p>
        </p:txBody>
      </p:sp>
      <p:sp>
        <p:nvSpPr>
          <p:cNvPr id="3" name="Tijdelijke aanduiding voor inhoud 2"/>
          <p:cNvSpPr>
            <a:spLocks noGrp="1"/>
          </p:cNvSpPr>
          <p:nvPr>
            <p:ph idx="1"/>
          </p:nvPr>
        </p:nvSpPr>
        <p:spPr/>
        <p:txBody>
          <a:bodyPr/>
          <a:lstStyle/>
          <a:p>
            <a:pPr marL="0" indent="0">
              <a:buNone/>
            </a:pPr>
            <a:r>
              <a:rPr lang="nl-NL" dirty="0"/>
              <a:t>Sommige lagen steenkool </a:t>
            </a:r>
            <a:r>
              <a:rPr lang="nl-NL" dirty="0" smtClean="0"/>
              <a:t>(C = koolstof ) liggen </a:t>
            </a:r>
            <a:r>
              <a:rPr lang="nl-NL" dirty="0"/>
              <a:t>zo diep in de bodem dat het economisch niet rendabel is om die met mijnbouw te winnen. Met het proces van 'kolenvergassing' is dat wel te doen. Men brengt via pijpen hete stoom in de steenkoollagen. Daar reageert de hete stoom met koolstof waarbij 'watergas' ontstaat. Dit is een mengsel van de gassen waterstof en </a:t>
            </a:r>
            <a:r>
              <a:rPr lang="nl-NL" dirty="0" err="1"/>
              <a:t>koolstofmonooxide</a:t>
            </a:r>
            <a:r>
              <a:rPr lang="nl-NL" dirty="0"/>
              <a:t>. Een deel van dit proces staat in het figuur hiernaast afgebeeld.</a:t>
            </a:r>
          </a:p>
          <a:p>
            <a:pPr marL="0" indent="0">
              <a:buNone/>
            </a:pPr>
            <a:r>
              <a:rPr lang="nl-NL" dirty="0"/>
              <a:t> </a:t>
            </a:r>
          </a:p>
          <a:p>
            <a:pPr marL="0" indent="0">
              <a:buNone/>
            </a:pPr>
            <a:r>
              <a:rPr lang="nl-NL" dirty="0"/>
              <a:t>Stel de reactievergelijking op </a:t>
            </a:r>
            <a:endParaRPr lang="nl-NL" dirty="0" smtClean="0"/>
          </a:p>
          <a:p>
            <a:pPr marL="0" indent="0">
              <a:buNone/>
            </a:pPr>
            <a:r>
              <a:rPr lang="nl-NL" dirty="0" smtClean="0"/>
              <a:t>voor </a:t>
            </a:r>
            <a:r>
              <a:rPr lang="nl-NL" dirty="0"/>
              <a:t>de vorming van watergas.</a:t>
            </a:r>
          </a:p>
          <a:p>
            <a:pPr marL="0" indent="0">
              <a:buNone/>
            </a:pPr>
            <a:endParaRPr lang="nl-NL" dirty="0"/>
          </a:p>
        </p:txBody>
      </p:sp>
      <p:pic>
        <p:nvPicPr>
          <p:cNvPr id="7" name="Afbeelding 6"/>
          <p:cNvPicPr>
            <a:picLocks noChangeAspect="1"/>
          </p:cNvPicPr>
          <p:nvPr/>
        </p:nvPicPr>
        <p:blipFill>
          <a:blip r:embed="rId2"/>
          <a:stretch>
            <a:fillRect/>
          </a:stretch>
        </p:blipFill>
        <p:spPr>
          <a:xfrm>
            <a:off x="8169584" y="4114800"/>
            <a:ext cx="3878318" cy="2743200"/>
          </a:xfrm>
          <a:prstGeom prst="rect">
            <a:avLst/>
          </a:prstGeom>
        </p:spPr>
      </p:pic>
      <p:sp>
        <p:nvSpPr>
          <p:cNvPr id="8" name="Rechthoek 7"/>
          <p:cNvSpPr/>
          <p:nvPr/>
        </p:nvSpPr>
        <p:spPr>
          <a:xfrm>
            <a:off x="838200" y="6176963"/>
            <a:ext cx="3794629" cy="388696"/>
          </a:xfrm>
          <a:prstGeom prst="rect">
            <a:avLst/>
          </a:prstGeom>
        </p:spPr>
        <p:txBody>
          <a:bodyPr wrap="none">
            <a:spAutoFit/>
          </a:bodyPr>
          <a:lstStyle/>
          <a:p>
            <a:pPr marL="635" indent="-5715">
              <a:lnSpc>
                <a:spcPct val="107000"/>
              </a:lnSpc>
              <a:spcAft>
                <a:spcPts val="295"/>
              </a:spcAft>
            </a:pPr>
            <a:r>
              <a:rPr lang="nl-NL" dirty="0">
                <a:solidFill>
                  <a:srgbClr val="FF0000"/>
                </a:solidFill>
                <a:latin typeface="Arial" panose="020B0604020202020204" pitchFamily="34" charset="0"/>
                <a:ea typeface="Arial" panose="020B0604020202020204" pitchFamily="34" charset="0"/>
              </a:rPr>
              <a:t>C (s) + H</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O (g)  -&gt;  H</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 + CO (g)</a:t>
            </a:r>
            <a:endParaRPr lang="nl-NL"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416507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Lesdoel</a:t>
            </a:r>
            <a:endParaRPr lang="nl-NL" dirty="0"/>
          </a:p>
        </p:txBody>
      </p:sp>
      <p:sp>
        <p:nvSpPr>
          <p:cNvPr id="3" name="Tijdelijke aanduiding voor inhoud 2"/>
          <p:cNvSpPr>
            <a:spLocks noGrp="1"/>
          </p:cNvSpPr>
          <p:nvPr>
            <p:ph idx="1"/>
          </p:nvPr>
        </p:nvSpPr>
        <p:spPr/>
        <p:txBody>
          <a:bodyPr/>
          <a:lstStyle/>
          <a:p>
            <a:r>
              <a:rPr lang="nl-NL" dirty="0" smtClean="0"/>
              <a:t>Je kunt </a:t>
            </a:r>
            <a:r>
              <a:rPr lang="nl-NL" dirty="0" smtClean="0"/>
              <a:t>reactieschema’s </a:t>
            </a:r>
            <a:r>
              <a:rPr lang="nl-NL" smtClean="0"/>
              <a:t>opstellen en </a:t>
            </a:r>
            <a:r>
              <a:rPr lang="nl-NL" dirty="0" smtClean="0"/>
              <a:t>kloppend maken.</a:t>
            </a:r>
            <a:endParaRPr lang="nl-NL" dirty="0"/>
          </a:p>
        </p:txBody>
      </p:sp>
    </p:spTree>
    <p:extLst>
      <p:ext uri="{BB962C8B-B14F-4D97-AF65-F5344CB8AC3E}">
        <p14:creationId xmlns:p14="http://schemas.microsoft.com/office/powerpoint/2010/main" val="334159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Reactieschema -&gt; reactievergelijking</a:t>
            </a:r>
            <a:endParaRPr lang="nl-NL" dirty="0"/>
          </a:p>
        </p:txBody>
      </p:sp>
      <p:sp>
        <p:nvSpPr>
          <p:cNvPr id="3" name="Tijdelijke aanduiding voor inhoud 2"/>
          <p:cNvSpPr>
            <a:spLocks noGrp="1"/>
          </p:cNvSpPr>
          <p:nvPr>
            <p:ph idx="1"/>
          </p:nvPr>
        </p:nvSpPr>
        <p:spPr>
          <a:xfrm>
            <a:off x="838200" y="1825625"/>
            <a:ext cx="10515600" cy="643255"/>
          </a:xfrm>
        </p:spPr>
        <p:txBody>
          <a:bodyPr/>
          <a:lstStyle/>
          <a:p>
            <a:pPr marL="0" indent="0">
              <a:buNone/>
            </a:pPr>
            <a:r>
              <a:rPr lang="nl-NL" dirty="0" smtClean="0"/>
              <a:t>We gaan magnesium verbranden.</a:t>
            </a:r>
          </a:p>
        </p:txBody>
      </p:sp>
      <p:sp>
        <p:nvSpPr>
          <p:cNvPr id="4" name="Rechthoek 3"/>
          <p:cNvSpPr/>
          <p:nvPr/>
        </p:nvSpPr>
        <p:spPr>
          <a:xfrm>
            <a:off x="988419" y="2603817"/>
            <a:ext cx="4990020" cy="369332"/>
          </a:xfrm>
          <a:prstGeom prst="rect">
            <a:avLst/>
          </a:prstGeom>
        </p:spPr>
        <p:txBody>
          <a:bodyPr wrap="none">
            <a:spAutoFit/>
          </a:bodyPr>
          <a:lstStyle/>
          <a:p>
            <a:r>
              <a:rPr lang="nl-NL" dirty="0" smtClean="0"/>
              <a:t>magnesium(s)  +  zuurstof(g) → magnesiumoxide(s)</a:t>
            </a:r>
            <a:endParaRPr lang="nl-NL" dirty="0"/>
          </a:p>
        </p:txBody>
      </p:sp>
      <p:sp>
        <p:nvSpPr>
          <p:cNvPr id="5" name="Rechthoek 4"/>
          <p:cNvSpPr/>
          <p:nvPr/>
        </p:nvSpPr>
        <p:spPr>
          <a:xfrm>
            <a:off x="1462153" y="3270460"/>
            <a:ext cx="3546164" cy="369332"/>
          </a:xfrm>
          <a:prstGeom prst="rect">
            <a:avLst/>
          </a:prstGeom>
        </p:spPr>
        <p:txBody>
          <a:bodyPr wrap="none">
            <a:spAutoFit/>
          </a:bodyPr>
          <a:lstStyle/>
          <a:p>
            <a:r>
              <a:rPr lang="nl-NL" b="0" i="0" dirty="0" smtClean="0">
                <a:solidFill>
                  <a:srgbClr val="495057"/>
                </a:solidFill>
                <a:effectLst/>
                <a:latin typeface="Arial" panose="020B0604020202020204" pitchFamily="34" charset="0"/>
              </a:rPr>
              <a:t>Mg(s)    +     O</a:t>
            </a:r>
            <a:r>
              <a:rPr lang="nl-NL" b="0" i="0" baseline="-25000" dirty="0" smtClean="0">
                <a:solidFill>
                  <a:srgbClr val="495057"/>
                </a:solidFill>
                <a:effectLst/>
                <a:latin typeface="Arial" panose="020B0604020202020204" pitchFamily="34" charset="0"/>
              </a:rPr>
              <a:t>2</a:t>
            </a:r>
            <a:r>
              <a:rPr lang="nl-NL" b="0" i="0" dirty="0" smtClean="0">
                <a:solidFill>
                  <a:srgbClr val="495057"/>
                </a:solidFill>
                <a:effectLst/>
                <a:latin typeface="Arial" panose="020B0604020202020204" pitchFamily="34" charset="0"/>
              </a:rPr>
              <a:t>(g)    →    </a:t>
            </a:r>
            <a:r>
              <a:rPr lang="nl-NL" b="0" i="0" dirty="0" err="1" smtClean="0">
                <a:solidFill>
                  <a:srgbClr val="495057"/>
                </a:solidFill>
                <a:effectLst/>
                <a:latin typeface="Arial" panose="020B0604020202020204" pitchFamily="34" charset="0"/>
              </a:rPr>
              <a:t>MgO</a:t>
            </a:r>
            <a:r>
              <a:rPr lang="nl-NL" b="0" i="0" dirty="0" smtClean="0">
                <a:solidFill>
                  <a:srgbClr val="495057"/>
                </a:solidFill>
                <a:effectLst/>
                <a:latin typeface="Arial" panose="020B0604020202020204" pitchFamily="34" charset="0"/>
              </a:rPr>
              <a:t>(s)</a:t>
            </a:r>
            <a:endParaRPr lang="nl-NL" dirty="0"/>
          </a:p>
        </p:txBody>
      </p:sp>
      <p:pic>
        <p:nvPicPr>
          <p:cNvPr id="6" name="Afbeelding 5"/>
          <p:cNvPicPr>
            <a:picLocks noChangeAspect="1"/>
          </p:cNvPicPr>
          <p:nvPr/>
        </p:nvPicPr>
        <p:blipFill>
          <a:blip r:embed="rId2"/>
          <a:stretch>
            <a:fillRect/>
          </a:stretch>
        </p:blipFill>
        <p:spPr>
          <a:xfrm>
            <a:off x="1706472" y="3937103"/>
            <a:ext cx="3057525" cy="590550"/>
          </a:xfrm>
          <a:prstGeom prst="rect">
            <a:avLst/>
          </a:prstGeom>
        </p:spPr>
      </p:pic>
      <p:sp>
        <p:nvSpPr>
          <p:cNvPr id="7" name="Rechthoek 6"/>
          <p:cNvSpPr/>
          <p:nvPr/>
        </p:nvSpPr>
        <p:spPr>
          <a:xfrm>
            <a:off x="1398033" y="4824964"/>
            <a:ext cx="3610284" cy="369332"/>
          </a:xfrm>
          <a:prstGeom prst="rect">
            <a:avLst/>
          </a:prstGeom>
        </p:spPr>
        <p:txBody>
          <a:bodyPr wrap="none">
            <a:spAutoFit/>
          </a:bodyPr>
          <a:lstStyle/>
          <a:p>
            <a:r>
              <a:rPr lang="nl-NL" b="0" i="0" dirty="0" smtClean="0">
                <a:solidFill>
                  <a:srgbClr val="495057"/>
                </a:solidFill>
                <a:effectLst/>
                <a:latin typeface="Arial" panose="020B0604020202020204" pitchFamily="34" charset="0"/>
              </a:rPr>
              <a:t>2 Mg(s)  +   O</a:t>
            </a:r>
            <a:r>
              <a:rPr lang="nl-NL" b="0" i="0" baseline="-25000" dirty="0" smtClean="0">
                <a:solidFill>
                  <a:srgbClr val="495057"/>
                </a:solidFill>
                <a:effectLst/>
                <a:latin typeface="Arial" panose="020B0604020202020204" pitchFamily="34" charset="0"/>
              </a:rPr>
              <a:t>2</a:t>
            </a:r>
            <a:r>
              <a:rPr lang="nl-NL" b="0" i="0" dirty="0" smtClean="0">
                <a:solidFill>
                  <a:srgbClr val="495057"/>
                </a:solidFill>
                <a:effectLst/>
                <a:latin typeface="Arial" panose="020B0604020202020204" pitchFamily="34" charset="0"/>
              </a:rPr>
              <a:t>(g)    →   2 </a:t>
            </a:r>
            <a:r>
              <a:rPr lang="nl-NL" b="0" i="0" dirty="0" err="1" smtClean="0">
                <a:solidFill>
                  <a:srgbClr val="495057"/>
                </a:solidFill>
                <a:effectLst/>
                <a:latin typeface="Arial" panose="020B0604020202020204" pitchFamily="34" charset="0"/>
              </a:rPr>
              <a:t>MgO</a:t>
            </a:r>
            <a:r>
              <a:rPr lang="nl-NL" b="0" i="0" dirty="0" smtClean="0">
                <a:solidFill>
                  <a:srgbClr val="495057"/>
                </a:solidFill>
                <a:effectLst/>
                <a:latin typeface="Arial" panose="020B0604020202020204" pitchFamily="34" charset="0"/>
              </a:rPr>
              <a:t>(s)</a:t>
            </a:r>
            <a:endParaRPr lang="nl-NL" dirty="0"/>
          </a:p>
        </p:txBody>
      </p:sp>
      <p:pic>
        <p:nvPicPr>
          <p:cNvPr id="8" name="Afbeelding 7"/>
          <p:cNvPicPr>
            <a:picLocks noChangeAspect="1"/>
          </p:cNvPicPr>
          <p:nvPr/>
        </p:nvPicPr>
        <p:blipFill>
          <a:blip r:embed="rId2"/>
          <a:stretch>
            <a:fillRect/>
          </a:stretch>
        </p:blipFill>
        <p:spPr>
          <a:xfrm>
            <a:off x="1674412" y="5417550"/>
            <a:ext cx="3057525" cy="590550"/>
          </a:xfrm>
          <a:prstGeom prst="rect">
            <a:avLst/>
          </a:prstGeom>
        </p:spPr>
      </p:pic>
      <p:pic>
        <p:nvPicPr>
          <p:cNvPr id="9" name="Afbeelding 8"/>
          <p:cNvPicPr>
            <a:picLocks noChangeAspect="1"/>
          </p:cNvPicPr>
          <p:nvPr/>
        </p:nvPicPr>
        <p:blipFill rotWithShape="1">
          <a:blip r:embed="rId2"/>
          <a:srcRect l="69938" t="4284"/>
          <a:stretch/>
        </p:blipFill>
        <p:spPr>
          <a:xfrm>
            <a:off x="3812774" y="6008100"/>
            <a:ext cx="919163" cy="565253"/>
          </a:xfrm>
          <a:prstGeom prst="rect">
            <a:avLst/>
          </a:prstGeom>
        </p:spPr>
      </p:pic>
      <p:pic>
        <p:nvPicPr>
          <p:cNvPr id="10" name="Afbeelding 9"/>
          <p:cNvPicPr>
            <a:picLocks noChangeAspect="1"/>
          </p:cNvPicPr>
          <p:nvPr/>
        </p:nvPicPr>
        <p:blipFill rotWithShape="1">
          <a:blip r:embed="rId2"/>
          <a:srcRect r="80334" b="-136"/>
          <a:stretch/>
        </p:blipFill>
        <p:spPr>
          <a:xfrm>
            <a:off x="1674412" y="5940514"/>
            <a:ext cx="601299" cy="591354"/>
          </a:xfrm>
          <a:prstGeom prst="rect">
            <a:avLst/>
          </a:prstGeom>
        </p:spPr>
      </p:pic>
      <p:sp>
        <p:nvSpPr>
          <p:cNvPr id="11" name="Rechthoek 10"/>
          <p:cNvSpPr/>
          <p:nvPr/>
        </p:nvSpPr>
        <p:spPr>
          <a:xfrm>
            <a:off x="5978439" y="3270460"/>
            <a:ext cx="1594475" cy="369332"/>
          </a:xfrm>
          <a:prstGeom prst="rect">
            <a:avLst/>
          </a:prstGeom>
        </p:spPr>
        <p:txBody>
          <a:bodyPr wrap="none">
            <a:spAutoFit/>
          </a:bodyPr>
          <a:lstStyle/>
          <a:p>
            <a:r>
              <a:rPr lang="nl-NL" dirty="0" smtClean="0"/>
              <a:t>Reactieschema</a:t>
            </a:r>
            <a:endParaRPr lang="nl-NL" dirty="0"/>
          </a:p>
        </p:txBody>
      </p:sp>
      <p:sp>
        <p:nvSpPr>
          <p:cNvPr id="12" name="Rechthoek 11"/>
          <p:cNvSpPr/>
          <p:nvPr/>
        </p:nvSpPr>
        <p:spPr>
          <a:xfrm>
            <a:off x="5978439" y="4824964"/>
            <a:ext cx="1894814" cy="369332"/>
          </a:xfrm>
          <a:prstGeom prst="rect">
            <a:avLst/>
          </a:prstGeom>
        </p:spPr>
        <p:txBody>
          <a:bodyPr wrap="none">
            <a:spAutoFit/>
          </a:bodyPr>
          <a:lstStyle/>
          <a:p>
            <a:r>
              <a:rPr lang="nl-NL" dirty="0" smtClean="0"/>
              <a:t>reactievergelijking</a:t>
            </a:r>
            <a:endParaRPr lang="nl-NL" dirty="0"/>
          </a:p>
        </p:txBody>
      </p:sp>
    </p:spTree>
    <p:extLst>
      <p:ext uri="{BB962C8B-B14F-4D97-AF65-F5344CB8AC3E}">
        <p14:creationId xmlns:p14="http://schemas.microsoft.com/office/powerpoint/2010/main" val="208251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a:t>
            </a:r>
            <a:endParaRPr lang="nl-NL" dirty="0"/>
          </a:p>
        </p:txBody>
      </p:sp>
      <p:sp>
        <p:nvSpPr>
          <p:cNvPr id="3" name="Tijdelijke aanduiding voor inhoud 2"/>
          <p:cNvSpPr>
            <a:spLocks noGrp="1"/>
          </p:cNvSpPr>
          <p:nvPr>
            <p:ph idx="1"/>
          </p:nvPr>
        </p:nvSpPr>
        <p:spPr>
          <a:xfrm>
            <a:off x="838200" y="1825625"/>
            <a:ext cx="10515600" cy="1022078"/>
          </a:xfrm>
        </p:spPr>
        <p:txBody>
          <a:bodyPr/>
          <a:lstStyle/>
          <a:p>
            <a:pPr marL="0" indent="0">
              <a:buNone/>
            </a:pPr>
            <a:r>
              <a:rPr lang="nl-NL" dirty="0"/>
              <a:t>Bij de reactie van aluminium met chloorgas ontstaat de vaste stof </a:t>
            </a:r>
            <a:r>
              <a:rPr lang="nl-NL" dirty="0" smtClean="0"/>
              <a:t>aluminiumchloride (AlCl</a:t>
            </a:r>
            <a:r>
              <a:rPr lang="nl-NL" baseline="-25000" dirty="0" smtClean="0"/>
              <a:t>3</a:t>
            </a:r>
            <a:r>
              <a:rPr lang="nl-NL" dirty="0" smtClean="0"/>
              <a:t>).</a:t>
            </a:r>
            <a:endParaRPr lang="nl-NL" dirty="0"/>
          </a:p>
        </p:txBody>
      </p:sp>
      <p:sp>
        <p:nvSpPr>
          <p:cNvPr id="4" name="Rechthoek 3"/>
          <p:cNvSpPr/>
          <p:nvPr/>
        </p:nvSpPr>
        <p:spPr>
          <a:xfrm>
            <a:off x="838200" y="2982640"/>
            <a:ext cx="4608954" cy="369332"/>
          </a:xfrm>
          <a:prstGeom prst="rect">
            <a:avLst/>
          </a:prstGeom>
        </p:spPr>
        <p:txBody>
          <a:bodyPr wrap="none">
            <a:spAutoFit/>
          </a:bodyPr>
          <a:lstStyle/>
          <a:p>
            <a:r>
              <a:rPr lang="nl-NL" b="0" i="0" dirty="0" smtClean="0">
                <a:solidFill>
                  <a:srgbClr val="495057"/>
                </a:solidFill>
                <a:effectLst/>
                <a:latin typeface="Arial" panose="020B0604020202020204" pitchFamily="34" charset="0"/>
              </a:rPr>
              <a:t>1. Schrijf het reactieschema op in woorden.</a:t>
            </a:r>
            <a:endParaRPr lang="nl-NL" dirty="0"/>
          </a:p>
        </p:txBody>
      </p:sp>
      <p:graphicFrame>
        <p:nvGraphicFramePr>
          <p:cNvPr id="5" name="Tabel 4"/>
          <p:cNvGraphicFramePr>
            <a:graphicFrameLocks noGrp="1"/>
          </p:cNvGraphicFramePr>
          <p:nvPr>
            <p:extLst>
              <p:ext uri="{D42A27DB-BD31-4B8C-83A1-F6EECF244321}">
                <p14:modId xmlns:p14="http://schemas.microsoft.com/office/powerpoint/2010/main" val="20961861"/>
              </p:ext>
            </p:extLst>
          </p:nvPr>
        </p:nvGraphicFramePr>
        <p:xfrm>
          <a:off x="1045029" y="3351972"/>
          <a:ext cx="7982357" cy="548640"/>
        </p:xfrm>
        <a:graphic>
          <a:graphicData uri="http://schemas.openxmlformats.org/drawingml/2006/table">
            <a:tbl>
              <a:tblPr/>
              <a:tblGrid>
                <a:gridCol w="7982357">
                  <a:extLst>
                    <a:ext uri="{9D8B030D-6E8A-4147-A177-3AD203B41FA5}">
                      <a16:colId xmlns:a16="http://schemas.microsoft.com/office/drawing/2014/main" val="428268453"/>
                    </a:ext>
                  </a:extLst>
                </a:gridCol>
              </a:tblGrid>
              <a:tr h="390525">
                <a:tc>
                  <a:txBody>
                    <a:bodyPr/>
                    <a:lstStyle/>
                    <a:p>
                      <a:r>
                        <a:rPr lang="nl-NL" dirty="0">
                          <a:effectLst/>
                          <a:latin typeface="Arial" panose="020B0604020202020204" pitchFamily="34" charset="0"/>
                        </a:rPr>
                        <a:t/>
                      </a:r>
                      <a:br>
                        <a:rPr lang="nl-NL" dirty="0">
                          <a:effectLst/>
                          <a:latin typeface="Arial" panose="020B0604020202020204" pitchFamily="34" charset="0"/>
                        </a:rPr>
                      </a:br>
                      <a:r>
                        <a:rPr lang="nl-NL" dirty="0" smtClean="0">
                          <a:effectLst/>
                          <a:latin typeface="Arial" panose="020B0604020202020204" pitchFamily="34" charset="0"/>
                        </a:rPr>
                        <a:t>aluminium(s</a:t>
                      </a:r>
                      <a:r>
                        <a:rPr lang="nl-NL" dirty="0">
                          <a:effectLst/>
                          <a:latin typeface="Arial" panose="020B0604020202020204" pitchFamily="34" charset="0"/>
                        </a:rPr>
                        <a:t>) + chloor(g) → aluminiumchloride(s)</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87631344"/>
                  </a:ext>
                </a:extLst>
              </a:tr>
            </a:tbl>
          </a:graphicData>
        </a:graphic>
      </p:graphicFrame>
      <p:sp>
        <p:nvSpPr>
          <p:cNvPr id="6" name="Rechthoek 5"/>
          <p:cNvSpPr/>
          <p:nvPr/>
        </p:nvSpPr>
        <p:spPr>
          <a:xfrm>
            <a:off x="838200" y="4085278"/>
            <a:ext cx="4096058" cy="369332"/>
          </a:xfrm>
          <a:prstGeom prst="rect">
            <a:avLst/>
          </a:prstGeom>
        </p:spPr>
        <p:txBody>
          <a:bodyPr wrap="none">
            <a:spAutoFit/>
          </a:bodyPr>
          <a:lstStyle/>
          <a:p>
            <a:r>
              <a:rPr lang="nl-NL" b="0" i="0" dirty="0" smtClean="0">
                <a:solidFill>
                  <a:srgbClr val="495057"/>
                </a:solidFill>
                <a:effectLst/>
                <a:latin typeface="Arial" panose="020B0604020202020204" pitchFamily="34" charset="0"/>
              </a:rPr>
              <a:t>2. Vervang de woorden door formules.</a:t>
            </a:r>
            <a:endParaRPr lang="nl-NL" dirty="0"/>
          </a:p>
        </p:txBody>
      </p:sp>
      <p:graphicFrame>
        <p:nvGraphicFramePr>
          <p:cNvPr id="7" name="Tabel 6"/>
          <p:cNvGraphicFramePr>
            <a:graphicFrameLocks noGrp="1"/>
          </p:cNvGraphicFramePr>
          <p:nvPr>
            <p:extLst>
              <p:ext uri="{D42A27DB-BD31-4B8C-83A1-F6EECF244321}">
                <p14:modId xmlns:p14="http://schemas.microsoft.com/office/powerpoint/2010/main" val="3415449396"/>
              </p:ext>
            </p:extLst>
          </p:nvPr>
        </p:nvGraphicFramePr>
        <p:xfrm>
          <a:off x="1045029" y="4454610"/>
          <a:ext cx="8073797" cy="548640"/>
        </p:xfrm>
        <a:graphic>
          <a:graphicData uri="http://schemas.openxmlformats.org/drawingml/2006/table">
            <a:tbl>
              <a:tblPr/>
              <a:tblGrid>
                <a:gridCol w="8073797">
                  <a:extLst>
                    <a:ext uri="{9D8B030D-6E8A-4147-A177-3AD203B41FA5}">
                      <a16:colId xmlns:a16="http://schemas.microsoft.com/office/drawing/2014/main" val="1869253739"/>
                    </a:ext>
                  </a:extLst>
                </a:gridCol>
              </a:tblGrid>
              <a:tr h="266700">
                <a:tc>
                  <a:txBody>
                    <a:bodyPr/>
                    <a:lstStyle/>
                    <a:p>
                      <a:r>
                        <a:rPr lang="nl-NL" dirty="0">
                          <a:effectLst/>
                          <a:latin typeface="Arial" panose="020B0604020202020204" pitchFamily="34" charset="0"/>
                        </a:rPr>
                        <a:t/>
                      </a:r>
                      <a:br>
                        <a:rPr lang="nl-NL" dirty="0">
                          <a:effectLst/>
                          <a:latin typeface="Arial" panose="020B0604020202020204" pitchFamily="34" charset="0"/>
                        </a:rPr>
                      </a:br>
                      <a:r>
                        <a:rPr lang="nl-NL" dirty="0" smtClean="0">
                          <a:effectLst/>
                          <a:latin typeface="Arial" panose="020B0604020202020204" pitchFamily="34" charset="0"/>
                        </a:rPr>
                        <a:t>Al(s</a:t>
                      </a:r>
                      <a:r>
                        <a:rPr lang="nl-NL" dirty="0">
                          <a:effectLst/>
                          <a:latin typeface="Arial" panose="020B0604020202020204" pitchFamily="34" charset="0"/>
                        </a:rPr>
                        <a:t>) + Cl</a:t>
                      </a:r>
                      <a:r>
                        <a:rPr lang="nl-NL" baseline="-25000" dirty="0">
                          <a:effectLst/>
                          <a:latin typeface="Arial" panose="020B0604020202020204" pitchFamily="34" charset="0"/>
                        </a:rPr>
                        <a:t>2</a:t>
                      </a:r>
                      <a:r>
                        <a:rPr lang="nl-NL" dirty="0">
                          <a:effectLst/>
                          <a:latin typeface="Arial" panose="020B0604020202020204" pitchFamily="34" charset="0"/>
                        </a:rPr>
                        <a:t> (g) → AlCl</a:t>
                      </a:r>
                      <a:r>
                        <a:rPr lang="nl-NL" baseline="-25000" dirty="0">
                          <a:effectLst/>
                          <a:latin typeface="Arial" panose="020B0604020202020204" pitchFamily="34" charset="0"/>
                        </a:rPr>
                        <a:t>3</a:t>
                      </a:r>
                      <a:r>
                        <a:rPr lang="nl-NL" dirty="0">
                          <a:effectLst/>
                          <a:latin typeface="Arial" panose="020B0604020202020204" pitchFamily="34" charset="0"/>
                        </a:rPr>
                        <a:t> (s)</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678854219"/>
                  </a:ext>
                </a:extLst>
              </a:tr>
            </a:tbl>
          </a:graphicData>
        </a:graphic>
      </p:graphicFrame>
      <p:sp>
        <p:nvSpPr>
          <p:cNvPr id="8" name="Rechthoek 7"/>
          <p:cNvSpPr/>
          <p:nvPr/>
        </p:nvSpPr>
        <p:spPr>
          <a:xfrm>
            <a:off x="838199" y="5184353"/>
            <a:ext cx="8985069" cy="369332"/>
          </a:xfrm>
          <a:prstGeom prst="rect">
            <a:avLst/>
          </a:prstGeom>
        </p:spPr>
        <p:txBody>
          <a:bodyPr wrap="square">
            <a:spAutoFit/>
          </a:bodyPr>
          <a:lstStyle/>
          <a:p>
            <a:r>
              <a:rPr lang="nl-NL" b="0" i="0" dirty="0" smtClean="0">
                <a:solidFill>
                  <a:srgbClr val="495057"/>
                </a:solidFill>
                <a:effectLst/>
                <a:latin typeface="Arial" panose="020B0604020202020204" pitchFamily="34" charset="0"/>
              </a:rPr>
              <a:t>3. Bekijk in de formules hoeveel atomen van elke soort voor en achter de pijl staan.</a:t>
            </a:r>
            <a:endParaRPr lang="nl-NL" dirty="0"/>
          </a:p>
        </p:txBody>
      </p:sp>
      <p:sp>
        <p:nvSpPr>
          <p:cNvPr id="9" name="Rechthoek 8"/>
          <p:cNvSpPr/>
          <p:nvPr/>
        </p:nvSpPr>
        <p:spPr>
          <a:xfrm>
            <a:off x="1045029" y="5887244"/>
            <a:ext cx="10308770" cy="646331"/>
          </a:xfrm>
          <a:prstGeom prst="rect">
            <a:avLst/>
          </a:prstGeom>
        </p:spPr>
        <p:txBody>
          <a:bodyPr wrap="square">
            <a:spAutoFit/>
          </a:bodyPr>
          <a:lstStyle/>
          <a:p>
            <a:r>
              <a:rPr lang="nl-NL" b="0" i="0" dirty="0" smtClean="0">
                <a:effectLst/>
                <a:latin typeface="Arial" panose="020B0604020202020204" pitchFamily="34" charset="0"/>
              </a:rPr>
              <a:t>AI</a:t>
            </a:r>
            <a:r>
              <a:rPr lang="nl-NL" b="0" i="0" dirty="0" smtClean="0">
                <a:effectLst/>
                <a:latin typeface="Arial" panose="020B0604020202020204" pitchFamily="34" charset="0"/>
              </a:rPr>
              <a:t>: </a:t>
            </a:r>
            <a:r>
              <a:rPr lang="nl-NL" dirty="0" smtClean="0">
                <a:latin typeface="Arial" panose="020B0604020202020204" pitchFamily="34" charset="0"/>
              </a:rPr>
              <a:t>1 </a:t>
            </a:r>
            <a:r>
              <a:rPr lang="nl-NL" b="0" i="0" dirty="0" smtClean="0">
                <a:effectLst/>
                <a:latin typeface="Arial" panose="020B0604020202020204" pitchFamily="34" charset="0"/>
              </a:rPr>
              <a:t>atoom </a:t>
            </a:r>
            <a:r>
              <a:rPr lang="nl-NL" b="0" i="0" dirty="0" smtClean="0">
                <a:effectLst/>
                <a:latin typeface="Arial" panose="020B0604020202020204" pitchFamily="34" charset="0"/>
              </a:rPr>
              <a:t>voor en </a:t>
            </a:r>
            <a:r>
              <a:rPr lang="nl-NL" dirty="0">
                <a:latin typeface="Arial" panose="020B0604020202020204" pitchFamily="34" charset="0"/>
              </a:rPr>
              <a:t>1</a:t>
            </a:r>
            <a:r>
              <a:rPr lang="nl-NL" b="0" i="0" dirty="0" smtClean="0">
                <a:effectLst/>
                <a:latin typeface="Arial" panose="020B0604020202020204" pitchFamily="34" charset="0"/>
              </a:rPr>
              <a:t> </a:t>
            </a:r>
            <a:r>
              <a:rPr lang="nl-NL" b="0" i="0" dirty="0" smtClean="0">
                <a:effectLst/>
                <a:latin typeface="Arial" panose="020B0604020202020204" pitchFamily="34" charset="0"/>
              </a:rPr>
              <a:t>atoom achter de pijl. Dat klopt! </a:t>
            </a:r>
            <a:endParaRPr lang="nl-NL" b="0" i="0" dirty="0" smtClean="0">
              <a:effectLst/>
              <a:latin typeface="Arial" panose="020B0604020202020204" pitchFamily="34" charset="0"/>
            </a:endParaRPr>
          </a:p>
          <a:p>
            <a:r>
              <a:rPr lang="nl-NL" b="0" i="0" dirty="0" smtClean="0">
                <a:effectLst/>
                <a:latin typeface="Arial" panose="020B0604020202020204" pitchFamily="34" charset="0"/>
              </a:rPr>
              <a:t>Cl</a:t>
            </a:r>
            <a:r>
              <a:rPr lang="nl-NL" b="0" i="0" dirty="0" smtClean="0">
                <a:effectLst/>
                <a:latin typeface="Arial" panose="020B0604020202020204" pitchFamily="34" charset="0"/>
              </a:rPr>
              <a:t>: </a:t>
            </a:r>
            <a:r>
              <a:rPr lang="nl-NL" b="0" i="0" dirty="0" smtClean="0">
                <a:effectLst/>
                <a:latin typeface="Arial" panose="020B0604020202020204" pitchFamily="34" charset="0"/>
              </a:rPr>
              <a:t>2 atomen </a:t>
            </a:r>
            <a:r>
              <a:rPr lang="nl-NL" b="0" i="0" dirty="0" smtClean="0">
                <a:effectLst/>
                <a:latin typeface="Arial" panose="020B0604020202020204" pitchFamily="34" charset="0"/>
              </a:rPr>
              <a:t>voor en </a:t>
            </a:r>
            <a:r>
              <a:rPr lang="nl-NL" b="0" i="0" dirty="0" smtClean="0">
                <a:effectLst/>
                <a:latin typeface="Arial" panose="020B0604020202020204" pitchFamily="34" charset="0"/>
              </a:rPr>
              <a:t>3 </a:t>
            </a:r>
            <a:r>
              <a:rPr lang="nl-NL" b="0" i="0" dirty="0" smtClean="0">
                <a:effectLst/>
                <a:latin typeface="Arial" panose="020B0604020202020204" pitchFamily="34" charset="0"/>
              </a:rPr>
              <a:t>atomen achter de pijl. Dat klopt niet!</a:t>
            </a:r>
            <a:endParaRPr lang="nl-NL" dirty="0"/>
          </a:p>
        </p:txBody>
      </p:sp>
    </p:spTree>
    <p:extLst>
      <p:ext uri="{BB962C8B-B14F-4D97-AF65-F5344CB8AC3E}">
        <p14:creationId xmlns:p14="http://schemas.microsoft.com/office/powerpoint/2010/main" val="266294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83623" y="1493580"/>
            <a:ext cx="10668000" cy="646331"/>
          </a:xfrm>
          <a:prstGeom prst="rect">
            <a:avLst/>
          </a:prstGeom>
        </p:spPr>
        <p:txBody>
          <a:bodyPr wrap="square">
            <a:spAutoFit/>
          </a:bodyPr>
          <a:lstStyle/>
          <a:p>
            <a:r>
              <a:rPr lang="nl-NL" dirty="0">
                <a:solidFill>
                  <a:srgbClr val="495057"/>
                </a:solidFill>
                <a:latin typeface="Arial" panose="020B0604020202020204" pitchFamily="34" charset="0"/>
              </a:rPr>
              <a:t>4. Om het aantal atomen kloppend te krijgen, moet je het aantal moleculen voor en achter de pijl aanpassen. Dat doe je door getallen (coëfficiënten) voor de molecuulformules te zetten.</a:t>
            </a:r>
            <a:endParaRPr lang="nl-NL" dirty="0"/>
          </a:p>
        </p:txBody>
      </p:sp>
      <p:sp>
        <p:nvSpPr>
          <p:cNvPr id="5" name="Rechthoek 4"/>
          <p:cNvSpPr/>
          <p:nvPr/>
        </p:nvSpPr>
        <p:spPr>
          <a:xfrm>
            <a:off x="683623" y="2329603"/>
            <a:ext cx="10998925" cy="2585323"/>
          </a:xfrm>
          <a:prstGeom prst="rect">
            <a:avLst/>
          </a:prstGeom>
        </p:spPr>
        <p:txBody>
          <a:bodyPr wrap="square">
            <a:spAutoFit/>
          </a:bodyPr>
          <a:lstStyle/>
          <a:p>
            <a:r>
              <a:rPr lang="nl-NL" dirty="0" smtClean="0">
                <a:latin typeface="Arial" panose="020B0604020202020204" pitchFamily="34" charset="0"/>
              </a:rPr>
              <a:t>Je </a:t>
            </a:r>
            <a:r>
              <a:rPr lang="nl-NL" dirty="0">
                <a:latin typeface="Arial" panose="020B0604020202020204" pitchFamily="34" charset="0"/>
              </a:rPr>
              <a:t>krijgt hetzelfde aantal chlooratomen voor en na de pijl als je drie moleculen Cl</a:t>
            </a:r>
            <a:r>
              <a:rPr lang="nl-NL" baseline="-25000" dirty="0">
                <a:latin typeface="Arial" panose="020B0604020202020204" pitchFamily="34" charset="0"/>
              </a:rPr>
              <a:t>2</a:t>
            </a:r>
            <a:r>
              <a:rPr lang="nl-NL" dirty="0">
                <a:latin typeface="Arial" panose="020B0604020202020204" pitchFamily="34" charset="0"/>
              </a:rPr>
              <a:t> hebt (dat zijn zes Cl atomen) en twee moleculen  AICI</a:t>
            </a:r>
            <a:r>
              <a:rPr lang="nl-NL" baseline="-25000" dirty="0">
                <a:latin typeface="Arial" panose="020B0604020202020204" pitchFamily="34" charset="0"/>
              </a:rPr>
              <a:t>3</a:t>
            </a:r>
            <a:r>
              <a:rPr lang="nl-NL" dirty="0">
                <a:latin typeface="Arial" panose="020B0604020202020204" pitchFamily="34" charset="0"/>
              </a:rPr>
              <a:t> (dat zijn ook zes Cl atomen)</a:t>
            </a:r>
          </a:p>
          <a:p>
            <a:r>
              <a:rPr lang="nl-NL" dirty="0">
                <a:latin typeface="Arial" panose="020B0604020202020204" pitchFamily="34" charset="0"/>
              </a:rPr>
              <a:t> </a:t>
            </a:r>
          </a:p>
          <a:p>
            <a:r>
              <a:rPr lang="nl-NL" dirty="0">
                <a:latin typeface="Arial" panose="020B0604020202020204" pitchFamily="34" charset="0"/>
              </a:rPr>
              <a:t>AI(s) + 3 CI</a:t>
            </a:r>
            <a:r>
              <a:rPr lang="nl-NL" baseline="-25000" dirty="0">
                <a:latin typeface="Arial" panose="020B0604020202020204" pitchFamily="34" charset="0"/>
              </a:rPr>
              <a:t>2</a:t>
            </a:r>
            <a:r>
              <a:rPr lang="nl-NL" dirty="0">
                <a:latin typeface="Arial" panose="020B0604020202020204" pitchFamily="34" charset="0"/>
              </a:rPr>
              <a:t>(g) → 2 AlCl</a:t>
            </a:r>
            <a:r>
              <a:rPr lang="nl-NL" baseline="-25000" dirty="0">
                <a:latin typeface="Arial" panose="020B0604020202020204" pitchFamily="34" charset="0"/>
              </a:rPr>
              <a:t>3</a:t>
            </a:r>
            <a:r>
              <a:rPr lang="nl-NL" dirty="0">
                <a:latin typeface="Arial" panose="020B0604020202020204" pitchFamily="34" charset="0"/>
              </a:rPr>
              <a:t>(s)</a:t>
            </a:r>
          </a:p>
          <a:p>
            <a:r>
              <a:rPr lang="nl-NL" dirty="0">
                <a:latin typeface="Arial" panose="020B0604020202020204" pitchFamily="34" charset="0"/>
              </a:rPr>
              <a:t> </a:t>
            </a:r>
          </a:p>
          <a:p>
            <a:r>
              <a:rPr lang="nl-NL" dirty="0">
                <a:latin typeface="Arial" panose="020B0604020202020204" pitchFamily="34" charset="0"/>
              </a:rPr>
              <a:t>Maar dit heeft gevolgen voor het aantal AI atomen. Nu staan achter de pijl 2 atomen AI. Om voor de pijl ook twee atomen AI te krijgen moet je hier een 2 voor zetten.</a:t>
            </a:r>
          </a:p>
          <a:p>
            <a:r>
              <a:rPr lang="nl-NL" dirty="0">
                <a:latin typeface="Arial" panose="020B0604020202020204" pitchFamily="34" charset="0"/>
              </a:rPr>
              <a:t> </a:t>
            </a:r>
          </a:p>
          <a:p>
            <a:r>
              <a:rPr lang="nl-NL" dirty="0">
                <a:latin typeface="Arial" panose="020B0604020202020204" pitchFamily="34" charset="0"/>
              </a:rPr>
              <a:t>2 AI(s) + 3 CI</a:t>
            </a:r>
            <a:r>
              <a:rPr lang="nl-NL" baseline="-25000" dirty="0">
                <a:latin typeface="Arial" panose="020B0604020202020204" pitchFamily="34" charset="0"/>
              </a:rPr>
              <a:t>2</a:t>
            </a:r>
            <a:r>
              <a:rPr lang="nl-NL" dirty="0">
                <a:latin typeface="Arial" panose="020B0604020202020204" pitchFamily="34" charset="0"/>
              </a:rPr>
              <a:t>(g) → 2 AlCl</a:t>
            </a:r>
            <a:r>
              <a:rPr lang="nl-NL" baseline="-25000" dirty="0">
                <a:latin typeface="Arial" panose="020B0604020202020204" pitchFamily="34" charset="0"/>
              </a:rPr>
              <a:t>3</a:t>
            </a:r>
            <a:r>
              <a:rPr lang="nl-NL" dirty="0">
                <a:latin typeface="Arial" panose="020B0604020202020204" pitchFamily="34" charset="0"/>
              </a:rPr>
              <a:t>(s)</a:t>
            </a:r>
            <a:endParaRPr lang="nl-NL" b="0" i="0" dirty="0">
              <a:effectLst/>
              <a:latin typeface="Arial" panose="020B0604020202020204" pitchFamily="34" charset="0"/>
            </a:endParaRPr>
          </a:p>
        </p:txBody>
      </p:sp>
      <p:graphicFrame>
        <p:nvGraphicFramePr>
          <p:cNvPr id="6" name="Tabel 5"/>
          <p:cNvGraphicFramePr>
            <a:graphicFrameLocks noGrp="1"/>
          </p:cNvGraphicFramePr>
          <p:nvPr>
            <p:extLst>
              <p:ext uri="{D42A27DB-BD31-4B8C-83A1-F6EECF244321}">
                <p14:modId xmlns:p14="http://schemas.microsoft.com/office/powerpoint/2010/main" val="3006937175"/>
              </p:ext>
            </p:extLst>
          </p:nvPr>
        </p:nvGraphicFramePr>
        <p:xfrm>
          <a:off x="862149" y="575774"/>
          <a:ext cx="8073797" cy="548640"/>
        </p:xfrm>
        <a:graphic>
          <a:graphicData uri="http://schemas.openxmlformats.org/drawingml/2006/table">
            <a:tbl>
              <a:tblPr/>
              <a:tblGrid>
                <a:gridCol w="8073797">
                  <a:extLst>
                    <a:ext uri="{9D8B030D-6E8A-4147-A177-3AD203B41FA5}">
                      <a16:colId xmlns:a16="http://schemas.microsoft.com/office/drawing/2014/main" val="1869253739"/>
                    </a:ext>
                  </a:extLst>
                </a:gridCol>
              </a:tblGrid>
              <a:tr h="266700">
                <a:tc>
                  <a:txBody>
                    <a:bodyPr/>
                    <a:lstStyle/>
                    <a:p>
                      <a:r>
                        <a:rPr lang="nl-NL" dirty="0">
                          <a:effectLst/>
                          <a:latin typeface="Arial" panose="020B0604020202020204" pitchFamily="34" charset="0"/>
                        </a:rPr>
                        <a:t/>
                      </a:r>
                      <a:br>
                        <a:rPr lang="nl-NL" dirty="0">
                          <a:effectLst/>
                          <a:latin typeface="Arial" panose="020B0604020202020204" pitchFamily="34" charset="0"/>
                        </a:rPr>
                      </a:br>
                      <a:r>
                        <a:rPr lang="nl-NL" dirty="0" smtClean="0">
                          <a:effectLst/>
                          <a:latin typeface="Arial" panose="020B0604020202020204" pitchFamily="34" charset="0"/>
                        </a:rPr>
                        <a:t>Al(s</a:t>
                      </a:r>
                      <a:r>
                        <a:rPr lang="nl-NL" dirty="0">
                          <a:effectLst/>
                          <a:latin typeface="Arial" panose="020B0604020202020204" pitchFamily="34" charset="0"/>
                        </a:rPr>
                        <a:t>) + Cl</a:t>
                      </a:r>
                      <a:r>
                        <a:rPr lang="nl-NL" baseline="-25000" dirty="0">
                          <a:effectLst/>
                          <a:latin typeface="Arial" panose="020B0604020202020204" pitchFamily="34" charset="0"/>
                        </a:rPr>
                        <a:t>2</a:t>
                      </a:r>
                      <a:r>
                        <a:rPr lang="nl-NL" dirty="0">
                          <a:effectLst/>
                          <a:latin typeface="Arial" panose="020B0604020202020204" pitchFamily="34" charset="0"/>
                        </a:rPr>
                        <a:t> (g) → AlCl</a:t>
                      </a:r>
                      <a:r>
                        <a:rPr lang="nl-NL" baseline="-25000" dirty="0">
                          <a:effectLst/>
                          <a:latin typeface="Arial" panose="020B0604020202020204" pitchFamily="34" charset="0"/>
                        </a:rPr>
                        <a:t>3</a:t>
                      </a:r>
                      <a:r>
                        <a:rPr lang="nl-NL" dirty="0">
                          <a:effectLst/>
                          <a:latin typeface="Arial" panose="020B0604020202020204" pitchFamily="34" charset="0"/>
                        </a:rPr>
                        <a:t> (s)</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678854219"/>
                  </a:ext>
                </a:extLst>
              </a:tr>
            </a:tbl>
          </a:graphicData>
        </a:graphic>
      </p:graphicFrame>
      <p:sp>
        <p:nvSpPr>
          <p:cNvPr id="7" name="Rechthoek 6"/>
          <p:cNvSpPr/>
          <p:nvPr/>
        </p:nvSpPr>
        <p:spPr>
          <a:xfrm>
            <a:off x="683623" y="5229888"/>
            <a:ext cx="3775393" cy="369332"/>
          </a:xfrm>
          <a:prstGeom prst="rect">
            <a:avLst/>
          </a:prstGeom>
        </p:spPr>
        <p:txBody>
          <a:bodyPr wrap="none">
            <a:spAutoFit/>
          </a:bodyPr>
          <a:lstStyle/>
          <a:p>
            <a:r>
              <a:rPr lang="nl-NL" dirty="0">
                <a:solidFill>
                  <a:srgbClr val="495057"/>
                </a:solidFill>
                <a:latin typeface="Arial" panose="020B0604020202020204" pitchFamily="34" charset="0"/>
              </a:rPr>
              <a:t>5. Controleer ten slotte of het klopt.</a:t>
            </a:r>
            <a:endParaRPr lang="nl-NL" dirty="0"/>
          </a:p>
        </p:txBody>
      </p:sp>
      <p:graphicFrame>
        <p:nvGraphicFramePr>
          <p:cNvPr id="9" name="Tabel 8"/>
          <p:cNvGraphicFramePr>
            <a:graphicFrameLocks noGrp="1"/>
          </p:cNvGraphicFramePr>
          <p:nvPr>
            <p:extLst>
              <p:ext uri="{D42A27DB-BD31-4B8C-83A1-F6EECF244321}">
                <p14:modId xmlns:p14="http://schemas.microsoft.com/office/powerpoint/2010/main" val="286650853"/>
              </p:ext>
            </p:extLst>
          </p:nvPr>
        </p:nvGraphicFramePr>
        <p:xfrm>
          <a:off x="683623" y="5599220"/>
          <a:ext cx="9310416" cy="1097280"/>
        </p:xfrm>
        <a:graphic>
          <a:graphicData uri="http://schemas.openxmlformats.org/drawingml/2006/table">
            <a:tbl>
              <a:tblPr/>
              <a:tblGrid>
                <a:gridCol w="9310416">
                  <a:extLst>
                    <a:ext uri="{9D8B030D-6E8A-4147-A177-3AD203B41FA5}">
                      <a16:colId xmlns:a16="http://schemas.microsoft.com/office/drawing/2014/main" val="2049565255"/>
                    </a:ext>
                  </a:extLst>
                </a:gridCol>
              </a:tblGrid>
              <a:tr h="809625">
                <a:tc>
                  <a:txBody>
                    <a:bodyPr/>
                    <a:lstStyle/>
                    <a:p>
                      <a:r>
                        <a:rPr lang="nl-NL" dirty="0">
                          <a:effectLst/>
                          <a:latin typeface="Arial" panose="020B0604020202020204" pitchFamily="34" charset="0"/>
                        </a:rPr>
                        <a:t/>
                      </a:r>
                      <a:br>
                        <a:rPr lang="nl-NL" dirty="0">
                          <a:effectLst/>
                          <a:latin typeface="Arial" panose="020B0604020202020204" pitchFamily="34" charset="0"/>
                        </a:rPr>
                      </a:br>
                      <a:r>
                        <a:rPr lang="nl-NL" dirty="0" smtClean="0">
                          <a:effectLst/>
                          <a:latin typeface="Arial" panose="020B0604020202020204" pitchFamily="34" charset="0"/>
                        </a:rPr>
                        <a:t>AI</a:t>
                      </a:r>
                      <a:r>
                        <a:rPr lang="nl-NL" dirty="0">
                          <a:effectLst/>
                          <a:latin typeface="Arial" panose="020B0604020202020204" pitchFamily="34" charset="0"/>
                        </a:rPr>
                        <a:t>: </a:t>
                      </a:r>
                      <a:r>
                        <a:rPr lang="nl-NL" dirty="0" smtClean="0">
                          <a:effectLst/>
                          <a:latin typeface="Arial" panose="020B0604020202020204" pitchFamily="34" charset="0"/>
                        </a:rPr>
                        <a:t>2 </a:t>
                      </a:r>
                      <a:r>
                        <a:rPr lang="nl-NL" dirty="0">
                          <a:effectLst/>
                          <a:latin typeface="Arial" panose="020B0604020202020204" pitchFamily="34" charset="0"/>
                        </a:rPr>
                        <a:t>atomen voor en </a:t>
                      </a:r>
                      <a:r>
                        <a:rPr lang="nl-NL" dirty="0" smtClean="0">
                          <a:effectLst/>
                          <a:latin typeface="Arial" panose="020B0604020202020204" pitchFamily="34" charset="0"/>
                        </a:rPr>
                        <a:t>2 </a:t>
                      </a:r>
                      <a:r>
                        <a:rPr lang="nl-NL" dirty="0">
                          <a:effectLst/>
                          <a:latin typeface="Arial" panose="020B0604020202020204" pitchFamily="34" charset="0"/>
                        </a:rPr>
                        <a:t>atomen achter de pijl.</a:t>
                      </a:r>
                    </a:p>
                    <a:p>
                      <a:r>
                        <a:rPr lang="nl-NL" dirty="0">
                          <a:effectLst/>
                          <a:latin typeface="Arial" panose="020B0604020202020204" pitchFamily="34" charset="0"/>
                        </a:rPr>
                        <a:t>Cl: </a:t>
                      </a:r>
                      <a:r>
                        <a:rPr lang="nl-NL" dirty="0" smtClean="0">
                          <a:effectLst/>
                          <a:latin typeface="Arial" panose="020B0604020202020204" pitchFamily="34" charset="0"/>
                        </a:rPr>
                        <a:t>6 </a:t>
                      </a:r>
                      <a:r>
                        <a:rPr lang="nl-NL" dirty="0">
                          <a:effectLst/>
                          <a:latin typeface="Arial" panose="020B0604020202020204" pitchFamily="34" charset="0"/>
                        </a:rPr>
                        <a:t>atomen voor en </a:t>
                      </a:r>
                      <a:r>
                        <a:rPr lang="nl-NL" dirty="0" smtClean="0">
                          <a:effectLst/>
                          <a:latin typeface="Arial" panose="020B0604020202020204" pitchFamily="34" charset="0"/>
                        </a:rPr>
                        <a:t>6</a:t>
                      </a:r>
                      <a:r>
                        <a:rPr lang="nl-NL" baseline="0" dirty="0" smtClean="0">
                          <a:effectLst/>
                          <a:latin typeface="Arial" panose="020B0604020202020204" pitchFamily="34" charset="0"/>
                        </a:rPr>
                        <a:t> </a:t>
                      </a:r>
                      <a:r>
                        <a:rPr lang="nl-NL" dirty="0" smtClean="0">
                          <a:effectLst/>
                          <a:latin typeface="Arial" panose="020B0604020202020204" pitchFamily="34" charset="0"/>
                        </a:rPr>
                        <a:t>atomen </a:t>
                      </a:r>
                      <a:r>
                        <a:rPr lang="nl-NL" dirty="0">
                          <a:effectLst/>
                          <a:latin typeface="Arial" panose="020B0604020202020204" pitchFamily="34" charset="0"/>
                        </a:rPr>
                        <a:t>achter de pijl.</a:t>
                      </a:r>
                    </a:p>
                    <a:p>
                      <a:r>
                        <a:rPr lang="nl-NL" dirty="0">
                          <a:effectLst/>
                          <a:latin typeface="Arial" panose="020B0604020202020204" pitchFamily="34" charset="0"/>
                        </a:rPr>
                        <a:t>Het klopt dus! Je hebt een reactievergelijking opgesteld.</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62527332"/>
                  </a:ext>
                </a:extLst>
              </a:tr>
            </a:tbl>
          </a:graphicData>
        </a:graphic>
      </p:graphicFrame>
    </p:spTree>
    <p:extLst>
      <p:ext uri="{BB962C8B-B14F-4D97-AF65-F5344CB8AC3E}">
        <p14:creationId xmlns:p14="http://schemas.microsoft.com/office/powerpoint/2010/main" val="420787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Opgave 1</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Maak </a:t>
            </a:r>
            <a:r>
              <a:rPr lang="nl-NL" dirty="0"/>
              <a:t>de volgende  reactievergelijkingen kloppend</a:t>
            </a:r>
          </a:p>
          <a:p>
            <a:pPr marL="0" indent="0">
              <a:buNone/>
            </a:pPr>
            <a:r>
              <a:rPr lang="nl-NL" dirty="0"/>
              <a:t>a  …C(s) + …O</a:t>
            </a:r>
            <a:r>
              <a:rPr lang="nl-NL" baseline="-25000" dirty="0"/>
              <a:t>2</a:t>
            </a:r>
            <a:r>
              <a:rPr lang="nl-NL" dirty="0"/>
              <a:t>(g)  →  …CO(g)</a:t>
            </a:r>
          </a:p>
          <a:p>
            <a:pPr marL="0" indent="0">
              <a:buNone/>
            </a:pPr>
            <a:r>
              <a:rPr lang="nl-NL" dirty="0"/>
              <a:t>b  …Fe(s) + …CI</a:t>
            </a:r>
            <a:r>
              <a:rPr lang="nl-NL" baseline="-25000" dirty="0"/>
              <a:t>2</a:t>
            </a:r>
            <a:r>
              <a:rPr lang="nl-NL" dirty="0"/>
              <a:t>(g) → …FeCI</a:t>
            </a:r>
            <a:r>
              <a:rPr lang="nl-NL" baseline="-25000" dirty="0"/>
              <a:t>3</a:t>
            </a:r>
            <a:r>
              <a:rPr lang="nl-NL" dirty="0"/>
              <a:t>(s)</a:t>
            </a:r>
          </a:p>
          <a:p>
            <a:pPr marL="0" indent="0">
              <a:buNone/>
            </a:pPr>
            <a:r>
              <a:rPr lang="nl-NL" dirty="0"/>
              <a:t>c  …P(s) + …O</a:t>
            </a:r>
            <a:r>
              <a:rPr lang="nl-NL" baseline="-25000" dirty="0"/>
              <a:t>2</a:t>
            </a:r>
            <a:r>
              <a:rPr lang="nl-NL" dirty="0"/>
              <a:t>(g) → … P</a:t>
            </a:r>
            <a:r>
              <a:rPr lang="nl-NL" baseline="-25000" dirty="0"/>
              <a:t>2</a:t>
            </a:r>
            <a:r>
              <a:rPr lang="nl-NL" dirty="0"/>
              <a:t>O</a:t>
            </a:r>
            <a:r>
              <a:rPr lang="nl-NL" baseline="-25000" dirty="0"/>
              <a:t>5</a:t>
            </a:r>
            <a:r>
              <a:rPr lang="nl-NL" dirty="0"/>
              <a:t>(s</a:t>
            </a:r>
            <a:r>
              <a:rPr lang="nl-NL" dirty="0" smtClean="0"/>
              <a:t>)</a:t>
            </a:r>
            <a:endParaRPr lang="nl-NL" dirty="0"/>
          </a:p>
          <a:p>
            <a:pPr marL="0" indent="0">
              <a:buNone/>
            </a:pPr>
            <a:r>
              <a:rPr lang="nl-NL" dirty="0"/>
              <a:t>d  ...</a:t>
            </a:r>
            <a:r>
              <a:rPr lang="nl-NL" dirty="0" err="1"/>
              <a:t>AgCI</a:t>
            </a:r>
            <a:r>
              <a:rPr lang="nl-NL" dirty="0"/>
              <a:t>(s) → ...Ag(s) + ...CI</a:t>
            </a:r>
            <a:r>
              <a:rPr lang="nl-NL" baseline="-25000" dirty="0"/>
              <a:t>2</a:t>
            </a:r>
            <a:r>
              <a:rPr lang="nl-NL" dirty="0"/>
              <a:t>(g)</a:t>
            </a:r>
          </a:p>
          <a:p>
            <a:pPr marL="0" indent="0">
              <a:buNone/>
            </a:pPr>
            <a:r>
              <a:rPr lang="nl-NL" dirty="0"/>
              <a:t>e  …N</a:t>
            </a:r>
            <a:r>
              <a:rPr lang="nl-NL" baseline="-25000" dirty="0"/>
              <a:t>2</a:t>
            </a:r>
            <a:r>
              <a:rPr lang="nl-NL" dirty="0"/>
              <a:t> (g) + …O</a:t>
            </a:r>
            <a:r>
              <a:rPr lang="nl-NL" baseline="-25000" dirty="0"/>
              <a:t>2</a:t>
            </a:r>
            <a:r>
              <a:rPr lang="nl-NL" dirty="0"/>
              <a:t> (g) → …N</a:t>
            </a:r>
            <a:r>
              <a:rPr lang="nl-NL" baseline="-25000" dirty="0"/>
              <a:t>2</a:t>
            </a:r>
            <a:r>
              <a:rPr lang="nl-NL" dirty="0"/>
              <a:t>O</a:t>
            </a:r>
            <a:r>
              <a:rPr lang="nl-NL" baseline="-25000" dirty="0"/>
              <a:t>5</a:t>
            </a:r>
            <a:r>
              <a:rPr lang="nl-NL" dirty="0"/>
              <a:t> (s)</a:t>
            </a:r>
          </a:p>
          <a:p>
            <a:pPr marL="0" indent="0">
              <a:buNone/>
            </a:pPr>
            <a:r>
              <a:rPr lang="nl-NL" dirty="0"/>
              <a:t>f  …C</a:t>
            </a:r>
            <a:r>
              <a:rPr lang="nl-NL" baseline="-25000" dirty="0"/>
              <a:t>2</a:t>
            </a:r>
            <a:r>
              <a:rPr lang="nl-NL" dirty="0"/>
              <a:t>H</a:t>
            </a:r>
            <a:r>
              <a:rPr lang="nl-NL" baseline="-25000" dirty="0"/>
              <a:t>6</a:t>
            </a:r>
            <a:r>
              <a:rPr lang="nl-NL" dirty="0"/>
              <a:t> (g)  → …C (s) + …H</a:t>
            </a:r>
            <a:r>
              <a:rPr lang="nl-NL" baseline="-25000" dirty="0"/>
              <a:t>2</a:t>
            </a:r>
            <a:r>
              <a:rPr lang="nl-NL" dirty="0"/>
              <a:t> (g)</a:t>
            </a:r>
          </a:p>
          <a:p>
            <a:pPr marL="0" indent="0">
              <a:buNone/>
            </a:pPr>
            <a:r>
              <a:rPr lang="nl-NL" dirty="0"/>
              <a:t>g  …Ni (s) + …O</a:t>
            </a:r>
            <a:r>
              <a:rPr lang="nl-NL" baseline="-25000" dirty="0"/>
              <a:t>2</a:t>
            </a:r>
            <a:r>
              <a:rPr lang="nl-NL" dirty="0"/>
              <a:t> (g) → …</a:t>
            </a:r>
            <a:r>
              <a:rPr lang="nl-NL" dirty="0" err="1"/>
              <a:t>NiO</a:t>
            </a:r>
            <a:r>
              <a:rPr lang="nl-NL" dirty="0"/>
              <a:t> (s)</a:t>
            </a:r>
          </a:p>
          <a:p>
            <a:pPr marL="0" indent="0">
              <a:buNone/>
            </a:pPr>
            <a:endParaRPr lang="nl-NL" dirty="0"/>
          </a:p>
        </p:txBody>
      </p:sp>
      <p:sp>
        <p:nvSpPr>
          <p:cNvPr id="4" name="Rechthoek 3"/>
          <p:cNvSpPr/>
          <p:nvPr/>
        </p:nvSpPr>
        <p:spPr>
          <a:xfrm>
            <a:off x="5577840" y="2387378"/>
            <a:ext cx="5917474" cy="646331"/>
          </a:xfrm>
          <a:prstGeom prst="rect">
            <a:avLst/>
          </a:prstGeom>
        </p:spPr>
        <p:txBody>
          <a:bodyPr wrap="square">
            <a:spAutoFit/>
          </a:bodyPr>
          <a:lstStyle/>
          <a:p>
            <a:r>
              <a:rPr lang="nl-NL" dirty="0" smtClean="0">
                <a:solidFill>
                  <a:srgbClr val="000000"/>
                </a:solidFill>
                <a:latin typeface="Arial" panose="020B0604020202020204" pitchFamily="34" charset="0"/>
                <a:ea typeface="Arial" panose="020B0604020202020204" pitchFamily="34" charset="0"/>
              </a:rPr>
              <a:t>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…C(s)+ 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…CO(g) </a:t>
            </a:r>
            <a:br>
              <a:rPr lang="nl-NL" dirty="0">
                <a:solidFill>
                  <a:srgbClr val="000000"/>
                </a:solidFill>
                <a:latin typeface="Arial" panose="020B0604020202020204" pitchFamily="34" charset="0"/>
                <a:ea typeface="Arial" panose="020B0604020202020204" pitchFamily="34" charset="0"/>
              </a:rPr>
            </a:br>
            <a:endParaRPr lang="nl-NL" dirty="0"/>
          </a:p>
        </p:txBody>
      </p:sp>
      <p:sp>
        <p:nvSpPr>
          <p:cNvPr id="5" name="Rechthoek 4"/>
          <p:cNvSpPr/>
          <p:nvPr/>
        </p:nvSpPr>
        <p:spPr>
          <a:xfrm>
            <a:off x="5657723" y="2799314"/>
            <a:ext cx="3938899"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…Fe(s) + …</a:t>
            </a:r>
            <a:r>
              <a:rPr lang="nl-NL" dirty="0">
                <a:solidFill>
                  <a:srgbClr val="FF0000"/>
                </a:solidFill>
                <a:latin typeface="Arial" panose="020B0604020202020204" pitchFamily="34" charset="0"/>
                <a:ea typeface="Arial" panose="020B0604020202020204" pitchFamily="34" charset="0"/>
              </a:rPr>
              <a:t>3</a:t>
            </a:r>
            <a:r>
              <a:rPr lang="nl-NL" dirty="0">
                <a:solidFill>
                  <a:srgbClr val="000000"/>
                </a:solidFill>
                <a:latin typeface="Arial" panose="020B0604020202020204" pitchFamily="34" charset="0"/>
                <a:ea typeface="Arial" panose="020B0604020202020204" pitchFamily="34" charset="0"/>
              </a:rPr>
              <a:t>CI</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…FeCI</a:t>
            </a:r>
            <a:r>
              <a:rPr lang="nl-NL" baseline="-25000" dirty="0">
                <a:solidFill>
                  <a:srgbClr val="000000"/>
                </a:solidFill>
                <a:latin typeface="Arial" panose="020B0604020202020204" pitchFamily="34" charset="0"/>
                <a:ea typeface="Arial" panose="020B0604020202020204" pitchFamily="34" charset="0"/>
              </a:rPr>
              <a:t>3</a:t>
            </a:r>
            <a:r>
              <a:rPr lang="nl-NL" dirty="0">
                <a:solidFill>
                  <a:srgbClr val="000000"/>
                </a:solidFill>
                <a:latin typeface="Arial" panose="020B0604020202020204" pitchFamily="34" charset="0"/>
                <a:ea typeface="Arial" panose="020B0604020202020204" pitchFamily="34" charset="0"/>
              </a:rPr>
              <a:t>(s) </a:t>
            </a:r>
            <a:endParaRPr lang="nl-NL" dirty="0"/>
          </a:p>
        </p:txBody>
      </p:sp>
      <p:sp>
        <p:nvSpPr>
          <p:cNvPr id="6" name="Rechthoek 5"/>
          <p:cNvSpPr/>
          <p:nvPr/>
        </p:nvSpPr>
        <p:spPr>
          <a:xfrm>
            <a:off x="5657723" y="3303583"/>
            <a:ext cx="3754554"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4</a:t>
            </a:r>
            <a:r>
              <a:rPr lang="nl-NL" dirty="0">
                <a:solidFill>
                  <a:srgbClr val="000000"/>
                </a:solidFill>
                <a:latin typeface="Arial" panose="020B0604020202020204" pitchFamily="34" charset="0"/>
                <a:ea typeface="Arial" panose="020B0604020202020204" pitchFamily="34" charset="0"/>
              </a:rPr>
              <a:t>…P(s) + …</a:t>
            </a:r>
            <a:r>
              <a:rPr lang="nl-NL" dirty="0">
                <a:solidFill>
                  <a:srgbClr val="FF0000"/>
                </a:solidFill>
                <a:latin typeface="Arial" panose="020B0604020202020204" pitchFamily="34" charset="0"/>
                <a:ea typeface="Arial" panose="020B0604020202020204" pitchFamily="34" charset="0"/>
              </a:rPr>
              <a:t>5</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P</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5</a:t>
            </a:r>
            <a:r>
              <a:rPr lang="nl-NL" dirty="0">
                <a:solidFill>
                  <a:srgbClr val="000000"/>
                </a:solidFill>
                <a:latin typeface="Arial" panose="020B0604020202020204" pitchFamily="34" charset="0"/>
                <a:ea typeface="Arial" panose="020B0604020202020204" pitchFamily="34" charset="0"/>
              </a:rPr>
              <a:t>(s) </a:t>
            </a:r>
            <a:endParaRPr lang="nl-NL" dirty="0"/>
          </a:p>
        </p:txBody>
      </p:sp>
      <p:sp>
        <p:nvSpPr>
          <p:cNvPr id="7" name="Rechthoek 6"/>
          <p:cNvSpPr/>
          <p:nvPr/>
        </p:nvSpPr>
        <p:spPr>
          <a:xfrm>
            <a:off x="5618534" y="3807852"/>
            <a:ext cx="3635932" cy="369332"/>
          </a:xfrm>
          <a:prstGeom prst="rect">
            <a:avLst/>
          </a:prstGeom>
        </p:spPr>
        <p:txBody>
          <a:bodyPr wrap="none">
            <a:spAutoFit/>
          </a:bodyPr>
          <a:lstStyle/>
          <a:p>
            <a:r>
              <a:rPr lang="nl-NL" dirty="0">
                <a:solidFill>
                  <a:srgbClr val="000000"/>
                </a:solidFill>
                <a:latin typeface="Arial" panose="020B0604020202020204" pitchFamily="34" charset="0"/>
                <a:ea typeface="Arial" panose="020B0604020202020204" pitchFamily="34" charset="0"/>
              </a:rPr>
              <a:t>..</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.AgCI(s)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Ag(s) + ...CI</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(g) </a:t>
            </a:r>
            <a:endParaRPr lang="nl-NL" dirty="0"/>
          </a:p>
        </p:txBody>
      </p:sp>
      <p:sp>
        <p:nvSpPr>
          <p:cNvPr id="8" name="Rechthoek 7"/>
          <p:cNvSpPr/>
          <p:nvPr/>
        </p:nvSpPr>
        <p:spPr>
          <a:xfrm>
            <a:off x="5659229" y="4447058"/>
            <a:ext cx="4006225"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…N</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(g) + </a:t>
            </a:r>
            <a:r>
              <a:rPr lang="nl-NL" dirty="0">
                <a:solidFill>
                  <a:srgbClr val="FF0000"/>
                </a:solidFill>
                <a:latin typeface="Arial" panose="020B0604020202020204" pitchFamily="34" charset="0"/>
                <a:ea typeface="Arial" panose="020B0604020202020204" pitchFamily="34" charset="0"/>
              </a:rPr>
              <a:t>5</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…N</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5</a:t>
            </a:r>
            <a:r>
              <a:rPr lang="nl-NL" dirty="0">
                <a:solidFill>
                  <a:srgbClr val="000000"/>
                </a:solidFill>
                <a:latin typeface="Arial" panose="020B0604020202020204" pitchFamily="34" charset="0"/>
                <a:ea typeface="Arial" panose="020B0604020202020204" pitchFamily="34" charset="0"/>
              </a:rPr>
              <a:t> (s) </a:t>
            </a:r>
            <a:endParaRPr lang="nl-NL" dirty="0"/>
          </a:p>
        </p:txBody>
      </p:sp>
      <p:sp>
        <p:nvSpPr>
          <p:cNvPr id="9" name="Rechthoek 8"/>
          <p:cNvSpPr/>
          <p:nvPr/>
        </p:nvSpPr>
        <p:spPr>
          <a:xfrm>
            <a:off x="5687532" y="5001995"/>
            <a:ext cx="3831498" cy="369332"/>
          </a:xfrm>
          <a:prstGeom prst="rect">
            <a:avLst/>
          </a:prstGeom>
        </p:spPr>
        <p:txBody>
          <a:bodyPr wrap="none">
            <a:spAutoFit/>
          </a:bodyPr>
          <a:lstStyle/>
          <a:p>
            <a:r>
              <a:rPr lang="nl-NL" dirty="0">
                <a:solidFill>
                  <a:srgbClr val="000000"/>
                </a:solidFill>
                <a:latin typeface="Arial" panose="020B0604020202020204" pitchFamily="34" charset="0"/>
                <a:ea typeface="Arial" panose="020B0604020202020204" pitchFamily="34" charset="0"/>
              </a:rPr>
              <a:t>…C</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6</a:t>
            </a:r>
            <a:r>
              <a:rPr lang="nl-NL" dirty="0">
                <a:solidFill>
                  <a:srgbClr val="000000"/>
                </a:solidFill>
                <a:latin typeface="Arial" panose="020B0604020202020204" pitchFamily="34" charset="0"/>
                <a:ea typeface="Arial" panose="020B0604020202020204" pitchFamily="34" charset="0"/>
              </a:rPr>
              <a:t> (g)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…C (s) + …</a:t>
            </a:r>
            <a:r>
              <a:rPr lang="nl-NL" dirty="0">
                <a:solidFill>
                  <a:srgbClr val="FF0000"/>
                </a:solidFill>
                <a:latin typeface="Arial" panose="020B0604020202020204" pitchFamily="34" charset="0"/>
                <a:ea typeface="Arial" panose="020B0604020202020204" pitchFamily="34" charset="0"/>
              </a:rPr>
              <a:t>3</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(g) </a:t>
            </a:r>
            <a:endParaRPr lang="nl-NL" dirty="0"/>
          </a:p>
        </p:txBody>
      </p:sp>
      <p:sp>
        <p:nvSpPr>
          <p:cNvPr id="10" name="Rechthoek 9"/>
          <p:cNvSpPr/>
          <p:nvPr/>
        </p:nvSpPr>
        <p:spPr>
          <a:xfrm>
            <a:off x="5667655" y="5506264"/>
            <a:ext cx="3851375" cy="377667"/>
          </a:xfrm>
          <a:prstGeom prst="rect">
            <a:avLst/>
          </a:prstGeom>
        </p:spPr>
        <p:txBody>
          <a:bodyPr wrap="none">
            <a:spAutoFit/>
          </a:bodyPr>
          <a:lstStyle/>
          <a:p>
            <a:pPr marL="142875" indent="-5715" algn="just">
              <a:lnSpc>
                <a:spcPct val="103000"/>
              </a:lnSpc>
              <a:spcAft>
                <a:spcPts val="75"/>
              </a:spcAft>
            </a:pPr>
            <a:r>
              <a:rPr lang="nl-NL" dirty="0">
                <a:solidFill>
                  <a:srgbClr val="000000"/>
                </a:solidFill>
                <a:latin typeface="Arial" panose="020B0604020202020204" pitchFamily="34" charset="0"/>
                <a:ea typeface="Arial" panose="020B0604020202020204" pitchFamily="34" charset="0"/>
              </a:rPr>
              <a:t>…</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Ni (s) + …O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(g) → </a:t>
            </a:r>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a:t>
            </a:r>
            <a:r>
              <a:rPr lang="nl-NL" dirty="0" err="1">
                <a:solidFill>
                  <a:srgbClr val="000000"/>
                </a:solidFill>
                <a:latin typeface="Arial" panose="020B0604020202020204" pitchFamily="34" charset="0"/>
                <a:ea typeface="Arial" panose="020B0604020202020204" pitchFamily="34" charset="0"/>
              </a:rPr>
              <a:t>NiO</a:t>
            </a:r>
            <a:r>
              <a:rPr lang="nl-NL" dirty="0">
                <a:solidFill>
                  <a:srgbClr val="000000"/>
                </a:solidFill>
                <a:latin typeface="Arial" panose="020B0604020202020204" pitchFamily="34" charset="0"/>
                <a:ea typeface="Arial" panose="020B0604020202020204" pitchFamily="34" charset="0"/>
              </a:rPr>
              <a:t> (s) </a:t>
            </a:r>
          </a:p>
        </p:txBody>
      </p:sp>
    </p:spTree>
    <p:extLst>
      <p:ext uri="{BB962C8B-B14F-4D97-AF65-F5344CB8AC3E}">
        <p14:creationId xmlns:p14="http://schemas.microsoft.com/office/powerpoint/2010/main" val="315474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pt-BR" b="1" dirty="0"/>
              <a:t>opgave 2</a:t>
            </a:r>
            <a:r>
              <a:rPr lang="pt-BR" dirty="0"/>
              <a:t/>
            </a:r>
            <a:br>
              <a:rPr lang="pt-BR" dirty="0"/>
            </a:br>
            <a:endParaRPr lang="nl-NL" dirty="0"/>
          </a:p>
        </p:txBody>
      </p:sp>
      <p:sp>
        <p:nvSpPr>
          <p:cNvPr id="3" name="Tijdelijke aanduiding voor inhoud 2"/>
          <p:cNvSpPr>
            <a:spLocks noGrp="1"/>
          </p:cNvSpPr>
          <p:nvPr>
            <p:ph idx="1"/>
          </p:nvPr>
        </p:nvSpPr>
        <p:spPr/>
        <p:txBody>
          <a:bodyPr/>
          <a:lstStyle/>
          <a:p>
            <a:pPr marL="0" indent="0">
              <a:buNone/>
            </a:pPr>
            <a:r>
              <a:rPr lang="pt-BR" dirty="0" smtClean="0"/>
              <a:t>Maak </a:t>
            </a:r>
            <a:r>
              <a:rPr lang="pt-BR" dirty="0"/>
              <a:t>de volgende reactievergelijkingen kloppend.</a:t>
            </a:r>
          </a:p>
          <a:p>
            <a:pPr marL="0" indent="0">
              <a:buNone/>
            </a:pPr>
            <a:r>
              <a:rPr lang="pt-BR" dirty="0"/>
              <a:t>a  …C</a:t>
            </a:r>
            <a:r>
              <a:rPr lang="pt-BR" baseline="-25000" dirty="0"/>
              <a:t>8</a:t>
            </a:r>
            <a:r>
              <a:rPr lang="pt-BR" dirty="0"/>
              <a:t>H</a:t>
            </a:r>
            <a:r>
              <a:rPr lang="pt-BR" baseline="-25000" dirty="0"/>
              <a:t>18</a:t>
            </a:r>
            <a:r>
              <a:rPr lang="pt-BR" dirty="0"/>
              <a:t> + …O</a:t>
            </a:r>
            <a:r>
              <a:rPr lang="pt-BR" baseline="-25000" dirty="0"/>
              <a:t>2</a:t>
            </a:r>
            <a:r>
              <a:rPr lang="pt-BR" dirty="0"/>
              <a:t>   → …CO</a:t>
            </a:r>
            <a:r>
              <a:rPr lang="pt-BR" baseline="-25000" dirty="0"/>
              <a:t>2</a:t>
            </a:r>
            <a:r>
              <a:rPr lang="pt-BR" dirty="0"/>
              <a:t> + …H</a:t>
            </a:r>
            <a:r>
              <a:rPr lang="pt-BR" baseline="-25000" dirty="0"/>
              <a:t>2</a:t>
            </a:r>
            <a:r>
              <a:rPr lang="pt-BR" dirty="0"/>
              <a:t>O</a:t>
            </a:r>
          </a:p>
          <a:p>
            <a:pPr marL="0" indent="0">
              <a:buNone/>
            </a:pPr>
            <a:r>
              <a:rPr lang="pt-BR" dirty="0"/>
              <a:t>b  …C</a:t>
            </a:r>
            <a:r>
              <a:rPr lang="pt-BR" baseline="-25000" dirty="0"/>
              <a:t>6</a:t>
            </a:r>
            <a:r>
              <a:rPr lang="pt-BR" dirty="0"/>
              <a:t>H</a:t>
            </a:r>
            <a:r>
              <a:rPr lang="pt-BR" baseline="-25000" dirty="0"/>
              <a:t>6</a:t>
            </a:r>
            <a:r>
              <a:rPr lang="pt-BR" dirty="0"/>
              <a:t> + …O</a:t>
            </a:r>
            <a:r>
              <a:rPr lang="pt-BR" baseline="-25000" dirty="0"/>
              <a:t>2</a:t>
            </a:r>
            <a:r>
              <a:rPr lang="pt-BR" dirty="0"/>
              <a:t>   → …CO</a:t>
            </a:r>
            <a:r>
              <a:rPr lang="pt-BR" baseline="-25000" dirty="0"/>
              <a:t>2</a:t>
            </a:r>
            <a:r>
              <a:rPr lang="pt-BR" dirty="0"/>
              <a:t> + …</a:t>
            </a:r>
            <a:r>
              <a:rPr lang="pt-BR" dirty="0" smtClean="0"/>
              <a:t>H</a:t>
            </a:r>
            <a:r>
              <a:rPr lang="pt-BR" baseline="-25000" dirty="0" smtClean="0"/>
              <a:t>2</a:t>
            </a:r>
            <a:r>
              <a:rPr lang="pt-BR" dirty="0" smtClean="0"/>
              <a:t>O</a:t>
            </a:r>
            <a:endParaRPr lang="pt-BR" dirty="0"/>
          </a:p>
          <a:p>
            <a:pPr marL="0" indent="0">
              <a:buNone/>
            </a:pPr>
            <a:r>
              <a:rPr lang="pt-BR" dirty="0"/>
              <a:t>c  …C</a:t>
            </a:r>
            <a:r>
              <a:rPr lang="pt-BR" baseline="-25000" dirty="0"/>
              <a:t>3</a:t>
            </a:r>
            <a:r>
              <a:rPr lang="pt-BR" dirty="0"/>
              <a:t>H</a:t>
            </a:r>
            <a:r>
              <a:rPr lang="pt-BR" baseline="-25000" dirty="0"/>
              <a:t>8</a:t>
            </a:r>
            <a:r>
              <a:rPr lang="pt-BR" dirty="0"/>
              <a:t>O + …O</a:t>
            </a:r>
            <a:r>
              <a:rPr lang="pt-BR" baseline="-25000" dirty="0"/>
              <a:t>2</a:t>
            </a:r>
            <a:r>
              <a:rPr lang="pt-BR" dirty="0"/>
              <a:t>   → …CO</a:t>
            </a:r>
            <a:r>
              <a:rPr lang="pt-BR" baseline="-25000" dirty="0"/>
              <a:t>2</a:t>
            </a:r>
            <a:r>
              <a:rPr lang="pt-BR" dirty="0"/>
              <a:t> + …H</a:t>
            </a:r>
            <a:r>
              <a:rPr lang="pt-BR" baseline="-25000" dirty="0"/>
              <a:t>2</a:t>
            </a:r>
            <a:r>
              <a:rPr lang="pt-BR" dirty="0"/>
              <a:t>O</a:t>
            </a:r>
          </a:p>
          <a:p>
            <a:pPr marL="0" indent="0">
              <a:buNone/>
            </a:pPr>
            <a:r>
              <a:rPr lang="pt-BR" dirty="0"/>
              <a:t>d …C</a:t>
            </a:r>
            <a:r>
              <a:rPr lang="pt-BR" baseline="-25000" dirty="0"/>
              <a:t>3</a:t>
            </a:r>
            <a:r>
              <a:rPr lang="pt-BR" dirty="0"/>
              <a:t>H</a:t>
            </a:r>
            <a:r>
              <a:rPr lang="pt-BR" baseline="-25000" dirty="0"/>
              <a:t>6</a:t>
            </a:r>
            <a:r>
              <a:rPr lang="pt-BR" dirty="0"/>
              <a:t>O</a:t>
            </a:r>
            <a:r>
              <a:rPr lang="pt-BR" baseline="-25000" dirty="0"/>
              <a:t>2</a:t>
            </a:r>
            <a:r>
              <a:rPr lang="pt-BR" dirty="0"/>
              <a:t> + …O</a:t>
            </a:r>
            <a:r>
              <a:rPr lang="pt-BR" baseline="-25000" dirty="0"/>
              <a:t>2</a:t>
            </a:r>
            <a:r>
              <a:rPr lang="pt-BR" dirty="0"/>
              <a:t>   → …CO</a:t>
            </a:r>
            <a:r>
              <a:rPr lang="pt-BR" baseline="-25000" dirty="0"/>
              <a:t>2</a:t>
            </a:r>
            <a:r>
              <a:rPr lang="pt-BR" dirty="0"/>
              <a:t> + …H</a:t>
            </a:r>
            <a:r>
              <a:rPr lang="pt-BR" baseline="-25000" dirty="0"/>
              <a:t>2</a:t>
            </a:r>
            <a:r>
              <a:rPr lang="pt-BR" dirty="0"/>
              <a:t>O</a:t>
            </a:r>
          </a:p>
          <a:p>
            <a:pPr marL="0" indent="0">
              <a:buNone/>
            </a:pPr>
            <a:endParaRPr lang="nl-NL" dirty="0"/>
          </a:p>
        </p:txBody>
      </p:sp>
      <p:sp>
        <p:nvSpPr>
          <p:cNvPr id="4" name="Rechthoek 3"/>
          <p:cNvSpPr/>
          <p:nvPr/>
        </p:nvSpPr>
        <p:spPr>
          <a:xfrm>
            <a:off x="6096000" y="2329934"/>
            <a:ext cx="4695516"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…C</a:t>
            </a:r>
            <a:r>
              <a:rPr lang="nl-NL" baseline="-25000" dirty="0">
                <a:solidFill>
                  <a:srgbClr val="000000"/>
                </a:solidFill>
                <a:latin typeface="Arial" panose="020B0604020202020204" pitchFamily="34" charset="0"/>
                <a:ea typeface="Arial" panose="020B0604020202020204" pitchFamily="34" charset="0"/>
              </a:rPr>
              <a:t>8</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18</a:t>
            </a:r>
            <a:r>
              <a:rPr lang="nl-NL" dirty="0">
                <a:solidFill>
                  <a:srgbClr val="000000"/>
                </a:solidFill>
                <a:latin typeface="Arial" panose="020B0604020202020204" pitchFamily="34" charset="0"/>
                <a:ea typeface="Arial" panose="020B0604020202020204" pitchFamily="34" charset="0"/>
              </a:rPr>
              <a:t> + …</a:t>
            </a:r>
            <a:r>
              <a:rPr lang="nl-NL" dirty="0">
                <a:solidFill>
                  <a:srgbClr val="FF0000"/>
                </a:solidFill>
                <a:latin typeface="Arial" panose="020B0604020202020204" pitchFamily="34" charset="0"/>
                <a:ea typeface="Arial" panose="020B0604020202020204" pitchFamily="34" charset="0"/>
              </a:rPr>
              <a:t>25</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 …</a:t>
            </a:r>
            <a:r>
              <a:rPr lang="nl-NL" dirty="0">
                <a:solidFill>
                  <a:srgbClr val="FF0000"/>
                </a:solidFill>
                <a:latin typeface="Arial" panose="020B0604020202020204" pitchFamily="34" charset="0"/>
                <a:ea typeface="Arial" panose="020B0604020202020204" pitchFamily="34" charset="0"/>
              </a:rPr>
              <a:t>16</a:t>
            </a:r>
            <a:r>
              <a:rPr lang="nl-NL" dirty="0">
                <a:solidFill>
                  <a:srgbClr val="000000"/>
                </a:solidFill>
                <a:latin typeface="Arial" panose="020B0604020202020204" pitchFamily="34" charset="0"/>
                <a:ea typeface="Arial" panose="020B0604020202020204" pitchFamily="34" charset="0"/>
              </a:rPr>
              <a:t>CO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 </a:t>
            </a:r>
            <a:r>
              <a:rPr lang="nl-NL" dirty="0">
                <a:solidFill>
                  <a:srgbClr val="FF0000"/>
                </a:solidFill>
                <a:latin typeface="Arial" panose="020B0604020202020204" pitchFamily="34" charset="0"/>
                <a:ea typeface="Arial" panose="020B0604020202020204" pitchFamily="34" charset="0"/>
              </a:rPr>
              <a:t>18</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O </a:t>
            </a:r>
            <a:endParaRPr lang="nl-NL" dirty="0"/>
          </a:p>
        </p:txBody>
      </p:sp>
      <p:sp>
        <p:nvSpPr>
          <p:cNvPr id="5" name="Rechthoek 4"/>
          <p:cNvSpPr/>
          <p:nvPr/>
        </p:nvSpPr>
        <p:spPr>
          <a:xfrm>
            <a:off x="6096000" y="2834203"/>
            <a:ext cx="4584909" cy="369332"/>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…C</a:t>
            </a:r>
            <a:r>
              <a:rPr lang="nl-NL" baseline="-25000" dirty="0" smtClean="0">
                <a:solidFill>
                  <a:srgbClr val="000000"/>
                </a:solidFill>
                <a:latin typeface="Arial" panose="020B0604020202020204" pitchFamily="34" charset="0"/>
                <a:ea typeface="Arial" panose="020B0604020202020204" pitchFamily="34" charset="0"/>
              </a:rPr>
              <a:t>6</a:t>
            </a:r>
            <a:r>
              <a:rPr lang="nl-NL" dirty="0" smtClean="0">
                <a:solidFill>
                  <a:srgbClr val="000000"/>
                </a:solidFill>
                <a:latin typeface="Arial" panose="020B0604020202020204" pitchFamily="34" charset="0"/>
                <a:ea typeface="Arial" panose="020B0604020202020204" pitchFamily="34" charset="0"/>
              </a:rPr>
              <a:t>H</a:t>
            </a:r>
            <a:r>
              <a:rPr lang="nl-NL" baseline="-25000" dirty="0" smtClean="0">
                <a:solidFill>
                  <a:srgbClr val="000000"/>
                </a:solidFill>
                <a:latin typeface="Arial" panose="020B0604020202020204" pitchFamily="34" charset="0"/>
                <a:ea typeface="Arial" panose="020B0604020202020204" pitchFamily="34" charset="0"/>
              </a:rPr>
              <a:t>6</a:t>
            </a:r>
            <a:r>
              <a:rPr lang="nl-NL" dirty="0" smtClean="0">
                <a:solidFill>
                  <a:srgbClr val="000000"/>
                </a:solidFill>
                <a:latin typeface="Arial" panose="020B0604020202020204" pitchFamily="34" charset="0"/>
                <a:ea typeface="Arial" panose="020B0604020202020204" pitchFamily="34" charset="0"/>
              </a:rPr>
              <a:t> + …</a:t>
            </a:r>
            <a:r>
              <a:rPr lang="nl-NL" dirty="0" smtClean="0">
                <a:solidFill>
                  <a:srgbClr val="FF0000"/>
                </a:solidFill>
                <a:latin typeface="Arial" panose="020B0604020202020204" pitchFamily="34" charset="0"/>
                <a:ea typeface="Arial" panose="020B0604020202020204" pitchFamily="34" charset="0"/>
              </a:rPr>
              <a:t>15</a:t>
            </a:r>
            <a:r>
              <a:rPr lang="nl-NL" dirty="0" smtClean="0">
                <a:solidFill>
                  <a:srgbClr val="000000"/>
                </a:solidFill>
                <a:latin typeface="Arial" panose="020B0604020202020204" pitchFamily="34" charset="0"/>
                <a:ea typeface="Arial" panose="020B0604020202020204" pitchFamily="34" charset="0"/>
              </a:rPr>
              <a:t>O</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   → </a:t>
            </a:r>
            <a:r>
              <a:rPr lang="nl-NL" dirty="0" smtClean="0">
                <a:solidFill>
                  <a:srgbClr val="FF0000"/>
                </a:solidFill>
                <a:latin typeface="Arial" panose="020B0604020202020204" pitchFamily="34" charset="0"/>
                <a:ea typeface="Arial" panose="020B0604020202020204" pitchFamily="34" charset="0"/>
              </a:rPr>
              <a:t>12…</a:t>
            </a:r>
            <a:r>
              <a:rPr lang="nl-NL" dirty="0" smtClean="0">
                <a:solidFill>
                  <a:srgbClr val="000000"/>
                </a:solidFill>
                <a:latin typeface="Arial" panose="020B0604020202020204" pitchFamily="34" charset="0"/>
                <a:ea typeface="Arial" panose="020B0604020202020204" pitchFamily="34" charset="0"/>
              </a:rPr>
              <a:t>CO</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 + …</a:t>
            </a:r>
            <a:r>
              <a:rPr lang="nl-NL" dirty="0" smtClean="0">
                <a:solidFill>
                  <a:srgbClr val="FF0000"/>
                </a:solidFill>
                <a:latin typeface="Arial" panose="020B0604020202020204" pitchFamily="34" charset="0"/>
                <a:ea typeface="Arial" panose="020B0604020202020204" pitchFamily="34" charset="0"/>
              </a:rPr>
              <a:t>6</a:t>
            </a:r>
            <a:r>
              <a:rPr lang="nl-NL" dirty="0" smtClean="0">
                <a:solidFill>
                  <a:srgbClr val="000000"/>
                </a:solidFill>
                <a:latin typeface="Arial" panose="020B0604020202020204" pitchFamily="34" charset="0"/>
                <a:ea typeface="Arial" panose="020B0604020202020204" pitchFamily="34" charset="0"/>
              </a:rPr>
              <a:t>H</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O </a:t>
            </a:r>
            <a:endParaRPr lang="nl-NL" dirty="0"/>
          </a:p>
        </p:txBody>
      </p:sp>
      <p:sp>
        <p:nvSpPr>
          <p:cNvPr id="6" name="Rechthoek 5"/>
          <p:cNvSpPr/>
          <p:nvPr/>
        </p:nvSpPr>
        <p:spPr>
          <a:xfrm>
            <a:off x="6096000" y="3338472"/>
            <a:ext cx="4277133"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…C</a:t>
            </a:r>
            <a:r>
              <a:rPr lang="nl-NL" baseline="-25000" dirty="0">
                <a:solidFill>
                  <a:srgbClr val="000000"/>
                </a:solidFill>
                <a:latin typeface="Arial" panose="020B0604020202020204" pitchFamily="34" charset="0"/>
                <a:ea typeface="Arial" panose="020B0604020202020204" pitchFamily="34" charset="0"/>
              </a:rPr>
              <a:t>3</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8</a:t>
            </a:r>
            <a:r>
              <a:rPr lang="nl-NL" dirty="0">
                <a:solidFill>
                  <a:srgbClr val="000000"/>
                </a:solidFill>
                <a:latin typeface="Arial" panose="020B0604020202020204" pitchFamily="34" charset="0"/>
                <a:ea typeface="Arial" panose="020B0604020202020204" pitchFamily="34" charset="0"/>
              </a:rPr>
              <a:t>O + …</a:t>
            </a:r>
            <a:r>
              <a:rPr lang="nl-NL" dirty="0">
                <a:solidFill>
                  <a:srgbClr val="FF0000"/>
                </a:solidFill>
                <a:latin typeface="Arial" panose="020B0604020202020204" pitchFamily="34" charset="0"/>
                <a:ea typeface="Arial" panose="020B0604020202020204" pitchFamily="34" charset="0"/>
              </a:rPr>
              <a:t>9</a:t>
            </a:r>
            <a:r>
              <a:rPr lang="nl-NL" dirty="0">
                <a:solidFill>
                  <a:srgbClr val="000000"/>
                </a:solidFill>
                <a:latin typeface="Arial" panose="020B0604020202020204" pitchFamily="34" charset="0"/>
                <a:ea typeface="Arial" panose="020B0604020202020204" pitchFamily="34" charset="0"/>
              </a:rPr>
              <a:t>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 …</a:t>
            </a:r>
            <a:r>
              <a:rPr lang="nl-NL" dirty="0">
                <a:solidFill>
                  <a:srgbClr val="FF0000"/>
                </a:solidFill>
                <a:latin typeface="Arial" panose="020B0604020202020204" pitchFamily="34" charset="0"/>
                <a:ea typeface="Arial" panose="020B0604020202020204" pitchFamily="34" charset="0"/>
              </a:rPr>
              <a:t>6</a:t>
            </a:r>
            <a:r>
              <a:rPr lang="nl-NL" dirty="0">
                <a:solidFill>
                  <a:srgbClr val="000000"/>
                </a:solidFill>
                <a:latin typeface="Arial" panose="020B0604020202020204" pitchFamily="34" charset="0"/>
                <a:ea typeface="Arial" panose="020B0604020202020204" pitchFamily="34" charset="0"/>
              </a:rPr>
              <a:t>CO</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 + </a:t>
            </a:r>
            <a:r>
              <a:rPr lang="nl-NL" dirty="0">
                <a:solidFill>
                  <a:srgbClr val="FF0000"/>
                </a:solidFill>
                <a:latin typeface="Arial" panose="020B0604020202020204" pitchFamily="34" charset="0"/>
                <a:ea typeface="Arial" panose="020B0604020202020204" pitchFamily="34" charset="0"/>
              </a:rPr>
              <a:t>8</a:t>
            </a:r>
            <a:r>
              <a:rPr lang="nl-NL" dirty="0">
                <a:solidFill>
                  <a:srgbClr val="000000"/>
                </a:solidFill>
                <a:latin typeface="Arial" panose="020B0604020202020204" pitchFamily="34" charset="0"/>
                <a:ea typeface="Arial" panose="020B0604020202020204" pitchFamily="34" charset="0"/>
              </a:rPr>
              <a:t>H</a:t>
            </a:r>
            <a:r>
              <a:rPr lang="nl-NL" baseline="-25000" dirty="0">
                <a:solidFill>
                  <a:srgbClr val="000000"/>
                </a:solidFill>
                <a:latin typeface="Arial" panose="020B0604020202020204" pitchFamily="34" charset="0"/>
                <a:ea typeface="Arial" panose="020B0604020202020204" pitchFamily="34" charset="0"/>
              </a:rPr>
              <a:t>2</a:t>
            </a:r>
            <a:r>
              <a:rPr lang="nl-NL" dirty="0">
                <a:solidFill>
                  <a:srgbClr val="000000"/>
                </a:solidFill>
                <a:latin typeface="Arial" panose="020B0604020202020204" pitchFamily="34" charset="0"/>
                <a:ea typeface="Arial" panose="020B0604020202020204" pitchFamily="34" charset="0"/>
              </a:rPr>
              <a:t>O </a:t>
            </a:r>
            <a:endParaRPr lang="nl-NL" dirty="0"/>
          </a:p>
        </p:txBody>
      </p:sp>
      <p:sp>
        <p:nvSpPr>
          <p:cNvPr id="7" name="Rechthoek 6"/>
          <p:cNvSpPr/>
          <p:nvPr/>
        </p:nvSpPr>
        <p:spPr>
          <a:xfrm>
            <a:off x="5930536" y="3871526"/>
            <a:ext cx="8164286" cy="377667"/>
          </a:xfrm>
          <a:prstGeom prst="rect">
            <a:avLst/>
          </a:prstGeom>
        </p:spPr>
        <p:txBody>
          <a:bodyPr wrap="square">
            <a:spAutoFit/>
          </a:bodyPr>
          <a:lstStyle/>
          <a:p>
            <a:pPr marL="142875" marR="3216910" indent="-6350">
              <a:lnSpc>
                <a:spcPct val="103000"/>
              </a:lnSpc>
              <a:spcAft>
                <a:spcPts val="20"/>
              </a:spcAft>
            </a:pPr>
            <a:r>
              <a:rPr lang="nl-NL" dirty="0" smtClean="0">
                <a:solidFill>
                  <a:srgbClr val="FF0000"/>
                </a:solidFill>
                <a:latin typeface="Arial" panose="020B0604020202020204" pitchFamily="34" charset="0"/>
                <a:ea typeface="Arial" panose="020B0604020202020204" pitchFamily="34" charset="0"/>
              </a:rPr>
              <a:t>2 </a:t>
            </a:r>
            <a:r>
              <a:rPr lang="nl-NL" dirty="0" smtClean="0">
                <a:solidFill>
                  <a:srgbClr val="000000"/>
                </a:solidFill>
                <a:latin typeface="Arial" panose="020B0604020202020204" pitchFamily="34" charset="0"/>
                <a:ea typeface="Arial" panose="020B0604020202020204" pitchFamily="34" charset="0"/>
              </a:rPr>
              <a:t>C</a:t>
            </a:r>
            <a:r>
              <a:rPr lang="nl-NL" baseline="-25000" dirty="0" smtClean="0">
                <a:solidFill>
                  <a:srgbClr val="000000"/>
                </a:solidFill>
                <a:latin typeface="Arial" panose="020B0604020202020204" pitchFamily="34" charset="0"/>
                <a:ea typeface="Arial" panose="020B0604020202020204" pitchFamily="34" charset="0"/>
              </a:rPr>
              <a:t>3</a:t>
            </a:r>
            <a:r>
              <a:rPr lang="nl-NL" dirty="0" smtClean="0">
                <a:solidFill>
                  <a:srgbClr val="000000"/>
                </a:solidFill>
                <a:latin typeface="Arial" panose="020B0604020202020204" pitchFamily="34" charset="0"/>
                <a:ea typeface="Arial" panose="020B0604020202020204" pitchFamily="34" charset="0"/>
              </a:rPr>
              <a:t>H</a:t>
            </a:r>
            <a:r>
              <a:rPr lang="nl-NL" baseline="-25000" dirty="0" smtClean="0">
                <a:solidFill>
                  <a:srgbClr val="000000"/>
                </a:solidFill>
                <a:latin typeface="Arial" panose="020B0604020202020204" pitchFamily="34" charset="0"/>
                <a:ea typeface="Arial" panose="020B0604020202020204" pitchFamily="34" charset="0"/>
              </a:rPr>
              <a:t>6</a:t>
            </a:r>
            <a:r>
              <a:rPr lang="nl-NL" dirty="0" smtClean="0">
                <a:solidFill>
                  <a:srgbClr val="000000"/>
                </a:solidFill>
                <a:latin typeface="Arial" panose="020B0604020202020204" pitchFamily="34" charset="0"/>
                <a:ea typeface="Arial" panose="020B0604020202020204" pitchFamily="34" charset="0"/>
              </a:rPr>
              <a:t>O</a:t>
            </a:r>
            <a:r>
              <a:rPr lang="nl-NL" dirty="0">
                <a:solidFill>
                  <a:srgbClr val="000000"/>
                </a:solidFill>
                <a:latin typeface="Calibri" panose="020F0502020204030204" pitchFamily="34" charset="0"/>
                <a:ea typeface="Arial" panose="020B0604020202020204" pitchFamily="34" charset="0"/>
              </a:rPr>
              <a:t>₂</a:t>
            </a:r>
            <a:r>
              <a:rPr lang="nl-NL" dirty="0">
                <a:solidFill>
                  <a:srgbClr val="000000"/>
                </a:solidFill>
                <a:latin typeface="Arial" panose="020B0604020202020204" pitchFamily="34" charset="0"/>
                <a:ea typeface="Arial" panose="020B0604020202020204" pitchFamily="34" charset="0"/>
              </a:rPr>
              <a:t> + </a:t>
            </a:r>
            <a:r>
              <a:rPr lang="nl-NL" dirty="0" smtClean="0">
                <a:solidFill>
                  <a:srgbClr val="FF0000"/>
                </a:solidFill>
                <a:latin typeface="Arial" panose="020B0604020202020204" pitchFamily="34" charset="0"/>
                <a:ea typeface="Arial" panose="020B0604020202020204" pitchFamily="34" charset="0"/>
              </a:rPr>
              <a:t>7 </a:t>
            </a:r>
            <a:r>
              <a:rPr lang="nl-NL" dirty="0" smtClean="0">
                <a:solidFill>
                  <a:srgbClr val="000000"/>
                </a:solidFill>
                <a:latin typeface="Arial" panose="020B0604020202020204" pitchFamily="34" charset="0"/>
                <a:ea typeface="Arial" panose="020B0604020202020204" pitchFamily="34" charset="0"/>
              </a:rPr>
              <a:t>O</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   </a:t>
            </a:r>
            <a:r>
              <a:rPr lang="nl-NL" dirty="0">
                <a:solidFill>
                  <a:srgbClr val="000000"/>
                </a:solidFill>
                <a:latin typeface="Arial" panose="020B0604020202020204" pitchFamily="34" charset="0"/>
                <a:ea typeface="Arial" panose="020B0604020202020204" pitchFamily="34" charset="0"/>
              </a:rPr>
              <a:t>→</a:t>
            </a:r>
            <a:r>
              <a:rPr lang="nl-NL" dirty="0">
                <a:solidFill>
                  <a:srgbClr val="FF0000"/>
                </a:solidFill>
                <a:latin typeface="Arial" panose="020B0604020202020204" pitchFamily="34" charset="0"/>
                <a:ea typeface="Arial" panose="020B0604020202020204" pitchFamily="34" charset="0"/>
              </a:rPr>
              <a:t> </a:t>
            </a:r>
            <a:r>
              <a:rPr lang="nl-NL" dirty="0" smtClean="0">
                <a:solidFill>
                  <a:srgbClr val="FF0000"/>
                </a:solidFill>
                <a:latin typeface="Arial" panose="020B0604020202020204" pitchFamily="34" charset="0"/>
                <a:ea typeface="Arial" panose="020B0604020202020204" pitchFamily="34" charset="0"/>
              </a:rPr>
              <a:t>6</a:t>
            </a:r>
            <a:r>
              <a:rPr lang="nl-NL" dirty="0">
                <a:solidFill>
                  <a:srgbClr val="000000"/>
                </a:solidFill>
                <a:latin typeface="Arial" panose="020B0604020202020204" pitchFamily="34" charset="0"/>
                <a:ea typeface="Arial" panose="020B0604020202020204" pitchFamily="34" charset="0"/>
              </a:rPr>
              <a:t> </a:t>
            </a:r>
            <a:r>
              <a:rPr lang="nl-NL" dirty="0" smtClean="0">
                <a:solidFill>
                  <a:srgbClr val="000000"/>
                </a:solidFill>
                <a:latin typeface="Arial" panose="020B0604020202020204" pitchFamily="34" charset="0"/>
                <a:ea typeface="Arial" panose="020B0604020202020204" pitchFamily="34" charset="0"/>
              </a:rPr>
              <a:t>CO</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 </a:t>
            </a:r>
            <a:r>
              <a:rPr lang="nl-NL" dirty="0">
                <a:solidFill>
                  <a:srgbClr val="000000"/>
                </a:solidFill>
                <a:latin typeface="Arial" panose="020B0604020202020204" pitchFamily="34" charset="0"/>
                <a:ea typeface="Arial" panose="020B0604020202020204" pitchFamily="34" charset="0"/>
              </a:rPr>
              <a:t>+ </a:t>
            </a:r>
            <a:r>
              <a:rPr lang="nl-NL" dirty="0" smtClean="0">
                <a:solidFill>
                  <a:srgbClr val="FF0000"/>
                </a:solidFill>
                <a:latin typeface="Arial" panose="020B0604020202020204" pitchFamily="34" charset="0"/>
                <a:ea typeface="Arial" panose="020B0604020202020204" pitchFamily="34" charset="0"/>
              </a:rPr>
              <a:t>6 </a:t>
            </a:r>
            <a:r>
              <a:rPr lang="nl-NL" dirty="0" smtClean="0">
                <a:solidFill>
                  <a:srgbClr val="000000"/>
                </a:solidFill>
                <a:latin typeface="Arial" panose="020B0604020202020204" pitchFamily="34" charset="0"/>
                <a:ea typeface="Arial" panose="020B0604020202020204" pitchFamily="34" charset="0"/>
              </a:rPr>
              <a:t>H</a:t>
            </a:r>
            <a:r>
              <a:rPr lang="nl-NL" baseline="-25000" dirty="0" smtClean="0">
                <a:solidFill>
                  <a:srgbClr val="000000"/>
                </a:solidFill>
                <a:latin typeface="Arial" panose="020B0604020202020204" pitchFamily="34" charset="0"/>
                <a:ea typeface="Arial" panose="020B0604020202020204" pitchFamily="34" charset="0"/>
              </a:rPr>
              <a:t>2</a:t>
            </a:r>
            <a:r>
              <a:rPr lang="nl-NL" dirty="0" smtClean="0">
                <a:solidFill>
                  <a:srgbClr val="000000"/>
                </a:solidFill>
                <a:latin typeface="Arial" panose="020B0604020202020204" pitchFamily="34" charset="0"/>
                <a:ea typeface="Arial" panose="020B0604020202020204" pitchFamily="34" charset="0"/>
              </a:rPr>
              <a:t>O </a:t>
            </a:r>
            <a:endParaRPr lang="nl-NL" dirty="0">
              <a:solidFill>
                <a:srgbClr val="000000"/>
              </a:solidFill>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59875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Opgave 3</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a:t>a.  De vorming van natriumchloride, </a:t>
            </a:r>
            <a:r>
              <a:rPr lang="nl-NL" dirty="0" err="1"/>
              <a:t>NaCI</a:t>
            </a:r>
            <a:r>
              <a:rPr lang="nl-NL" dirty="0"/>
              <a:t>(s), uit de niet-ontleedbare </a:t>
            </a:r>
            <a:r>
              <a:rPr lang="nl-NL" dirty="0" smtClean="0"/>
              <a:t>stoffen</a:t>
            </a:r>
          </a:p>
          <a:p>
            <a:pPr marL="514350" indent="-514350">
              <a:buAutoNum type="arabicPeriod"/>
            </a:pPr>
            <a:r>
              <a:rPr lang="nl-NL" sz="2400" dirty="0" smtClean="0">
                <a:solidFill>
                  <a:schemeClr val="tx2"/>
                </a:solidFill>
                <a:latin typeface="Arial" panose="020B0604020202020204" pitchFamily="34" charset="0"/>
              </a:rPr>
              <a:t>Schrijf </a:t>
            </a:r>
            <a:r>
              <a:rPr lang="nl-NL" sz="2400" dirty="0">
                <a:solidFill>
                  <a:schemeClr val="tx2"/>
                </a:solidFill>
                <a:latin typeface="Arial" panose="020B0604020202020204" pitchFamily="34" charset="0"/>
              </a:rPr>
              <a:t>het reactieschema op in </a:t>
            </a:r>
            <a:r>
              <a:rPr lang="nl-NL" sz="2400" dirty="0" smtClean="0">
                <a:solidFill>
                  <a:schemeClr val="tx2"/>
                </a:solidFill>
                <a:latin typeface="Arial" panose="020B0604020202020204" pitchFamily="34" charset="0"/>
              </a:rPr>
              <a:t>woorden</a:t>
            </a:r>
          </a:p>
          <a:p>
            <a:pPr marL="514350" indent="-514350">
              <a:buAutoNum type="arabicPeriod"/>
            </a:pPr>
            <a:r>
              <a:rPr lang="nl-NL" sz="2400" dirty="0" smtClean="0">
                <a:solidFill>
                  <a:schemeClr val="tx2"/>
                </a:solidFill>
              </a:rPr>
              <a:t>Vervang </a:t>
            </a:r>
            <a:r>
              <a:rPr lang="nl-NL" sz="2400" dirty="0">
                <a:solidFill>
                  <a:schemeClr val="tx2"/>
                </a:solidFill>
              </a:rPr>
              <a:t>de woorden door </a:t>
            </a:r>
            <a:r>
              <a:rPr lang="nl-NL" sz="2400" dirty="0" smtClean="0">
                <a:solidFill>
                  <a:schemeClr val="tx2"/>
                </a:solidFill>
              </a:rPr>
              <a:t>formules</a:t>
            </a:r>
          </a:p>
          <a:p>
            <a:pPr marL="514350" indent="-514350">
              <a:buAutoNum type="arabicPeriod"/>
            </a:pPr>
            <a:r>
              <a:rPr lang="nl-NL" sz="2400" dirty="0" smtClean="0">
                <a:solidFill>
                  <a:schemeClr val="tx2"/>
                </a:solidFill>
              </a:rPr>
              <a:t>Bekijk </a:t>
            </a:r>
            <a:r>
              <a:rPr lang="nl-NL" sz="2400" dirty="0">
                <a:solidFill>
                  <a:schemeClr val="tx2"/>
                </a:solidFill>
              </a:rPr>
              <a:t>in de formules hoeveel atomen van elke soort voor en achter de pijl staan</a:t>
            </a:r>
            <a:r>
              <a:rPr lang="nl-NL" sz="2400" dirty="0" smtClean="0">
                <a:solidFill>
                  <a:schemeClr val="tx2"/>
                </a:solidFill>
              </a:rPr>
              <a:t>.</a:t>
            </a:r>
          </a:p>
          <a:p>
            <a:pPr marL="514350" indent="-514350">
              <a:buAutoNum type="arabicPeriod"/>
            </a:pPr>
            <a:r>
              <a:rPr lang="nl-NL" sz="2400" dirty="0" smtClean="0">
                <a:solidFill>
                  <a:schemeClr val="tx2"/>
                </a:solidFill>
              </a:rPr>
              <a:t>Om </a:t>
            </a:r>
            <a:r>
              <a:rPr lang="nl-NL" sz="2400" dirty="0">
                <a:solidFill>
                  <a:schemeClr val="tx2"/>
                </a:solidFill>
              </a:rPr>
              <a:t>het aantal atomen kloppend te krijgen, moet je het aantal moleculen voor en achter de pijl aanpassen. Dat doe je door getallen (coëfficiënten) voor de molecuulformules te zetten</a:t>
            </a:r>
            <a:r>
              <a:rPr lang="nl-NL" sz="2400" dirty="0" smtClean="0">
                <a:solidFill>
                  <a:schemeClr val="tx2"/>
                </a:solidFill>
              </a:rPr>
              <a:t>.</a:t>
            </a:r>
          </a:p>
          <a:p>
            <a:pPr marL="514350" indent="-514350">
              <a:buAutoNum type="arabicPeriod"/>
            </a:pPr>
            <a:r>
              <a:rPr lang="nl-NL" sz="2400" dirty="0" smtClean="0">
                <a:solidFill>
                  <a:schemeClr val="tx2"/>
                </a:solidFill>
              </a:rPr>
              <a:t>Controleer </a:t>
            </a:r>
            <a:r>
              <a:rPr lang="nl-NL" sz="2400" dirty="0">
                <a:solidFill>
                  <a:schemeClr val="tx2"/>
                </a:solidFill>
              </a:rPr>
              <a:t>ten slotte of het klopt</a:t>
            </a:r>
            <a:endParaRPr lang="nl-NL" sz="2400" dirty="0">
              <a:solidFill>
                <a:schemeClr val="tx2"/>
              </a:solidFill>
            </a:endParaRPr>
          </a:p>
        </p:txBody>
      </p:sp>
      <p:sp>
        <p:nvSpPr>
          <p:cNvPr id="4" name="Rechthoek 3"/>
          <p:cNvSpPr/>
          <p:nvPr/>
        </p:nvSpPr>
        <p:spPr>
          <a:xfrm>
            <a:off x="7086789" y="5099259"/>
            <a:ext cx="3374193"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 Na (s)  + Cl</a:t>
            </a:r>
            <a:r>
              <a:rPr lang="nl-NL" dirty="0">
                <a:solidFill>
                  <a:srgbClr val="FF0000"/>
                </a:solidFill>
                <a:latin typeface="Calibri" panose="020F0502020204030204" pitchFamily="34" charset="0"/>
                <a:ea typeface="Arial" panose="020B0604020202020204" pitchFamily="34" charset="0"/>
              </a:rPr>
              <a:t>₂ (g)</a:t>
            </a:r>
            <a:r>
              <a:rPr lang="nl-NL" dirty="0">
                <a:solidFill>
                  <a:srgbClr val="FF0000"/>
                </a:solidFill>
                <a:latin typeface="Arial" panose="020B0604020202020204" pitchFamily="34" charset="0"/>
                <a:ea typeface="Arial" panose="020B0604020202020204" pitchFamily="34" charset="0"/>
              </a:rPr>
              <a:t>  -&gt; 2 </a:t>
            </a:r>
            <a:r>
              <a:rPr lang="nl-NL" dirty="0" err="1">
                <a:solidFill>
                  <a:srgbClr val="FF0000"/>
                </a:solidFill>
                <a:latin typeface="Arial" panose="020B0604020202020204" pitchFamily="34" charset="0"/>
                <a:ea typeface="Arial" panose="020B0604020202020204" pitchFamily="34" charset="0"/>
              </a:rPr>
              <a:t>NaCl</a:t>
            </a:r>
            <a:r>
              <a:rPr lang="nl-NL" dirty="0">
                <a:solidFill>
                  <a:srgbClr val="FF0000"/>
                </a:solidFill>
                <a:latin typeface="Arial" panose="020B0604020202020204" pitchFamily="34" charset="0"/>
                <a:ea typeface="Arial" panose="020B0604020202020204" pitchFamily="34" charset="0"/>
              </a:rPr>
              <a:t> (s)</a:t>
            </a:r>
            <a:endParaRPr lang="nl-NL" dirty="0"/>
          </a:p>
        </p:txBody>
      </p:sp>
      <p:sp>
        <p:nvSpPr>
          <p:cNvPr id="5" name="Rechthoek 4"/>
          <p:cNvSpPr/>
          <p:nvPr/>
        </p:nvSpPr>
        <p:spPr>
          <a:xfrm>
            <a:off x="7086789" y="3093110"/>
            <a:ext cx="3117713" cy="369332"/>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 </a:t>
            </a:r>
            <a:r>
              <a:rPr lang="nl-NL" dirty="0">
                <a:solidFill>
                  <a:srgbClr val="FF0000"/>
                </a:solidFill>
                <a:latin typeface="Arial" panose="020B0604020202020204" pitchFamily="34" charset="0"/>
                <a:ea typeface="Arial" panose="020B0604020202020204" pitchFamily="34" charset="0"/>
              </a:rPr>
              <a:t>Na (s)  + Cl</a:t>
            </a:r>
            <a:r>
              <a:rPr lang="nl-NL" dirty="0">
                <a:solidFill>
                  <a:srgbClr val="FF0000"/>
                </a:solidFill>
                <a:latin typeface="Calibri" panose="020F0502020204030204" pitchFamily="34" charset="0"/>
                <a:ea typeface="Arial" panose="020B0604020202020204" pitchFamily="34" charset="0"/>
              </a:rPr>
              <a:t>₂ (g)</a:t>
            </a:r>
            <a:r>
              <a:rPr lang="nl-NL" dirty="0">
                <a:solidFill>
                  <a:srgbClr val="FF0000"/>
                </a:solidFill>
                <a:latin typeface="Arial" panose="020B0604020202020204" pitchFamily="34" charset="0"/>
                <a:ea typeface="Arial" panose="020B0604020202020204" pitchFamily="34" charset="0"/>
              </a:rPr>
              <a:t>  -&gt; </a:t>
            </a:r>
            <a:r>
              <a:rPr lang="nl-NL" dirty="0" smtClean="0">
                <a:solidFill>
                  <a:srgbClr val="FF0000"/>
                </a:solidFill>
                <a:latin typeface="Arial" panose="020B0604020202020204" pitchFamily="34" charset="0"/>
                <a:ea typeface="Arial" panose="020B0604020202020204" pitchFamily="34" charset="0"/>
              </a:rPr>
              <a:t> </a:t>
            </a:r>
            <a:r>
              <a:rPr lang="nl-NL" dirty="0" err="1">
                <a:solidFill>
                  <a:srgbClr val="FF0000"/>
                </a:solidFill>
                <a:latin typeface="Arial" panose="020B0604020202020204" pitchFamily="34" charset="0"/>
                <a:ea typeface="Arial" panose="020B0604020202020204" pitchFamily="34" charset="0"/>
              </a:rPr>
              <a:t>NaCl</a:t>
            </a:r>
            <a:r>
              <a:rPr lang="nl-NL" dirty="0">
                <a:solidFill>
                  <a:srgbClr val="FF0000"/>
                </a:solidFill>
                <a:latin typeface="Arial" panose="020B0604020202020204" pitchFamily="34" charset="0"/>
                <a:ea typeface="Arial" panose="020B0604020202020204" pitchFamily="34" charset="0"/>
              </a:rPr>
              <a:t> (s</a:t>
            </a:r>
            <a:r>
              <a:rPr lang="nl-NL" dirty="0" smtClean="0">
                <a:solidFill>
                  <a:srgbClr val="FF0000"/>
                </a:solidFill>
                <a:latin typeface="Arial" panose="020B0604020202020204" pitchFamily="34" charset="0"/>
                <a:ea typeface="Arial" panose="020B0604020202020204" pitchFamily="34" charset="0"/>
              </a:rPr>
              <a:t>)</a:t>
            </a:r>
            <a:endParaRPr lang="nl-NL" dirty="0"/>
          </a:p>
        </p:txBody>
      </p:sp>
      <p:sp>
        <p:nvSpPr>
          <p:cNvPr id="6" name="Rechthoek 5"/>
          <p:cNvSpPr/>
          <p:nvPr/>
        </p:nvSpPr>
        <p:spPr>
          <a:xfrm>
            <a:off x="6958548" y="2723778"/>
            <a:ext cx="4861780" cy="369332"/>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Natrium (s) + Chloor</a:t>
            </a:r>
            <a:r>
              <a:rPr lang="nl-NL" dirty="0" smtClean="0">
                <a:solidFill>
                  <a:srgbClr val="FF0000"/>
                </a:solidFill>
                <a:latin typeface="Calibri" panose="020F0502020204030204" pitchFamily="34" charset="0"/>
                <a:ea typeface="Arial" panose="020B0604020202020204" pitchFamily="34" charset="0"/>
              </a:rPr>
              <a:t> (g)</a:t>
            </a:r>
            <a:r>
              <a:rPr lang="nl-NL" dirty="0" smtClean="0">
                <a:solidFill>
                  <a:srgbClr val="FF0000"/>
                </a:solidFill>
                <a:latin typeface="Arial" panose="020B0604020202020204" pitchFamily="34" charset="0"/>
                <a:ea typeface="Arial" panose="020B0604020202020204" pitchFamily="34" charset="0"/>
              </a:rPr>
              <a:t> -&gt; Natriumchloride </a:t>
            </a:r>
            <a:r>
              <a:rPr lang="nl-NL" dirty="0">
                <a:solidFill>
                  <a:srgbClr val="FF0000"/>
                </a:solidFill>
                <a:latin typeface="Arial" panose="020B0604020202020204" pitchFamily="34" charset="0"/>
                <a:ea typeface="Arial" panose="020B0604020202020204" pitchFamily="34" charset="0"/>
              </a:rPr>
              <a:t>(s)</a:t>
            </a:r>
            <a:endParaRPr lang="nl-NL" dirty="0"/>
          </a:p>
        </p:txBody>
      </p:sp>
      <p:sp>
        <p:nvSpPr>
          <p:cNvPr id="7" name="Rechthoek 6"/>
          <p:cNvSpPr/>
          <p:nvPr/>
        </p:nvSpPr>
        <p:spPr>
          <a:xfrm>
            <a:off x="7086789" y="3911518"/>
            <a:ext cx="2877711"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 </a:t>
            </a:r>
            <a:r>
              <a:rPr lang="nl-NL" dirty="0">
                <a:solidFill>
                  <a:srgbClr val="FF0000"/>
                </a:solidFill>
                <a:latin typeface="Arial" panose="020B0604020202020204" pitchFamily="34" charset="0"/>
                <a:ea typeface="Arial" panose="020B0604020202020204" pitchFamily="34" charset="0"/>
              </a:rPr>
              <a:t>Na </a:t>
            </a:r>
            <a:r>
              <a:rPr lang="nl-NL" dirty="0" smtClean="0">
                <a:solidFill>
                  <a:srgbClr val="FF0000"/>
                </a:solidFill>
                <a:latin typeface="Arial" panose="020B0604020202020204" pitchFamily="34" charset="0"/>
                <a:ea typeface="Arial" panose="020B0604020202020204" pitchFamily="34" charset="0"/>
              </a:rPr>
              <a:t>: 1 voor en 1 na de pijl</a:t>
            </a:r>
          </a:p>
          <a:p>
            <a:r>
              <a:rPr lang="nl-NL" dirty="0" smtClean="0">
                <a:solidFill>
                  <a:srgbClr val="FF0000"/>
                </a:solidFill>
                <a:latin typeface="Arial" panose="020B0604020202020204" pitchFamily="34" charset="0"/>
                <a:ea typeface="Arial" panose="020B0604020202020204" pitchFamily="34" charset="0"/>
              </a:rPr>
              <a:t>Cl: 2 voor en 1 na de pijl</a:t>
            </a:r>
            <a:endParaRPr lang="nl-NL" dirty="0"/>
          </a:p>
        </p:txBody>
      </p:sp>
      <p:sp>
        <p:nvSpPr>
          <p:cNvPr id="8" name="Rechthoek 7"/>
          <p:cNvSpPr/>
          <p:nvPr/>
        </p:nvSpPr>
        <p:spPr>
          <a:xfrm>
            <a:off x="6958548" y="5851772"/>
            <a:ext cx="3377848"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Na 	: 2 voor en 2 na de pijl</a:t>
            </a:r>
          </a:p>
          <a:p>
            <a:r>
              <a:rPr lang="nl-NL" dirty="0" smtClean="0">
                <a:solidFill>
                  <a:srgbClr val="FF0000"/>
                </a:solidFill>
                <a:latin typeface="Arial" panose="020B0604020202020204" pitchFamily="34" charset="0"/>
                <a:ea typeface="Arial" panose="020B0604020202020204" pitchFamily="34" charset="0"/>
              </a:rPr>
              <a:t>Cl	: 2 voor en 2 na de pijl</a:t>
            </a:r>
            <a:endParaRPr lang="nl-NL" dirty="0"/>
          </a:p>
        </p:txBody>
      </p:sp>
    </p:spTree>
    <p:extLst>
      <p:ext uri="{BB962C8B-B14F-4D97-AF65-F5344CB8AC3E}">
        <p14:creationId xmlns:p14="http://schemas.microsoft.com/office/powerpoint/2010/main" val="236945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Opgave 3</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b. </a:t>
            </a:r>
            <a:r>
              <a:rPr lang="nl-NL" dirty="0"/>
              <a:t>De reactie van het gas </a:t>
            </a:r>
            <a:r>
              <a:rPr lang="nl-NL" dirty="0" err="1"/>
              <a:t>koolstofmonooxide</a:t>
            </a:r>
            <a:r>
              <a:rPr lang="nl-NL" dirty="0"/>
              <a:t> met zuurstof waarbij het gas koolstofdioxide ontstaat.</a:t>
            </a:r>
            <a:endParaRPr lang="nl-NL" dirty="0" smtClean="0"/>
          </a:p>
          <a:p>
            <a:pPr marL="514350" indent="-514350">
              <a:buAutoNum type="arabicPeriod"/>
            </a:pPr>
            <a:r>
              <a:rPr lang="nl-NL" sz="2400" dirty="0" smtClean="0">
                <a:solidFill>
                  <a:schemeClr val="tx2"/>
                </a:solidFill>
                <a:latin typeface="Arial" panose="020B0604020202020204" pitchFamily="34" charset="0"/>
              </a:rPr>
              <a:t>Schrijf </a:t>
            </a:r>
            <a:r>
              <a:rPr lang="nl-NL" sz="2400" dirty="0">
                <a:solidFill>
                  <a:schemeClr val="tx2"/>
                </a:solidFill>
                <a:latin typeface="Arial" panose="020B0604020202020204" pitchFamily="34" charset="0"/>
              </a:rPr>
              <a:t>het reactieschema op in </a:t>
            </a:r>
            <a:r>
              <a:rPr lang="nl-NL" sz="2400" dirty="0" smtClean="0">
                <a:solidFill>
                  <a:schemeClr val="tx2"/>
                </a:solidFill>
                <a:latin typeface="Arial" panose="020B0604020202020204" pitchFamily="34" charset="0"/>
              </a:rPr>
              <a:t>woorden</a:t>
            </a:r>
          </a:p>
          <a:p>
            <a:pPr marL="514350" indent="-514350">
              <a:buAutoNum type="arabicPeriod"/>
            </a:pPr>
            <a:r>
              <a:rPr lang="nl-NL" sz="2400" dirty="0" smtClean="0">
                <a:solidFill>
                  <a:schemeClr val="tx2"/>
                </a:solidFill>
              </a:rPr>
              <a:t>Vervang </a:t>
            </a:r>
            <a:r>
              <a:rPr lang="nl-NL" sz="2400" dirty="0">
                <a:solidFill>
                  <a:schemeClr val="tx2"/>
                </a:solidFill>
              </a:rPr>
              <a:t>de woorden door </a:t>
            </a:r>
            <a:r>
              <a:rPr lang="nl-NL" sz="2400" dirty="0" smtClean="0">
                <a:solidFill>
                  <a:schemeClr val="tx2"/>
                </a:solidFill>
              </a:rPr>
              <a:t>formules</a:t>
            </a:r>
          </a:p>
          <a:p>
            <a:pPr marL="514350" indent="-514350">
              <a:buAutoNum type="arabicPeriod"/>
            </a:pPr>
            <a:r>
              <a:rPr lang="nl-NL" sz="2400" dirty="0" smtClean="0">
                <a:solidFill>
                  <a:schemeClr val="tx2"/>
                </a:solidFill>
              </a:rPr>
              <a:t>Bekijk </a:t>
            </a:r>
            <a:r>
              <a:rPr lang="nl-NL" sz="2400" dirty="0">
                <a:solidFill>
                  <a:schemeClr val="tx2"/>
                </a:solidFill>
              </a:rPr>
              <a:t>in de formules hoeveel atomen van elke soort voor en achter de pijl staan</a:t>
            </a:r>
            <a:r>
              <a:rPr lang="nl-NL" sz="2400" dirty="0" smtClean="0">
                <a:solidFill>
                  <a:schemeClr val="tx2"/>
                </a:solidFill>
              </a:rPr>
              <a:t>.</a:t>
            </a:r>
          </a:p>
          <a:p>
            <a:pPr marL="514350" indent="-514350">
              <a:buAutoNum type="arabicPeriod"/>
            </a:pPr>
            <a:r>
              <a:rPr lang="nl-NL" sz="2400" dirty="0" smtClean="0">
                <a:solidFill>
                  <a:schemeClr val="tx2"/>
                </a:solidFill>
              </a:rPr>
              <a:t>Om </a:t>
            </a:r>
            <a:r>
              <a:rPr lang="nl-NL" sz="2400" dirty="0">
                <a:solidFill>
                  <a:schemeClr val="tx2"/>
                </a:solidFill>
              </a:rPr>
              <a:t>het aantal atomen kloppend te krijgen, moet je het aantal moleculen voor en achter de pijl aanpassen. Dat doe je door getallen (coëfficiënten) voor de molecuulformules te zetten</a:t>
            </a:r>
            <a:r>
              <a:rPr lang="nl-NL" sz="2400" dirty="0" smtClean="0">
                <a:solidFill>
                  <a:schemeClr val="tx2"/>
                </a:solidFill>
              </a:rPr>
              <a:t>.</a:t>
            </a:r>
          </a:p>
          <a:p>
            <a:pPr marL="514350" indent="-514350">
              <a:buAutoNum type="arabicPeriod"/>
            </a:pPr>
            <a:r>
              <a:rPr lang="nl-NL" sz="2400" dirty="0" smtClean="0">
                <a:solidFill>
                  <a:schemeClr val="tx2"/>
                </a:solidFill>
              </a:rPr>
              <a:t>Controleer </a:t>
            </a:r>
            <a:r>
              <a:rPr lang="nl-NL" sz="2400" dirty="0">
                <a:solidFill>
                  <a:schemeClr val="tx2"/>
                </a:solidFill>
              </a:rPr>
              <a:t>ten slotte of het klopt</a:t>
            </a:r>
            <a:endParaRPr lang="nl-NL" sz="2400" dirty="0">
              <a:solidFill>
                <a:schemeClr val="tx2"/>
              </a:solidFill>
            </a:endParaRPr>
          </a:p>
        </p:txBody>
      </p:sp>
      <p:sp>
        <p:nvSpPr>
          <p:cNvPr id="6" name="Rechthoek 5"/>
          <p:cNvSpPr/>
          <p:nvPr/>
        </p:nvSpPr>
        <p:spPr>
          <a:xfrm>
            <a:off x="5769828" y="2346232"/>
            <a:ext cx="6080062" cy="369332"/>
          </a:xfrm>
          <a:prstGeom prst="rect">
            <a:avLst/>
          </a:prstGeom>
        </p:spPr>
        <p:txBody>
          <a:bodyPr wrap="none">
            <a:spAutoFit/>
          </a:bodyPr>
          <a:lstStyle/>
          <a:p>
            <a:r>
              <a:rPr lang="nl-NL" dirty="0" err="1" smtClean="0">
                <a:solidFill>
                  <a:srgbClr val="FF0000"/>
                </a:solidFill>
                <a:latin typeface="Arial" panose="020B0604020202020204" pitchFamily="34" charset="0"/>
                <a:ea typeface="Arial" panose="020B0604020202020204" pitchFamily="34" charset="0"/>
              </a:rPr>
              <a:t>koolstofmonooxide</a:t>
            </a:r>
            <a:r>
              <a:rPr lang="nl-NL" dirty="0" smtClean="0">
                <a:solidFill>
                  <a:srgbClr val="FF0000"/>
                </a:solidFill>
                <a:latin typeface="Arial" panose="020B0604020202020204" pitchFamily="34" charset="0"/>
                <a:ea typeface="Arial" panose="020B0604020202020204" pitchFamily="34" charset="0"/>
              </a:rPr>
              <a:t> (g) + zuurstof</a:t>
            </a:r>
            <a:r>
              <a:rPr lang="nl-NL" dirty="0" smtClean="0">
                <a:solidFill>
                  <a:srgbClr val="FF0000"/>
                </a:solidFill>
                <a:latin typeface="Calibri" panose="020F0502020204030204" pitchFamily="34" charset="0"/>
                <a:ea typeface="Arial" panose="020B0604020202020204" pitchFamily="34" charset="0"/>
              </a:rPr>
              <a:t> (g)</a:t>
            </a:r>
            <a:r>
              <a:rPr lang="nl-NL" dirty="0" smtClean="0">
                <a:solidFill>
                  <a:srgbClr val="FF0000"/>
                </a:solidFill>
                <a:latin typeface="Arial" panose="020B0604020202020204" pitchFamily="34" charset="0"/>
                <a:ea typeface="Arial" panose="020B0604020202020204" pitchFamily="34" charset="0"/>
              </a:rPr>
              <a:t> -&gt; Koolstofdioxide (g)</a:t>
            </a:r>
            <a:endParaRPr lang="nl-NL" dirty="0"/>
          </a:p>
        </p:txBody>
      </p:sp>
      <p:sp>
        <p:nvSpPr>
          <p:cNvPr id="7" name="Rechthoek 6"/>
          <p:cNvSpPr/>
          <p:nvPr/>
        </p:nvSpPr>
        <p:spPr>
          <a:xfrm>
            <a:off x="7086789" y="3911518"/>
            <a:ext cx="2672526"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C: 1 voor en 1 na de pijl</a:t>
            </a:r>
          </a:p>
          <a:p>
            <a:r>
              <a:rPr lang="nl-NL" dirty="0" smtClean="0">
                <a:solidFill>
                  <a:srgbClr val="FF0000"/>
                </a:solidFill>
                <a:latin typeface="Arial" panose="020B0604020202020204" pitchFamily="34" charset="0"/>
                <a:ea typeface="Arial" panose="020B0604020202020204" pitchFamily="34" charset="0"/>
              </a:rPr>
              <a:t>O: 3 voor en 2 na de pijl</a:t>
            </a:r>
            <a:endParaRPr lang="nl-NL" dirty="0"/>
          </a:p>
        </p:txBody>
      </p:sp>
      <p:sp>
        <p:nvSpPr>
          <p:cNvPr id="8" name="Rechthoek 7"/>
          <p:cNvSpPr/>
          <p:nvPr/>
        </p:nvSpPr>
        <p:spPr>
          <a:xfrm>
            <a:off x="6958548" y="5851772"/>
            <a:ext cx="3377848" cy="646331"/>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C	: 2 voor en 2 na de pijl</a:t>
            </a:r>
          </a:p>
          <a:p>
            <a:r>
              <a:rPr lang="nl-NL" dirty="0" smtClean="0">
                <a:solidFill>
                  <a:srgbClr val="FF0000"/>
                </a:solidFill>
                <a:latin typeface="Arial" panose="020B0604020202020204" pitchFamily="34" charset="0"/>
                <a:ea typeface="Arial" panose="020B0604020202020204" pitchFamily="34" charset="0"/>
              </a:rPr>
              <a:t>O	: 4 voor en 4 na de pijl</a:t>
            </a:r>
            <a:endParaRPr lang="nl-NL" dirty="0"/>
          </a:p>
        </p:txBody>
      </p:sp>
      <p:sp>
        <p:nvSpPr>
          <p:cNvPr id="9" name="Rechthoek 8"/>
          <p:cNvSpPr/>
          <p:nvPr/>
        </p:nvSpPr>
        <p:spPr>
          <a:xfrm>
            <a:off x="6958548" y="5161300"/>
            <a:ext cx="3300904" cy="369332"/>
          </a:xfrm>
          <a:prstGeom prst="rect">
            <a:avLst/>
          </a:prstGeom>
        </p:spPr>
        <p:txBody>
          <a:bodyPr wrap="none">
            <a:spAutoFit/>
          </a:bodyPr>
          <a:lstStyle/>
          <a:p>
            <a:r>
              <a:rPr lang="nl-NL" dirty="0">
                <a:solidFill>
                  <a:srgbClr val="FF0000"/>
                </a:solidFill>
                <a:latin typeface="Arial" panose="020B0604020202020204" pitchFamily="34" charset="0"/>
                <a:ea typeface="Arial" panose="020B0604020202020204" pitchFamily="34" charset="0"/>
              </a:rPr>
              <a:t>2 CO (g)  + 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 -&gt; 2 CO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a:t>
            </a:r>
            <a:endParaRPr lang="nl-NL" dirty="0"/>
          </a:p>
        </p:txBody>
      </p:sp>
      <p:sp>
        <p:nvSpPr>
          <p:cNvPr id="10" name="Rechthoek 9"/>
          <p:cNvSpPr/>
          <p:nvPr/>
        </p:nvSpPr>
        <p:spPr>
          <a:xfrm>
            <a:off x="7041258" y="3196950"/>
            <a:ext cx="2980303" cy="369332"/>
          </a:xfrm>
          <a:prstGeom prst="rect">
            <a:avLst/>
          </a:prstGeom>
        </p:spPr>
        <p:txBody>
          <a:bodyPr wrap="none">
            <a:spAutoFit/>
          </a:bodyPr>
          <a:lstStyle/>
          <a:p>
            <a:r>
              <a:rPr lang="nl-NL" dirty="0" smtClean="0">
                <a:solidFill>
                  <a:srgbClr val="FF0000"/>
                </a:solidFill>
                <a:latin typeface="Arial" panose="020B0604020202020204" pitchFamily="34" charset="0"/>
                <a:ea typeface="Arial" panose="020B0604020202020204" pitchFamily="34" charset="0"/>
              </a:rPr>
              <a:t>CO </a:t>
            </a:r>
            <a:r>
              <a:rPr lang="nl-NL" dirty="0">
                <a:solidFill>
                  <a:srgbClr val="FF0000"/>
                </a:solidFill>
                <a:latin typeface="Arial" panose="020B0604020202020204" pitchFamily="34" charset="0"/>
                <a:ea typeface="Arial" panose="020B0604020202020204" pitchFamily="34" charset="0"/>
              </a:rPr>
              <a:t>(g)  + 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 -&gt; </a:t>
            </a:r>
            <a:r>
              <a:rPr lang="nl-NL" dirty="0" smtClean="0">
                <a:solidFill>
                  <a:srgbClr val="FF0000"/>
                </a:solidFill>
                <a:latin typeface="Arial" panose="020B0604020202020204" pitchFamily="34" charset="0"/>
                <a:ea typeface="Arial" panose="020B0604020202020204" pitchFamily="34" charset="0"/>
              </a:rPr>
              <a:t>CO</a:t>
            </a:r>
            <a:r>
              <a:rPr lang="nl-NL" dirty="0">
                <a:solidFill>
                  <a:srgbClr val="FF0000"/>
                </a:solidFill>
                <a:latin typeface="Calibri" panose="020F0502020204030204" pitchFamily="34" charset="0"/>
                <a:ea typeface="Arial" panose="020B0604020202020204" pitchFamily="34" charset="0"/>
              </a:rPr>
              <a:t>₂</a:t>
            </a:r>
            <a:r>
              <a:rPr lang="nl-NL" dirty="0">
                <a:solidFill>
                  <a:srgbClr val="FF0000"/>
                </a:solidFill>
                <a:latin typeface="Arial" panose="020B0604020202020204" pitchFamily="34" charset="0"/>
                <a:ea typeface="Arial" panose="020B0604020202020204" pitchFamily="34" charset="0"/>
              </a:rPr>
              <a:t> (g)</a:t>
            </a:r>
            <a:endParaRPr lang="nl-NL" dirty="0"/>
          </a:p>
        </p:txBody>
      </p:sp>
    </p:spTree>
    <p:extLst>
      <p:ext uri="{BB962C8B-B14F-4D97-AF65-F5344CB8AC3E}">
        <p14:creationId xmlns:p14="http://schemas.microsoft.com/office/powerpoint/2010/main" val="284878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483226F79D3442AED56F16394E78FF" ma:contentTypeVersion="13" ma:contentTypeDescription="Een nieuw document maken." ma:contentTypeScope="" ma:versionID="859c0359d483ef92a254cf786f5be8e2">
  <xsd:schema xmlns:xsd="http://www.w3.org/2001/XMLSchema" xmlns:xs="http://www.w3.org/2001/XMLSchema" xmlns:p="http://schemas.microsoft.com/office/2006/metadata/properties" xmlns:ns3="03c1073f-59ca-4b02-9a54-25651d767f09" xmlns:ns4="54cf5622-c7f8-4ecf-a16b-d0c1e0637fa1" targetNamespace="http://schemas.microsoft.com/office/2006/metadata/properties" ma:root="true" ma:fieldsID="80150e025c211fe0113ab57d3bd72b98" ns3:_="" ns4:_="">
    <xsd:import namespace="03c1073f-59ca-4b02-9a54-25651d767f09"/>
    <xsd:import namespace="54cf5622-c7f8-4ecf-a16b-d0c1e0637fa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c1073f-59ca-4b02-9a54-25651d767f09"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cf5622-c7f8-4ecf-a16b-d0c1e0637fa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463F4F-1737-4B72-A5BB-A5E3EB2515E3}">
  <ds:schemaRefs>
    <ds:schemaRef ds:uri="http://www.w3.org/XML/1998/namespace"/>
    <ds:schemaRef ds:uri="http://purl.org/dc/elements/1.1/"/>
    <ds:schemaRef ds:uri="http://purl.org/dc/terms/"/>
    <ds:schemaRef ds:uri="http://purl.org/dc/dcmitype/"/>
    <ds:schemaRef ds:uri="54cf5622-c7f8-4ecf-a16b-d0c1e0637fa1"/>
    <ds:schemaRef ds:uri="http://schemas.microsoft.com/office/2006/documentManagement/types"/>
    <ds:schemaRef ds:uri="http://schemas.microsoft.com/office/infopath/2007/PartnerControls"/>
    <ds:schemaRef ds:uri="http://schemas.openxmlformats.org/package/2006/metadata/core-properties"/>
    <ds:schemaRef ds:uri="03c1073f-59ca-4b02-9a54-25651d767f09"/>
    <ds:schemaRef ds:uri="http://schemas.microsoft.com/office/2006/metadata/properties"/>
  </ds:schemaRefs>
</ds:datastoreItem>
</file>

<file path=customXml/itemProps2.xml><?xml version="1.0" encoding="utf-8"?>
<ds:datastoreItem xmlns:ds="http://schemas.openxmlformats.org/officeDocument/2006/customXml" ds:itemID="{8FF287B5-A7B0-400C-BDF2-868F8575501E}">
  <ds:schemaRefs>
    <ds:schemaRef ds:uri="http://schemas.microsoft.com/sharepoint/v3/contenttype/forms"/>
  </ds:schemaRefs>
</ds:datastoreItem>
</file>

<file path=customXml/itemProps3.xml><?xml version="1.0" encoding="utf-8"?>
<ds:datastoreItem xmlns:ds="http://schemas.openxmlformats.org/officeDocument/2006/customXml" ds:itemID="{14882632-DE91-4CC9-BA24-A4DD0A60D1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c1073f-59ca-4b02-9a54-25651d767f09"/>
    <ds:schemaRef ds:uri="54cf5622-c7f8-4ecf-a16b-d0c1e0637f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44</TotalTime>
  <Words>1549</Words>
  <Application>Microsoft Office PowerPoint</Application>
  <PresentationFormat>Breedbeeld</PresentationFormat>
  <Paragraphs>124</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Les 10</vt:lpstr>
      <vt:lpstr>Lesdoel</vt:lpstr>
      <vt:lpstr>Reactieschema -&gt; reactievergelijking</vt:lpstr>
      <vt:lpstr>voorbeeld</vt:lpstr>
      <vt:lpstr>PowerPoint-presentatie</vt:lpstr>
      <vt:lpstr>Opgave 1</vt:lpstr>
      <vt:lpstr>opgave 2 </vt:lpstr>
      <vt:lpstr>Opgave 3</vt:lpstr>
      <vt:lpstr>Opgave 3</vt:lpstr>
      <vt:lpstr>Opgave 3</vt:lpstr>
      <vt:lpstr>Opgave 4</vt:lpstr>
      <vt:lpstr>Uitwerkingen </vt:lpstr>
      <vt:lpstr>Opgave 6</vt:lpstr>
      <vt:lpstr>Opgave 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10</dc:title>
  <dc:creator>Kleijnen, JJC (Janny) de</dc:creator>
  <cp:lastModifiedBy>Kleijnen, JJC (Janny) de</cp:lastModifiedBy>
  <cp:revision>8</cp:revision>
  <dcterms:created xsi:type="dcterms:W3CDTF">2021-01-07T12:03:53Z</dcterms:created>
  <dcterms:modified xsi:type="dcterms:W3CDTF">2021-01-10T10:55:23Z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0x010100F0483226F79D3442AED56F16394E78FF</vt:lpwstr>
  </property>
</Properties>
</file>