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6" r:id="rId14"/>
    <p:sldId id="268" r:id="rId15"/>
    <p:sldId id="267" r:id="rId16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C503B-0DE2-4D75-9AF0-2C3C4251743E}" type="datetimeFigureOut">
              <a:rPr lang="nl-NL" smtClean="0"/>
              <a:t>3-2-2021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B7862-67E7-4F1C-9531-B6B0567FF58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097641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C503B-0DE2-4D75-9AF0-2C3C4251743E}" type="datetimeFigureOut">
              <a:rPr lang="nl-NL" smtClean="0"/>
              <a:t>3-2-2021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B7862-67E7-4F1C-9531-B6B0567FF58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356713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C503B-0DE2-4D75-9AF0-2C3C4251743E}" type="datetimeFigureOut">
              <a:rPr lang="nl-NL" smtClean="0"/>
              <a:t>3-2-2021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B7862-67E7-4F1C-9531-B6B0567FF58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63359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C503B-0DE2-4D75-9AF0-2C3C4251743E}" type="datetimeFigureOut">
              <a:rPr lang="nl-NL" smtClean="0"/>
              <a:t>3-2-2021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B7862-67E7-4F1C-9531-B6B0567FF58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127637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C503B-0DE2-4D75-9AF0-2C3C4251743E}" type="datetimeFigureOut">
              <a:rPr lang="nl-NL" smtClean="0"/>
              <a:t>3-2-2021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B7862-67E7-4F1C-9531-B6B0567FF58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74141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C503B-0DE2-4D75-9AF0-2C3C4251743E}" type="datetimeFigureOut">
              <a:rPr lang="nl-NL" smtClean="0"/>
              <a:t>3-2-2021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B7862-67E7-4F1C-9531-B6B0567FF58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02135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C503B-0DE2-4D75-9AF0-2C3C4251743E}" type="datetimeFigureOut">
              <a:rPr lang="nl-NL" smtClean="0"/>
              <a:t>3-2-2021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B7862-67E7-4F1C-9531-B6B0567FF58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343470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C503B-0DE2-4D75-9AF0-2C3C4251743E}" type="datetimeFigureOut">
              <a:rPr lang="nl-NL" smtClean="0"/>
              <a:t>3-2-2021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B7862-67E7-4F1C-9531-B6B0567FF58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451378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C503B-0DE2-4D75-9AF0-2C3C4251743E}" type="datetimeFigureOut">
              <a:rPr lang="nl-NL" smtClean="0"/>
              <a:t>3-2-2021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B7862-67E7-4F1C-9531-B6B0567FF58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122414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C503B-0DE2-4D75-9AF0-2C3C4251743E}" type="datetimeFigureOut">
              <a:rPr lang="nl-NL" smtClean="0"/>
              <a:t>3-2-2021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B7862-67E7-4F1C-9531-B6B0567FF58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505973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C503B-0DE2-4D75-9AF0-2C3C4251743E}" type="datetimeFigureOut">
              <a:rPr lang="nl-NL" smtClean="0"/>
              <a:t>3-2-2021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B7862-67E7-4F1C-9531-B6B0567FF58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608373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0C503B-0DE2-4D75-9AF0-2C3C4251743E}" type="datetimeFigureOut">
              <a:rPr lang="nl-NL" smtClean="0"/>
              <a:t>3-2-2021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AB7862-67E7-4F1C-9531-B6B0567FF58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179296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Hoofdstuk 3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3.1 Brand !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63142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i="1" dirty="0"/>
              <a:t>Verbranding van een </a:t>
            </a:r>
            <a:r>
              <a:rPr lang="nl-NL" b="1" i="1" dirty="0" smtClean="0"/>
              <a:t>verbinding (= combinatie van atomen)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AutoNum type="arabicPeriod"/>
            </a:pPr>
            <a:r>
              <a:rPr lang="nl-NL" dirty="0" smtClean="0"/>
              <a:t>de </a:t>
            </a:r>
            <a:r>
              <a:rPr lang="nl-NL" dirty="0"/>
              <a:t>verbranding van ethanol (alcohol), C</a:t>
            </a:r>
            <a:r>
              <a:rPr lang="nl-NL" baseline="-25000" dirty="0"/>
              <a:t>2</a:t>
            </a:r>
            <a:r>
              <a:rPr lang="nl-NL" dirty="0"/>
              <a:t>H</a:t>
            </a:r>
            <a:r>
              <a:rPr lang="nl-NL" baseline="-25000" dirty="0"/>
              <a:t>6</a:t>
            </a:r>
            <a:r>
              <a:rPr lang="nl-NL" dirty="0"/>
              <a:t>O(l</a:t>
            </a:r>
            <a:r>
              <a:rPr lang="nl-NL" dirty="0" smtClean="0"/>
              <a:t>)</a:t>
            </a:r>
          </a:p>
          <a:p>
            <a:pPr marL="457200" lvl="1" indent="0">
              <a:buNone/>
            </a:pPr>
            <a:r>
              <a:rPr lang="nl-NL" dirty="0" smtClean="0"/>
              <a:t>a. Schrijf de reactievergelijking op.</a:t>
            </a:r>
          </a:p>
          <a:p>
            <a:pPr marL="457200" lvl="1" indent="0">
              <a:buNone/>
            </a:pPr>
            <a:endParaRPr lang="nl-NL" dirty="0" smtClean="0"/>
          </a:p>
          <a:p>
            <a:pPr marL="457200" lvl="1" indent="0">
              <a:buNone/>
            </a:pPr>
            <a:r>
              <a:rPr lang="nl-NL" dirty="0"/>
              <a:t>	</a:t>
            </a:r>
            <a:r>
              <a:rPr lang="nl-NL" dirty="0" smtClean="0"/>
              <a:t>C</a:t>
            </a:r>
            <a:r>
              <a:rPr lang="nl-NL" baseline="-25000" dirty="0" smtClean="0"/>
              <a:t>2</a:t>
            </a:r>
            <a:r>
              <a:rPr lang="nl-NL" dirty="0" smtClean="0"/>
              <a:t>H</a:t>
            </a:r>
            <a:r>
              <a:rPr lang="nl-NL" baseline="-25000" dirty="0" smtClean="0"/>
              <a:t>6</a:t>
            </a:r>
            <a:r>
              <a:rPr lang="nl-NL" dirty="0" smtClean="0"/>
              <a:t>O</a:t>
            </a:r>
            <a:r>
              <a:rPr lang="nl-NL" baseline="-25000" dirty="0" smtClean="0"/>
              <a:t> </a:t>
            </a:r>
            <a:r>
              <a:rPr lang="nl-NL" dirty="0" smtClean="0"/>
              <a:t>(l) + O</a:t>
            </a:r>
            <a:r>
              <a:rPr lang="nl-NL" baseline="-25000" dirty="0" smtClean="0"/>
              <a:t>2</a:t>
            </a:r>
            <a:r>
              <a:rPr lang="nl-NL" dirty="0" smtClean="0"/>
              <a:t> (g) -&gt; CO</a:t>
            </a:r>
            <a:r>
              <a:rPr lang="nl-NL" baseline="-25000" dirty="0" smtClean="0"/>
              <a:t>2</a:t>
            </a:r>
            <a:r>
              <a:rPr lang="nl-NL" dirty="0" smtClean="0"/>
              <a:t> (g) + H</a:t>
            </a:r>
            <a:r>
              <a:rPr lang="nl-NL" baseline="-25000" dirty="0" smtClean="0"/>
              <a:t>2</a:t>
            </a:r>
            <a:r>
              <a:rPr lang="nl-NL" dirty="0" smtClean="0"/>
              <a:t>O (g)</a:t>
            </a:r>
          </a:p>
          <a:p>
            <a:pPr marL="457200" lvl="1" indent="0">
              <a:buNone/>
            </a:pPr>
            <a:endParaRPr lang="nl-NL" dirty="0" smtClean="0"/>
          </a:p>
          <a:p>
            <a:pPr marL="457200" lvl="1" indent="0">
              <a:buNone/>
            </a:pPr>
            <a:r>
              <a:rPr lang="nl-NL" dirty="0" smtClean="0"/>
              <a:t>b.    Maak de reactievergelijking kloppend.</a:t>
            </a:r>
          </a:p>
          <a:p>
            <a:pPr marL="457200" lvl="1" indent="0">
              <a:buNone/>
            </a:pPr>
            <a:endParaRPr lang="nl-NL" dirty="0" smtClean="0"/>
          </a:p>
          <a:p>
            <a:pPr marL="457200" lvl="1" indent="0">
              <a:buNone/>
            </a:pPr>
            <a:r>
              <a:rPr lang="nl-NL" dirty="0"/>
              <a:t>	</a:t>
            </a:r>
            <a:r>
              <a:rPr lang="nl-NL" dirty="0" smtClean="0"/>
              <a:t>C</a:t>
            </a:r>
            <a:r>
              <a:rPr lang="nl-NL" baseline="-25000" dirty="0" smtClean="0"/>
              <a:t>2</a:t>
            </a:r>
            <a:r>
              <a:rPr lang="nl-NL" dirty="0" smtClean="0"/>
              <a:t>H</a:t>
            </a:r>
            <a:r>
              <a:rPr lang="nl-NL" baseline="-25000" dirty="0" smtClean="0"/>
              <a:t>6</a:t>
            </a:r>
            <a:r>
              <a:rPr lang="nl-NL" dirty="0" smtClean="0"/>
              <a:t>O</a:t>
            </a:r>
            <a:r>
              <a:rPr lang="nl-NL" baseline="-25000" dirty="0" smtClean="0"/>
              <a:t> </a:t>
            </a:r>
            <a:r>
              <a:rPr lang="nl-NL" dirty="0" smtClean="0"/>
              <a:t>(l) + 3 O</a:t>
            </a:r>
            <a:r>
              <a:rPr lang="nl-NL" baseline="-25000" dirty="0" smtClean="0"/>
              <a:t>2</a:t>
            </a:r>
            <a:r>
              <a:rPr lang="nl-NL" dirty="0" smtClean="0"/>
              <a:t> (g) -&gt; 2 CO</a:t>
            </a:r>
            <a:r>
              <a:rPr lang="nl-NL" baseline="-25000" dirty="0" smtClean="0"/>
              <a:t>2</a:t>
            </a:r>
            <a:r>
              <a:rPr lang="nl-NL" dirty="0" smtClean="0"/>
              <a:t> (g) + 3 H</a:t>
            </a:r>
            <a:r>
              <a:rPr lang="nl-NL" baseline="-25000" dirty="0" smtClean="0"/>
              <a:t>2</a:t>
            </a:r>
            <a:r>
              <a:rPr lang="nl-NL" dirty="0" smtClean="0"/>
              <a:t>O (g)</a:t>
            </a:r>
          </a:p>
          <a:p>
            <a:pPr marL="457200" lvl="1" indent="0">
              <a:buNone/>
            </a:pPr>
            <a:endParaRPr lang="nl-NL" dirty="0" smtClean="0"/>
          </a:p>
          <a:p>
            <a:pPr marL="914400" lvl="1" indent="-457200">
              <a:buAutoNum type="alphaLcPeriod" startAt="3"/>
            </a:pPr>
            <a:r>
              <a:rPr lang="nl-NL" dirty="0" smtClean="0"/>
              <a:t>Welke eindproducten zijn ontstaan?</a:t>
            </a:r>
          </a:p>
          <a:p>
            <a:pPr marL="457200" lvl="1" indent="0">
              <a:buNone/>
            </a:pPr>
            <a:endParaRPr lang="nl-NL" dirty="0" smtClean="0"/>
          </a:p>
          <a:p>
            <a:pPr marL="457200" lvl="1" indent="0">
              <a:buNone/>
            </a:pPr>
            <a:r>
              <a:rPr lang="nl-NL" dirty="0"/>
              <a:t>	</a:t>
            </a:r>
            <a:r>
              <a:rPr lang="nl-NL" dirty="0" smtClean="0"/>
              <a:t>Koolstofdioxide en water</a:t>
            </a:r>
          </a:p>
          <a:p>
            <a:pPr marL="457200" lvl="1" indent="0">
              <a:buNone/>
            </a:pP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831586">
            <a:off x="7318685" y="3288666"/>
            <a:ext cx="3845070" cy="2054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9039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i="1" dirty="0"/>
              <a:t>Verbranding van een </a:t>
            </a:r>
            <a:r>
              <a:rPr lang="nl-NL" b="1" i="1" dirty="0" smtClean="0"/>
              <a:t>verbinding (= combinatie van atomen)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AutoNum type="arabicPeriod"/>
            </a:pPr>
            <a:r>
              <a:rPr lang="nl-NL" dirty="0"/>
              <a:t>de verbranding van </a:t>
            </a:r>
            <a:r>
              <a:rPr lang="nl-NL" dirty="0" err="1"/>
              <a:t>koolstofdisulfide</a:t>
            </a:r>
            <a:r>
              <a:rPr lang="nl-NL" dirty="0"/>
              <a:t>, CS</a:t>
            </a:r>
            <a:r>
              <a:rPr lang="nl-NL" baseline="-25000" dirty="0"/>
              <a:t>2</a:t>
            </a:r>
            <a:r>
              <a:rPr lang="nl-NL" dirty="0"/>
              <a:t>(l</a:t>
            </a:r>
            <a:r>
              <a:rPr lang="nl-NL" dirty="0" smtClean="0"/>
              <a:t>)</a:t>
            </a:r>
          </a:p>
          <a:p>
            <a:pPr marL="457200" lvl="1" indent="0">
              <a:buNone/>
            </a:pPr>
            <a:r>
              <a:rPr lang="nl-NL" dirty="0" smtClean="0"/>
              <a:t>a. Schrijf de reactievergelijking op.</a:t>
            </a:r>
          </a:p>
          <a:p>
            <a:pPr marL="457200" lvl="1" indent="0">
              <a:buNone/>
            </a:pPr>
            <a:endParaRPr lang="nl-NL" dirty="0" smtClean="0"/>
          </a:p>
          <a:p>
            <a:pPr marL="457200" lvl="1" indent="0">
              <a:buNone/>
            </a:pPr>
            <a:r>
              <a:rPr lang="nl-NL" dirty="0"/>
              <a:t>	</a:t>
            </a:r>
            <a:r>
              <a:rPr lang="nl-NL" dirty="0" smtClean="0"/>
              <a:t>CS</a:t>
            </a:r>
            <a:r>
              <a:rPr lang="nl-NL" baseline="-25000" dirty="0" smtClean="0"/>
              <a:t>2 </a:t>
            </a:r>
            <a:r>
              <a:rPr lang="nl-NL" dirty="0" smtClean="0"/>
              <a:t>(l) + O</a:t>
            </a:r>
            <a:r>
              <a:rPr lang="nl-NL" baseline="-25000" dirty="0" smtClean="0"/>
              <a:t>2</a:t>
            </a:r>
            <a:r>
              <a:rPr lang="nl-NL" dirty="0" smtClean="0"/>
              <a:t> (g) -&gt; CO</a:t>
            </a:r>
            <a:r>
              <a:rPr lang="nl-NL" baseline="-25000" dirty="0" smtClean="0"/>
              <a:t>2</a:t>
            </a:r>
            <a:r>
              <a:rPr lang="nl-NL" dirty="0" smtClean="0"/>
              <a:t> (g) + SO</a:t>
            </a:r>
            <a:r>
              <a:rPr lang="nl-NL" baseline="-25000" dirty="0" smtClean="0"/>
              <a:t>2</a:t>
            </a:r>
            <a:r>
              <a:rPr lang="nl-NL" dirty="0" smtClean="0"/>
              <a:t> (g)</a:t>
            </a:r>
          </a:p>
          <a:p>
            <a:pPr marL="457200" lvl="1" indent="0">
              <a:buNone/>
            </a:pPr>
            <a:endParaRPr lang="nl-NL" dirty="0" smtClean="0"/>
          </a:p>
          <a:p>
            <a:pPr marL="457200" lvl="1" indent="0">
              <a:buNone/>
            </a:pPr>
            <a:r>
              <a:rPr lang="nl-NL" dirty="0" smtClean="0"/>
              <a:t>b.    Maak de reactievergelijking kloppend.</a:t>
            </a:r>
          </a:p>
          <a:p>
            <a:pPr marL="457200" lvl="1" indent="0">
              <a:buNone/>
            </a:pPr>
            <a:endParaRPr lang="nl-NL" dirty="0" smtClean="0"/>
          </a:p>
          <a:p>
            <a:pPr marL="457200" lvl="1" indent="0">
              <a:buNone/>
            </a:pPr>
            <a:r>
              <a:rPr lang="nl-NL" dirty="0"/>
              <a:t>	</a:t>
            </a:r>
            <a:r>
              <a:rPr lang="nl-NL" dirty="0" smtClean="0"/>
              <a:t>CS</a:t>
            </a:r>
            <a:r>
              <a:rPr lang="nl-NL" baseline="-25000" dirty="0" smtClean="0"/>
              <a:t>2 </a:t>
            </a:r>
            <a:r>
              <a:rPr lang="nl-NL" dirty="0" smtClean="0"/>
              <a:t>(l) + 3 O</a:t>
            </a:r>
            <a:r>
              <a:rPr lang="nl-NL" baseline="-25000" dirty="0" smtClean="0"/>
              <a:t>2</a:t>
            </a:r>
            <a:r>
              <a:rPr lang="nl-NL" dirty="0" smtClean="0"/>
              <a:t> (g) -&gt; CO</a:t>
            </a:r>
            <a:r>
              <a:rPr lang="nl-NL" baseline="-25000" dirty="0" smtClean="0"/>
              <a:t>2</a:t>
            </a:r>
            <a:r>
              <a:rPr lang="nl-NL" dirty="0" smtClean="0"/>
              <a:t> (g) + 2 SO</a:t>
            </a:r>
            <a:r>
              <a:rPr lang="nl-NL" baseline="-25000" dirty="0" smtClean="0"/>
              <a:t>2</a:t>
            </a:r>
            <a:r>
              <a:rPr lang="nl-NL" dirty="0" smtClean="0"/>
              <a:t> (g)</a:t>
            </a:r>
          </a:p>
          <a:p>
            <a:pPr marL="457200" lvl="1" indent="0">
              <a:buNone/>
            </a:pPr>
            <a:endParaRPr lang="nl-NL" dirty="0" smtClean="0"/>
          </a:p>
          <a:p>
            <a:pPr marL="914400" lvl="1" indent="-457200">
              <a:buAutoNum type="alphaLcPeriod" startAt="3"/>
            </a:pPr>
            <a:r>
              <a:rPr lang="nl-NL" dirty="0" smtClean="0"/>
              <a:t>Welke eindproducten zijn ontstaan?</a:t>
            </a:r>
          </a:p>
          <a:p>
            <a:pPr marL="457200" lvl="1" indent="0">
              <a:buNone/>
            </a:pPr>
            <a:endParaRPr lang="nl-NL" dirty="0" smtClean="0"/>
          </a:p>
          <a:p>
            <a:pPr marL="457200" lvl="1" indent="0">
              <a:buNone/>
            </a:pPr>
            <a:r>
              <a:rPr lang="nl-NL" dirty="0"/>
              <a:t>	</a:t>
            </a:r>
            <a:r>
              <a:rPr lang="nl-NL" dirty="0" smtClean="0"/>
              <a:t>Koolstofdioxide en zwaveldioxide</a:t>
            </a:r>
          </a:p>
          <a:p>
            <a:pPr marL="457200" lvl="1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26253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Opgaven brand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nl-NL" sz="3100" dirty="0" smtClean="0"/>
              <a:t>Geef </a:t>
            </a:r>
            <a:r>
              <a:rPr lang="nl-NL" sz="3100" dirty="0"/>
              <a:t>de reactievergelijk van de verbranding van</a:t>
            </a:r>
          </a:p>
          <a:p>
            <a:pPr marL="514350" indent="-514350">
              <a:buAutoNum type="arabicPeriod"/>
            </a:pPr>
            <a:r>
              <a:rPr lang="nl-NL" sz="3100" dirty="0" smtClean="0"/>
              <a:t>Zwavel</a:t>
            </a:r>
            <a:r>
              <a:rPr lang="nl-NL" sz="3100" dirty="0"/>
              <a:t>, er ontstaat zwaveldioxide</a:t>
            </a:r>
            <a:r>
              <a:rPr lang="nl-NL" sz="3100" dirty="0" smtClean="0"/>
              <a:t>.</a:t>
            </a:r>
          </a:p>
          <a:p>
            <a:pPr marL="0" indent="0">
              <a:buNone/>
            </a:pPr>
            <a:r>
              <a:rPr lang="nl-NL" sz="3100" dirty="0"/>
              <a:t>	</a:t>
            </a:r>
            <a:endParaRPr lang="nl-NL" sz="3100" dirty="0" smtClean="0"/>
          </a:p>
          <a:p>
            <a:pPr marL="0" indent="0">
              <a:buNone/>
            </a:pPr>
            <a:r>
              <a:rPr lang="nl-NL" sz="3100" dirty="0"/>
              <a:t>	</a:t>
            </a:r>
            <a:r>
              <a:rPr lang="nl-NL" sz="3100" dirty="0" smtClean="0"/>
              <a:t>S</a:t>
            </a:r>
            <a:r>
              <a:rPr lang="nl-NL" sz="3100" baseline="-25000" dirty="0" smtClean="0"/>
              <a:t> </a:t>
            </a:r>
            <a:r>
              <a:rPr lang="nl-NL" sz="3100" dirty="0" smtClean="0"/>
              <a:t>(s) + O</a:t>
            </a:r>
            <a:r>
              <a:rPr lang="nl-NL" sz="3100" baseline="-25000" dirty="0" smtClean="0"/>
              <a:t>2</a:t>
            </a:r>
            <a:r>
              <a:rPr lang="nl-NL" sz="3100" dirty="0" smtClean="0"/>
              <a:t> (g) -&gt; SO</a:t>
            </a:r>
            <a:r>
              <a:rPr lang="nl-NL" sz="3100" baseline="-25000" dirty="0" smtClean="0"/>
              <a:t>2</a:t>
            </a:r>
            <a:r>
              <a:rPr lang="nl-NL" sz="3100" dirty="0" smtClean="0"/>
              <a:t> (g)</a:t>
            </a:r>
          </a:p>
          <a:p>
            <a:pPr marL="0" indent="0">
              <a:buNone/>
            </a:pPr>
            <a:endParaRPr lang="nl-NL" sz="3100" dirty="0" smtClean="0"/>
          </a:p>
          <a:p>
            <a:pPr marL="0" indent="0">
              <a:buNone/>
            </a:pPr>
            <a:r>
              <a:rPr lang="nl-NL" sz="3100" dirty="0" smtClean="0"/>
              <a:t>2. Methaan</a:t>
            </a:r>
          </a:p>
          <a:p>
            <a:pPr marL="0" indent="0">
              <a:buNone/>
            </a:pPr>
            <a:endParaRPr lang="nl-NL" sz="3100" dirty="0"/>
          </a:p>
          <a:p>
            <a:pPr marL="0" indent="0">
              <a:buNone/>
            </a:pPr>
            <a:r>
              <a:rPr lang="nl-NL" sz="3100" dirty="0" smtClean="0"/>
              <a:t>	</a:t>
            </a:r>
            <a:r>
              <a:rPr lang="nl-NL" sz="3100" dirty="0" smtClean="0"/>
              <a:t>CH</a:t>
            </a:r>
            <a:r>
              <a:rPr lang="nl-NL" sz="3100" baseline="-25000" dirty="0" smtClean="0"/>
              <a:t>4 </a:t>
            </a:r>
            <a:r>
              <a:rPr lang="nl-NL" sz="3100" dirty="0" smtClean="0"/>
              <a:t>(g) + 2 O</a:t>
            </a:r>
            <a:r>
              <a:rPr lang="nl-NL" sz="3100" baseline="-25000" dirty="0" smtClean="0"/>
              <a:t>2</a:t>
            </a:r>
            <a:r>
              <a:rPr lang="nl-NL" sz="3100" dirty="0" smtClean="0"/>
              <a:t> (g) -&gt; CO</a:t>
            </a:r>
            <a:r>
              <a:rPr lang="nl-NL" sz="3100" baseline="-25000" dirty="0" smtClean="0"/>
              <a:t>2</a:t>
            </a:r>
            <a:r>
              <a:rPr lang="nl-NL" sz="3100" dirty="0" smtClean="0"/>
              <a:t> (g) + 2 H</a:t>
            </a:r>
            <a:r>
              <a:rPr lang="nl-NL" sz="3100" baseline="-25000" dirty="0" smtClean="0"/>
              <a:t>2</a:t>
            </a:r>
            <a:r>
              <a:rPr lang="nl-NL" sz="3100" dirty="0" smtClean="0"/>
              <a:t>O (g)</a:t>
            </a:r>
          </a:p>
          <a:p>
            <a:pPr marL="0" indent="0">
              <a:buNone/>
            </a:pPr>
            <a:endParaRPr lang="nl-NL" sz="3100" dirty="0"/>
          </a:p>
          <a:p>
            <a:pPr marL="0" indent="0">
              <a:buNone/>
            </a:pPr>
            <a:r>
              <a:rPr lang="nl-NL" sz="3100" dirty="0" smtClean="0"/>
              <a:t>3. Waterstof</a:t>
            </a:r>
          </a:p>
          <a:p>
            <a:pPr marL="0" indent="0">
              <a:buNone/>
            </a:pPr>
            <a:endParaRPr lang="nl-NL" sz="3100" dirty="0"/>
          </a:p>
          <a:p>
            <a:pPr marL="914400" lvl="2" indent="0">
              <a:buNone/>
            </a:pPr>
            <a:r>
              <a:rPr lang="nl-NL" sz="3100" dirty="0" smtClean="0"/>
              <a:t>2 H</a:t>
            </a:r>
            <a:r>
              <a:rPr lang="nl-NL" sz="3100" baseline="-25000" dirty="0" smtClean="0"/>
              <a:t>2</a:t>
            </a:r>
            <a:r>
              <a:rPr lang="nl-NL" sz="3100" dirty="0" smtClean="0"/>
              <a:t> (g) + O</a:t>
            </a:r>
            <a:r>
              <a:rPr lang="nl-NL" sz="3100" baseline="-25000" dirty="0" smtClean="0"/>
              <a:t>2</a:t>
            </a:r>
            <a:r>
              <a:rPr lang="nl-NL" sz="3100" dirty="0" smtClean="0"/>
              <a:t> (g) -&gt;  2 H</a:t>
            </a:r>
            <a:r>
              <a:rPr lang="nl-NL" sz="3100" baseline="-25000" dirty="0" smtClean="0"/>
              <a:t>2</a:t>
            </a:r>
            <a:r>
              <a:rPr lang="nl-NL" sz="3100" dirty="0" smtClean="0"/>
              <a:t>O (l)</a:t>
            </a:r>
          </a:p>
          <a:p>
            <a:pPr marL="457200" lvl="1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70035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Leerdoelen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Wat heb je nodig voor verbranding?</a:t>
            </a:r>
          </a:p>
          <a:p>
            <a:r>
              <a:rPr lang="nl-NL" dirty="0" smtClean="0"/>
              <a:t>Hoe stel je een verbrandingsreactie op?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439859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Verbrandingsdriehoek</a:t>
            </a:r>
            <a:endParaRPr lang="nl-NL" dirty="0"/>
          </a:p>
        </p:txBody>
      </p:sp>
      <p:pic>
        <p:nvPicPr>
          <p:cNvPr id="1028" name="Picture 4" descr="20+ ideeën over Nask moodboard | branddriehoek, koolstofkringloop, paragraa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8774" y="1847442"/>
            <a:ext cx="5552893" cy="4470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4325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Verbrandingsreactie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In een verbrandingsreactie staat altijd een brandstof en zuurstof.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Oxide = Een verbinding tussen een element en zuurstof.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Na de verbranding ontstaat altijd een </a:t>
            </a:r>
            <a:r>
              <a:rPr lang="nl-NL" b="1" dirty="0" smtClean="0"/>
              <a:t>oxide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Oxidatie = Een reactie met zuurstof.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76606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Verbranding van een element = vormingsreactie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1de </a:t>
            </a:r>
            <a:r>
              <a:rPr lang="nl-NL" dirty="0"/>
              <a:t>verbranding van </a:t>
            </a:r>
            <a:r>
              <a:rPr lang="nl-NL" dirty="0" smtClean="0"/>
              <a:t>waterstof (met het blafje)</a:t>
            </a:r>
          </a:p>
          <a:p>
            <a:pPr marL="0" indent="0">
              <a:buNone/>
            </a:pPr>
            <a:r>
              <a:rPr lang="nl-NL" dirty="0" smtClean="0"/>
              <a:t> a. Geef de reactievergelijking in symbolen</a:t>
            </a:r>
          </a:p>
          <a:p>
            <a:pPr marL="0" indent="0">
              <a:buNone/>
            </a:pPr>
            <a:r>
              <a:rPr lang="nl-NL" dirty="0" smtClean="0"/>
              <a:t>		</a:t>
            </a:r>
            <a:r>
              <a:rPr lang="nl-NL" dirty="0" smtClean="0"/>
              <a:t>H</a:t>
            </a:r>
            <a:r>
              <a:rPr lang="nl-NL" baseline="-25000" dirty="0" smtClean="0"/>
              <a:t>2</a:t>
            </a:r>
            <a:r>
              <a:rPr lang="nl-NL" dirty="0" smtClean="0"/>
              <a:t> (g) + O</a:t>
            </a:r>
            <a:r>
              <a:rPr lang="nl-NL" baseline="-25000" dirty="0" smtClean="0"/>
              <a:t>2</a:t>
            </a:r>
            <a:r>
              <a:rPr lang="nl-NL" dirty="0" smtClean="0"/>
              <a:t> (g) -&gt;    H</a:t>
            </a:r>
            <a:r>
              <a:rPr lang="nl-NL" baseline="-25000" dirty="0" smtClean="0"/>
              <a:t>2</a:t>
            </a:r>
            <a:r>
              <a:rPr lang="nl-NL" dirty="0" smtClean="0"/>
              <a:t>O (l)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b. Maak de reactie kloppend.    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		2 </a:t>
            </a:r>
            <a:r>
              <a:rPr lang="nl-NL" dirty="0" smtClean="0"/>
              <a:t>H</a:t>
            </a:r>
            <a:r>
              <a:rPr lang="nl-NL" baseline="-25000" dirty="0" smtClean="0"/>
              <a:t>2</a:t>
            </a:r>
            <a:r>
              <a:rPr lang="nl-NL" dirty="0" smtClean="0"/>
              <a:t> (g) + O</a:t>
            </a:r>
            <a:r>
              <a:rPr lang="nl-NL" baseline="-25000" dirty="0" smtClean="0"/>
              <a:t>2</a:t>
            </a:r>
            <a:r>
              <a:rPr lang="nl-NL" dirty="0" smtClean="0"/>
              <a:t> (g) -&gt;  2 H</a:t>
            </a:r>
            <a:r>
              <a:rPr lang="nl-NL" baseline="-25000" dirty="0" smtClean="0"/>
              <a:t>2</a:t>
            </a:r>
            <a:r>
              <a:rPr lang="nl-NL" dirty="0" smtClean="0"/>
              <a:t>O (l)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35440" y="890450"/>
            <a:ext cx="1307918" cy="4603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1999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Verbranding van een element = vormingsreactie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2. de verbranding van Koolstof</a:t>
            </a:r>
          </a:p>
          <a:p>
            <a:pPr marL="0" indent="0">
              <a:buNone/>
            </a:pPr>
            <a:r>
              <a:rPr lang="nl-NL" dirty="0" smtClean="0"/>
              <a:t> a. Geef de reactievergelijking in symbolen</a:t>
            </a:r>
          </a:p>
          <a:p>
            <a:pPr marL="0" indent="0">
              <a:buNone/>
            </a:pPr>
            <a:r>
              <a:rPr lang="nl-NL" dirty="0" smtClean="0"/>
              <a:t>		C (s) + O</a:t>
            </a:r>
            <a:r>
              <a:rPr lang="nl-NL" baseline="-25000" dirty="0" smtClean="0"/>
              <a:t>2</a:t>
            </a:r>
            <a:r>
              <a:rPr lang="nl-NL" dirty="0" smtClean="0"/>
              <a:t> (g) -&gt;    CO</a:t>
            </a:r>
            <a:r>
              <a:rPr lang="nl-NL" baseline="-25000" dirty="0"/>
              <a:t>2</a:t>
            </a:r>
            <a:r>
              <a:rPr lang="nl-NL" dirty="0" smtClean="0"/>
              <a:t> (g)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 b. </a:t>
            </a:r>
            <a:r>
              <a:rPr lang="nl-NL" dirty="0" smtClean="0"/>
              <a:t>Maak de reactie kloppend.    </a:t>
            </a:r>
          </a:p>
          <a:p>
            <a:pPr marL="0" indent="0">
              <a:buNone/>
            </a:pPr>
            <a:r>
              <a:rPr lang="nl-NL" dirty="0" smtClean="0"/>
              <a:t>		C (s) + O</a:t>
            </a:r>
            <a:r>
              <a:rPr lang="nl-NL" baseline="-25000" dirty="0" smtClean="0"/>
              <a:t>2</a:t>
            </a:r>
            <a:r>
              <a:rPr lang="nl-NL" dirty="0" smtClean="0"/>
              <a:t> (g) -&gt;    CO</a:t>
            </a:r>
            <a:r>
              <a:rPr lang="nl-NL" baseline="-25000" dirty="0" smtClean="0"/>
              <a:t>2</a:t>
            </a:r>
            <a:r>
              <a:rPr lang="nl-NL" dirty="0" smtClean="0"/>
              <a:t> (g)</a:t>
            </a:r>
            <a:endParaRPr lang="nl-NL" dirty="0" smtClean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92998" y="1027906"/>
            <a:ext cx="2619375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3157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Organische verbindingen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Organische verbindingen:</a:t>
            </a:r>
          </a:p>
          <a:p>
            <a:pPr>
              <a:buFontTx/>
              <a:buChar char="-"/>
            </a:pPr>
            <a:r>
              <a:rPr lang="nl-NL" dirty="0" smtClean="0"/>
              <a:t>branden goed.</a:t>
            </a:r>
          </a:p>
          <a:p>
            <a:pPr>
              <a:buFontTx/>
              <a:buChar char="-"/>
            </a:pPr>
            <a:r>
              <a:rPr lang="nl-NL" dirty="0" smtClean="0"/>
              <a:t>Zijn vaak koolwaterstoffen.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Koolwaterstoffen = bestaan uit C,H (dus koolstof en waterstof atomen)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14505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i="1" dirty="0"/>
              <a:t>Verbranding van een </a:t>
            </a:r>
            <a:r>
              <a:rPr lang="nl-NL" b="1" i="1" dirty="0" smtClean="0"/>
              <a:t>verbinding (= combinatie van atomen)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AutoNum type="arabicPeriod"/>
            </a:pPr>
            <a:r>
              <a:rPr lang="nl-NL" dirty="0" smtClean="0"/>
              <a:t>de </a:t>
            </a:r>
            <a:r>
              <a:rPr lang="nl-NL" dirty="0"/>
              <a:t>verbranding van </a:t>
            </a:r>
            <a:r>
              <a:rPr lang="nl-NL" dirty="0" smtClean="0"/>
              <a:t>methaan</a:t>
            </a:r>
          </a:p>
          <a:p>
            <a:pPr marL="971550" lvl="1" indent="-514350">
              <a:buAutoNum type="alphaLcPeriod"/>
            </a:pPr>
            <a:r>
              <a:rPr lang="nl-NL" dirty="0" smtClean="0"/>
              <a:t>Schrijf de reactievergelijking op.</a:t>
            </a:r>
          </a:p>
          <a:p>
            <a:pPr marL="457200" lvl="1" indent="0">
              <a:buNone/>
            </a:pPr>
            <a:endParaRPr lang="nl-NL" dirty="0" smtClean="0"/>
          </a:p>
          <a:p>
            <a:pPr marL="457200" lvl="1" indent="0">
              <a:buNone/>
            </a:pPr>
            <a:r>
              <a:rPr lang="nl-NL" dirty="0"/>
              <a:t>	</a:t>
            </a:r>
            <a:r>
              <a:rPr lang="nl-NL" dirty="0" smtClean="0"/>
              <a:t>CH</a:t>
            </a:r>
            <a:r>
              <a:rPr lang="nl-NL" baseline="-25000" dirty="0" smtClean="0"/>
              <a:t>4 </a:t>
            </a:r>
            <a:r>
              <a:rPr lang="nl-NL" dirty="0" smtClean="0"/>
              <a:t>(g) + O</a:t>
            </a:r>
            <a:r>
              <a:rPr lang="nl-NL" baseline="-25000" dirty="0" smtClean="0"/>
              <a:t>2</a:t>
            </a:r>
            <a:r>
              <a:rPr lang="nl-NL" dirty="0" smtClean="0"/>
              <a:t> (g) -&gt; CO</a:t>
            </a:r>
            <a:r>
              <a:rPr lang="nl-NL" baseline="-25000" dirty="0" smtClean="0"/>
              <a:t>2</a:t>
            </a:r>
            <a:r>
              <a:rPr lang="nl-NL" dirty="0" smtClean="0"/>
              <a:t> (g) + H</a:t>
            </a:r>
            <a:r>
              <a:rPr lang="nl-NL" baseline="-25000" dirty="0" smtClean="0"/>
              <a:t>2</a:t>
            </a:r>
            <a:r>
              <a:rPr lang="nl-NL" dirty="0" smtClean="0"/>
              <a:t>O (g)</a:t>
            </a:r>
          </a:p>
          <a:p>
            <a:pPr marL="457200" lvl="1" indent="0">
              <a:buNone/>
            </a:pPr>
            <a:endParaRPr lang="nl-NL" dirty="0" smtClean="0"/>
          </a:p>
          <a:p>
            <a:pPr marL="457200" lvl="1" indent="0">
              <a:buNone/>
            </a:pPr>
            <a:r>
              <a:rPr lang="nl-NL" dirty="0" smtClean="0"/>
              <a:t>b.    Maak de reactievergelijking kloppend.</a:t>
            </a:r>
          </a:p>
          <a:p>
            <a:pPr marL="457200" lvl="1" indent="0">
              <a:buNone/>
            </a:pPr>
            <a:endParaRPr lang="nl-NL" dirty="0" smtClean="0"/>
          </a:p>
          <a:p>
            <a:pPr marL="457200" lvl="1" indent="0">
              <a:buNone/>
            </a:pPr>
            <a:r>
              <a:rPr lang="nl-NL" dirty="0"/>
              <a:t>	</a:t>
            </a:r>
            <a:r>
              <a:rPr lang="nl-NL" dirty="0" smtClean="0"/>
              <a:t>CH</a:t>
            </a:r>
            <a:r>
              <a:rPr lang="nl-NL" baseline="-25000" dirty="0" smtClean="0"/>
              <a:t>4 </a:t>
            </a:r>
            <a:r>
              <a:rPr lang="nl-NL" dirty="0" smtClean="0"/>
              <a:t>(g) + 2 O</a:t>
            </a:r>
            <a:r>
              <a:rPr lang="nl-NL" baseline="-25000" dirty="0" smtClean="0"/>
              <a:t>2</a:t>
            </a:r>
            <a:r>
              <a:rPr lang="nl-NL" dirty="0" smtClean="0"/>
              <a:t> (g) -&gt; CO</a:t>
            </a:r>
            <a:r>
              <a:rPr lang="nl-NL" baseline="-25000" dirty="0" smtClean="0"/>
              <a:t>2</a:t>
            </a:r>
            <a:r>
              <a:rPr lang="nl-NL" dirty="0" smtClean="0"/>
              <a:t> (g) + 2 H</a:t>
            </a:r>
            <a:r>
              <a:rPr lang="nl-NL" baseline="-25000" dirty="0" smtClean="0"/>
              <a:t>2</a:t>
            </a:r>
            <a:r>
              <a:rPr lang="nl-NL" dirty="0" smtClean="0"/>
              <a:t>O (g)</a:t>
            </a:r>
          </a:p>
          <a:p>
            <a:pPr marL="457200" lvl="1" indent="0">
              <a:buNone/>
            </a:pPr>
            <a:endParaRPr lang="nl-NL" dirty="0" smtClean="0"/>
          </a:p>
          <a:p>
            <a:pPr marL="914400" lvl="1" indent="-457200">
              <a:buAutoNum type="alphaLcPeriod" startAt="3"/>
            </a:pPr>
            <a:r>
              <a:rPr lang="nl-NL" dirty="0" smtClean="0"/>
              <a:t>Welke eindproducten zijn ontstaan?</a:t>
            </a:r>
          </a:p>
          <a:p>
            <a:pPr marL="457200" lvl="1" indent="0">
              <a:buNone/>
            </a:pPr>
            <a:endParaRPr lang="nl-NL" dirty="0" smtClean="0"/>
          </a:p>
          <a:p>
            <a:pPr marL="457200" lvl="1" indent="0">
              <a:buNone/>
            </a:pPr>
            <a:r>
              <a:rPr lang="nl-NL" dirty="0"/>
              <a:t>	</a:t>
            </a:r>
            <a:r>
              <a:rPr lang="nl-NL" dirty="0" smtClean="0"/>
              <a:t>Koolstofdioxide en water</a:t>
            </a:r>
          </a:p>
          <a:p>
            <a:pPr marL="457200" lvl="1" indent="0">
              <a:buNone/>
            </a:pP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46249" y="1341260"/>
            <a:ext cx="3807551" cy="2543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9958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i="1" dirty="0"/>
              <a:t>Verbranding van een </a:t>
            </a:r>
            <a:r>
              <a:rPr lang="nl-NL" b="1" i="1" dirty="0" smtClean="0"/>
              <a:t>verbinding (= combinatie van atomen)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nl-NL" dirty="0" smtClean="0"/>
              <a:t>2. de </a:t>
            </a:r>
            <a:r>
              <a:rPr lang="nl-NL" dirty="0"/>
              <a:t>verbranding van octaan (benzine), C</a:t>
            </a:r>
            <a:r>
              <a:rPr lang="nl-NL" baseline="-25000" dirty="0"/>
              <a:t>8</a:t>
            </a:r>
            <a:r>
              <a:rPr lang="nl-NL" dirty="0"/>
              <a:t>H1</a:t>
            </a:r>
            <a:r>
              <a:rPr lang="nl-NL" baseline="-25000" dirty="0"/>
              <a:t>8</a:t>
            </a:r>
            <a:r>
              <a:rPr lang="nl-NL" dirty="0"/>
              <a:t>(l</a:t>
            </a:r>
            <a:r>
              <a:rPr lang="nl-NL" dirty="0" smtClean="0"/>
              <a:t>)</a:t>
            </a:r>
          </a:p>
          <a:p>
            <a:pPr marL="0" indent="0">
              <a:buNone/>
            </a:pPr>
            <a:r>
              <a:rPr lang="nl-NL" dirty="0" smtClean="0"/>
              <a:t>	a. Schrijf de reactievergelijking op.</a:t>
            </a:r>
          </a:p>
          <a:p>
            <a:pPr marL="457200" lvl="1" indent="0">
              <a:buNone/>
            </a:pPr>
            <a:endParaRPr lang="nl-NL" dirty="0" smtClean="0"/>
          </a:p>
          <a:p>
            <a:pPr marL="457200" lvl="1" indent="0">
              <a:buNone/>
            </a:pPr>
            <a:r>
              <a:rPr lang="nl-NL" dirty="0"/>
              <a:t>	</a:t>
            </a:r>
            <a:r>
              <a:rPr lang="nl-NL" dirty="0" smtClean="0"/>
              <a:t>	C</a:t>
            </a:r>
            <a:r>
              <a:rPr lang="nl-NL" baseline="-25000" dirty="0" smtClean="0"/>
              <a:t>8</a:t>
            </a:r>
            <a:r>
              <a:rPr lang="nl-NL" dirty="0" smtClean="0"/>
              <a:t>H</a:t>
            </a:r>
            <a:r>
              <a:rPr lang="nl-NL" baseline="-25000" dirty="0" smtClean="0"/>
              <a:t>18 </a:t>
            </a:r>
            <a:r>
              <a:rPr lang="nl-NL" dirty="0" smtClean="0"/>
              <a:t>(l) + O</a:t>
            </a:r>
            <a:r>
              <a:rPr lang="nl-NL" baseline="-25000" dirty="0" smtClean="0"/>
              <a:t>2</a:t>
            </a:r>
            <a:r>
              <a:rPr lang="nl-NL" dirty="0" smtClean="0"/>
              <a:t> (g) -&gt; CO</a:t>
            </a:r>
            <a:r>
              <a:rPr lang="nl-NL" baseline="-25000" dirty="0" smtClean="0"/>
              <a:t>2</a:t>
            </a:r>
            <a:r>
              <a:rPr lang="nl-NL" dirty="0" smtClean="0"/>
              <a:t> (g) + H</a:t>
            </a:r>
            <a:r>
              <a:rPr lang="nl-NL" baseline="-25000" dirty="0" smtClean="0"/>
              <a:t>2</a:t>
            </a:r>
            <a:r>
              <a:rPr lang="nl-NL" dirty="0" smtClean="0"/>
              <a:t>O (g)</a:t>
            </a:r>
          </a:p>
          <a:p>
            <a:pPr marL="457200" lvl="1" indent="0">
              <a:buNone/>
            </a:pPr>
            <a:endParaRPr lang="nl-NL" sz="2800" dirty="0" smtClean="0"/>
          </a:p>
          <a:p>
            <a:pPr marL="914400" lvl="2" indent="0">
              <a:buNone/>
            </a:pPr>
            <a:r>
              <a:rPr lang="nl-NL" sz="2800" dirty="0" smtClean="0">
                <a:cs typeface="Arial" panose="020B0604020202020204" pitchFamily="34" charset="0"/>
              </a:rPr>
              <a:t>b.    Maak de reactievergelijking kloppend.</a:t>
            </a:r>
          </a:p>
          <a:p>
            <a:pPr marL="457200" lvl="1" indent="0">
              <a:buNone/>
            </a:pPr>
            <a:r>
              <a:rPr lang="nl-NL" sz="2800" dirty="0" smtClean="0"/>
              <a:t>		</a:t>
            </a:r>
          </a:p>
          <a:p>
            <a:pPr marL="457200" lvl="1" indent="0">
              <a:buNone/>
            </a:pPr>
            <a:r>
              <a:rPr lang="nl-NL" sz="2800" dirty="0"/>
              <a:t>	</a:t>
            </a:r>
            <a:r>
              <a:rPr lang="nl-NL" sz="2800" dirty="0" smtClean="0"/>
              <a:t>	2 </a:t>
            </a:r>
            <a:r>
              <a:rPr lang="nl-NL" sz="2800" dirty="0" smtClean="0"/>
              <a:t>C</a:t>
            </a:r>
            <a:r>
              <a:rPr lang="nl-NL" sz="2800" baseline="-25000" dirty="0" smtClean="0"/>
              <a:t>8</a:t>
            </a:r>
            <a:r>
              <a:rPr lang="nl-NL" sz="2800" dirty="0" smtClean="0"/>
              <a:t>H</a:t>
            </a:r>
            <a:r>
              <a:rPr lang="nl-NL" sz="2800" baseline="-25000" dirty="0" smtClean="0"/>
              <a:t>18 </a:t>
            </a:r>
            <a:r>
              <a:rPr lang="nl-NL" sz="2800" dirty="0" smtClean="0"/>
              <a:t>(l) + 25 O</a:t>
            </a:r>
            <a:r>
              <a:rPr lang="nl-NL" sz="2800" baseline="-25000" dirty="0" smtClean="0"/>
              <a:t>2</a:t>
            </a:r>
            <a:r>
              <a:rPr lang="nl-NL" sz="2800" dirty="0" smtClean="0"/>
              <a:t> (g) -&gt; 16 CO</a:t>
            </a:r>
            <a:r>
              <a:rPr lang="nl-NL" sz="2800" baseline="-25000" dirty="0" smtClean="0"/>
              <a:t>2</a:t>
            </a:r>
            <a:r>
              <a:rPr lang="nl-NL" sz="2800" dirty="0" smtClean="0"/>
              <a:t> (g) + 18 H</a:t>
            </a:r>
            <a:r>
              <a:rPr lang="nl-NL" sz="2800" baseline="-25000" dirty="0" smtClean="0"/>
              <a:t>2</a:t>
            </a:r>
            <a:r>
              <a:rPr lang="nl-NL" sz="2800" dirty="0" smtClean="0"/>
              <a:t>O (g)</a:t>
            </a:r>
          </a:p>
          <a:p>
            <a:pPr marL="457200" lvl="1" indent="0">
              <a:buNone/>
            </a:pPr>
            <a:endParaRPr lang="nl-NL" sz="2800" dirty="0" smtClean="0"/>
          </a:p>
          <a:p>
            <a:pPr marL="1371600" lvl="2" indent="-457200">
              <a:buAutoNum type="alphaLcPeriod" startAt="3"/>
            </a:pPr>
            <a:r>
              <a:rPr lang="nl-NL" sz="2800" dirty="0" smtClean="0"/>
              <a:t>Welke eindproducten zijn ontstaan?</a:t>
            </a:r>
          </a:p>
          <a:p>
            <a:pPr marL="457200" lvl="1" indent="0">
              <a:buNone/>
            </a:pPr>
            <a:r>
              <a:rPr lang="nl-NL" sz="2800" dirty="0" smtClean="0"/>
              <a:t>		</a:t>
            </a:r>
          </a:p>
          <a:p>
            <a:pPr marL="457200" lvl="1" indent="0">
              <a:buNone/>
            </a:pPr>
            <a:r>
              <a:rPr lang="nl-NL" sz="2800" dirty="0"/>
              <a:t>	</a:t>
            </a:r>
            <a:r>
              <a:rPr lang="nl-NL" sz="2800" dirty="0" smtClean="0"/>
              <a:t>	Koolstofdioxide en water</a:t>
            </a:r>
          </a:p>
          <a:p>
            <a:pPr marL="457200" lvl="1" indent="0">
              <a:buNone/>
            </a:pPr>
            <a:endParaRPr lang="nl-NL" dirty="0"/>
          </a:p>
        </p:txBody>
      </p:sp>
      <p:pic>
        <p:nvPicPr>
          <p:cNvPr id="5122" name="Picture 2" descr="Pro-Sterkte Octaan Booster PS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9681" y="1027906"/>
            <a:ext cx="2410266" cy="5711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1742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0483226F79D3442AED56F16394E78FF" ma:contentTypeVersion="13" ma:contentTypeDescription="Een nieuw document maken." ma:contentTypeScope="" ma:versionID="859c0359d483ef92a254cf786f5be8e2">
  <xsd:schema xmlns:xsd="http://www.w3.org/2001/XMLSchema" xmlns:xs="http://www.w3.org/2001/XMLSchema" xmlns:p="http://schemas.microsoft.com/office/2006/metadata/properties" xmlns:ns3="03c1073f-59ca-4b02-9a54-25651d767f09" xmlns:ns4="54cf5622-c7f8-4ecf-a16b-d0c1e0637fa1" targetNamespace="http://schemas.microsoft.com/office/2006/metadata/properties" ma:root="true" ma:fieldsID="80150e025c211fe0113ab57d3bd72b98" ns3:_="" ns4:_="">
    <xsd:import namespace="03c1073f-59ca-4b02-9a54-25651d767f09"/>
    <xsd:import namespace="54cf5622-c7f8-4ecf-a16b-d0c1e0637fa1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Location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3c1073f-59ca-4b02-9a54-25651d767f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int-hash delen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cf5622-c7f8-4ecf-a16b-d0c1e0637fa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internalName="MediaServiceAutoTags" ma:readOnly="true">
      <xsd:simpleType>
        <xsd:restriction base="dms:Text"/>
      </xsd:simpleType>
    </xsd:element>
    <xsd:element name="MediaServiceLocation" ma:index="15" nillable="true" ma:displayName="MediaServiceLocation" ma:internalName="MediaServiceLocatio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BE28243-43B6-4F6B-AF42-A3C2CA9F4FA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3c1073f-59ca-4b02-9a54-25651d767f09"/>
    <ds:schemaRef ds:uri="54cf5622-c7f8-4ecf-a16b-d0c1e0637fa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6D9C7CA-D1F1-4ECC-A21F-10C4D84B8EE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1B9A873-FD97-4F47-A0C7-24F90AF03E79}">
  <ds:schemaRefs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  <ds:schemaRef ds:uri="http://www.w3.org/XML/1998/namespace"/>
    <ds:schemaRef ds:uri="http://purl.org/dc/dcmitype/"/>
    <ds:schemaRef ds:uri="http://purl.org/dc/elements/1.1/"/>
    <ds:schemaRef ds:uri="http://schemas.microsoft.com/office/infopath/2007/PartnerControls"/>
    <ds:schemaRef ds:uri="03c1073f-59ca-4b02-9a54-25651d767f09"/>
    <ds:schemaRef ds:uri="54cf5622-c7f8-4ecf-a16b-d0c1e0637fa1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615</Words>
  <Application>Microsoft Office PowerPoint</Application>
  <PresentationFormat>Breedbeeld</PresentationFormat>
  <Paragraphs>100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Kantoorthema</vt:lpstr>
      <vt:lpstr>Hoofdstuk 3</vt:lpstr>
      <vt:lpstr>Leerdoelen</vt:lpstr>
      <vt:lpstr>Verbrandingsdriehoek</vt:lpstr>
      <vt:lpstr>Verbrandingsreactie</vt:lpstr>
      <vt:lpstr>Verbranding van een element = vormingsreactie</vt:lpstr>
      <vt:lpstr>Verbranding van een element = vormingsreactie</vt:lpstr>
      <vt:lpstr>Organische verbindingen</vt:lpstr>
      <vt:lpstr>Verbranding van een verbinding (= combinatie van atomen)</vt:lpstr>
      <vt:lpstr>Verbranding van een verbinding (= combinatie van atomen)</vt:lpstr>
      <vt:lpstr>Verbranding van een verbinding (= combinatie van atomen)</vt:lpstr>
      <vt:lpstr>Verbranding van een verbinding (= combinatie van atomen)</vt:lpstr>
      <vt:lpstr>Opgaven brand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Hoofdstuk 3</dc:title>
  <dc:creator>Kleijnen, JJC (Janny) de</dc:creator>
  <cp:lastModifiedBy>Kleijnen, JJC (Janny) de</cp:lastModifiedBy>
  <cp:revision>6</cp:revision>
  <dcterms:created xsi:type="dcterms:W3CDTF">2021-02-03T08:44:59Z</dcterms:created>
  <dcterms:modified xsi:type="dcterms:W3CDTF">2021-02-03T09:31:16Z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0x010100F0483226F79D3442AED56F16394E78FF</vt:lpwstr>
  </property>
</Properties>
</file>