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1"/>
  </p:notesMasterIdLst>
  <p:sldIdLst>
    <p:sldId id="256" r:id="rId5"/>
    <p:sldId id="263" r:id="rId6"/>
    <p:sldId id="257" r:id="rId7"/>
    <p:sldId id="268" r:id="rId8"/>
    <p:sldId id="271" r:id="rId9"/>
    <p:sldId id="272" r:id="rId10"/>
    <p:sldId id="273" r:id="rId11"/>
    <p:sldId id="274" r:id="rId12"/>
    <p:sldId id="275" r:id="rId13"/>
    <p:sldId id="276" r:id="rId14"/>
    <p:sldId id="277" r:id="rId15"/>
    <p:sldId id="278" r:id="rId16"/>
    <p:sldId id="269" r:id="rId17"/>
    <p:sldId id="270" r:id="rId18"/>
    <p:sldId id="267" r:id="rId19"/>
    <p:sldId id="266" r:id="rId2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7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Map1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nl-N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400" b="0" i="0" u="none" strike="noStrike" kern="1200" cap="none" spc="20" baseline="0">
                <a:solidFill>
                  <a:schemeClr val="dk1">
                    <a:lumMod val="50000"/>
                    <a:lumOff val="50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nl-NL"/>
              <a:t>stoldiagram</a:t>
            </a:r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cap="none" spc="20" baseline="0">
              <a:solidFill>
                <a:schemeClr val="dk1">
                  <a:lumMod val="50000"/>
                  <a:lumOff val="50000"/>
                </a:schemeClr>
              </a:solidFill>
              <a:latin typeface="+mn-lt"/>
              <a:ea typeface="+mn-ea"/>
              <a:cs typeface="+mn-cs"/>
            </a:defRPr>
          </a:pPr>
          <a:endParaRPr lang="nl-NL"/>
        </a:p>
      </c:txPr>
    </c:title>
    <c:autoTitleDeleted val="0"/>
    <c:plotArea>
      <c:layout/>
      <c:scatterChart>
        <c:scatterStyle val="lineMarker"/>
        <c:varyColors val="0"/>
        <c:ser>
          <c:idx val="0"/>
          <c:order val="0"/>
          <c:tx>
            <c:strRef>
              <c:f>Blad1!$B$1</c:f>
              <c:strCache>
                <c:ptCount val="1"/>
                <c:pt idx="0">
                  <c:v>Temperatuur (oC)</c:v>
                </c:pt>
              </c:strCache>
            </c:strRef>
          </c:tx>
          <c:spPr>
            <a:ln w="9525" cap="flat" cmpd="sng" algn="ctr">
              <a:solidFill>
                <a:schemeClr val="accent1">
                  <a:alpha val="70000"/>
                </a:schemeClr>
              </a:solidFill>
              <a:prstDash val="sysDot"/>
              <a:round/>
            </a:ln>
            <a:effectLst/>
          </c:spPr>
          <c:marker>
            <c:symbol val="circle"/>
            <c:size val="5"/>
            <c:spPr>
              <a:gradFill rotWithShape="1">
                <a:gsLst>
                  <a:gs pos="0">
                    <a:schemeClr val="accent1">
                      <a:lumMod val="110000"/>
                      <a:satMod val="105000"/>
                      <a:tint val="67000"/>
                    </a:schemeClr>
                  </a:gs>
                  <a:gs pos="50000">
                    <a:schemeClr val="accent1">
                      <a:lumMod val="105000"/>
                      <a:satMod val="103000"/>
                      <a:tint val="73000"/>
                    </a:schemeClr>
                  </a:gs>
                  <a:gs pos="100000">
                    <a:schemeClr val="accent1">
                      <a:lumMod val="105000"/>
                      <a:satMod val="109000"/>
                      <a:tint val="81000"/>
                    </a:schemeClr>
                  </a:gs>
                </a:gsLst>
                <a:lin ang="5400000" scaled="0"/>
              </a:gradFill>
              <a:ln w="9525" cap="flat" cmpd="sng" algn="ctr">
                <a:solidFill>
                  <a:schemeClr val="accent1">
                    <a:shade val="95000"/>
                  </a:schemeClr>
                </a:solidFill>
                <a:round/>
              </a:ln>
              <a:effectLst/>
            </c:spPr>
          </c:marker>
          <c:xVal>
            <c:numRef>
              <c:f>Blad1!$A$2:$A$16</c:f>
              <c:numCache>
                <c:formatCode>General</c:formatCode>
                <c:ptCount val="15"/>
                <c:pt idx="0">
                  <c:v>0</c:v>
                </c:pt>
                <c:pt idx="1">
                  <c:v>0.5</c:v>
                </c:pt>
                <c:pt idx="2">
                  <c:v>1</c:v>
                </c:pt>
                <c:pt idx="3">
                  <c:v>1.5</c:v>
                </c:pt>
                <c:pt idx="4">
                  <c:v>2</c:v>
                </c:pt>
                <c:pt idx="5">
                  <c:v>2.5</c:v>
                </c:pt>
                <c:pt idx="6">
                  <c:v>3</c:v>
                </c:pt>
                <c:pt idx="7">
                  <c:v>3.5</c:v>
                </c:pt>
                <c:pt idx="8">
                  <c:v>4</c:v>
                </c:pt>
                <c:pt idx="9">
                  <c:v>4.5</c:v>
                </c:pt>
                <c:pt idx="10">
                  <c:v>5</c:v>
                </c:pt>
                <c:pt idx="11">
                  <c:v>5.5</c:v>
                </c:pt>
                <c:pt idx="12">
                  <c:v>6</c:v>
                </c:pt>
                <c:pt idx="13">
                  <c:v>6.5</c:v>
                </c:pt>
                <c:pt idx="14">
                  <c:v>7</c:v>
                </c:pt>
              </c:numCache>
            </c:numRef>
          </c:xVal>
          <c:yVal>
            <c:numRef>
              <c:f>Blad1!$B$2:$B$16</c:f>
              <c:numCache>
                <c:formatCode>General</c:formatCode>
                <c:ptCount val="15"/>
                <c:pt idx="0">
                  <c:v>60</c:v>
                </c:pt>
                <c:pt idx="1">
                  <c:v>55</c:v>
                </c:pt>
                <c:pt idx="2">
                  <c:v>51</c:v>
                </c:pt>
                <c:pt idx="3">
                  <c:v>46</c:v>
                </c:pt>
                <c:pt idx="4">
                  <c:v>42</c:v>
                </c:pt>
                <c:pt idx="5">
                  <c:v>37</c:v>
                </c:pt>
                <c:pt idx="6">
                  <c:v>33</c:v>
                </c:pt>
                <c:pt idx="7">
                  <c:v>32</c:v>
                </c:pt>
                <c:pt idx="8">
                  <c:v>30</c:v>
                </c:pt>
                <c:pt idx="9">
                  <c:v>29</c:v>
                </c:pt>
                <c:pt idx="10">
                  <c:v>28</c:v>
                </c:pt>
                <c:pt idx="11">
                  <c:v>26</c:v>
                </c:pt>
                <c:pt idx="12">
                  <c:v>25</c:v>
                </c:pt>
                <c:pt idx="13">
                  <c:v>20</c:v>
                </c:pt>
                <c:pt idx="14">
                  <c:v>15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0-D91D-4E69-A336-2D898A00B3D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727864784"/>
        <c:axId val="727867696"/>
      </c:scatterChart>
      <c:valAx>
        <c:axId val="727864784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rnd">
            <a:solidFill>
              <a:schemeClr val="dk1">
                <a:lumMod val="20000"/>
                <a:lumOff val="80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spc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nl-NL"/>
          </a:p>
        </c:txPr>
        <c:crossAx val="727867696"/>
        <c:crosses val="autoZero"/>
        <c:crossBetween val="midCat"/>
      </c:valAx>
      <c:valAx>
        <c:axId val="7278676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dk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rnd">
            <a:solidFill>
              <a:schemeClr val="dk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spc="0" baseline="0">
                <a:solidFill>
                  <a:schemeClr val="dk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nl-NL"/>
          </a:p>
        </c:txPr>
        <c:crossAx val="727864784"/>
        <c:crosses val="autoZero"/>
        <c:crossBetween val="midCat"/>
      </c:valAx>
      <c:spPr>
        <a:gradFill>
          <a:gsLst>
            <a:gs pos="100000">
              <a:schemeClr val="lt1">
                <a:lumMod val="95000"/>
              </a:schemeClr>
            </a:gs>
            <a:gs pos="0">
              <a:schemeClr val="lt1">
                <a:alpha val="0"/>
              </a:schemeClr>
            </a:gs>
          </a:gsLst>
          <a:lin ang="5400000" scaled="0"/>
        </a:gradFill>
        <a:ln>
          <a:noFill/>
        </a:ln>
        <a:effectLst/>
      </c:spPr>
    </c:plotArea>
    <c:plotVisOnly val="1"/>
    <c:dispBlanksAs val="gap"/>
    <c:showDLblsOverMax val="0"/>
  </c:chart>
  <c:spPr>
    <a:solidFill>
      <a:schemeClr val="lt1"/>
    </a:solidFill>
    <a:ln>
      <a:noFill/>
    </a:ln>
    <a:effectLst/>
  </c:spPr>
  <c:txPr>
    <a:bodyPr/>
    <a:lstStyle/>
    <a:p>
      <a:pPr>
        <a:defRPr/>
      </a:pPr>
      <a:endParaRPr lang="nl-NL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6">
  <cs:axisTitle>
    <cs:lnRef idx="0"/>
    <cs:fillRef idx="0"/>
    <cs:effectRef idx="0"/>
    <cs:fontRef idx="minor">
      <a:schemeClr val="dk1">
        <a:lumMod val="65000"/>
        <a:lumOff val="35000"/>
      </a:schemeClr>
    </cs:fontRef>
    <cs:defRPr sz="900" kern="1200"/>
  </cs:axisTitle>
  <cs:category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20000"/>
            <a:lumOff val="80000"/>
          </a:schemeClr>
        </a:solidFill>
        <a:round/>
      </a:ln>
    </cs:spPr>
    <cs:defRPr sz="900" kern="1200"/>
  </cs:categoryAxis>
  <cs:chartArea mods="allowNoLineOverride">
    <cs:lnRef idx="0"/>
    <cs:fillRef idx="0"/>
    <cs:effectRef idx="0"/>
    <cs:fontRef idx="minor">
      <a:schemeClr val="dk1"/>
    </cs:fontRef>
    <cs:spPr>
      <a:solidFill>
        <a:schemeClr val="lt1"/>
      </a:solidFill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dk1">
        <a:lumMod val="65000"/>
        <a:lumOff val="3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>
  <cs:dataPoint3D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3D>
  <cs:dataPointLine>
    <cs:lnRef idx="0">
      <cs:styleClr val="auto"/>
    </cs:lnRef>
    <cs:fillRef idx="2"/>
    <cs:effectRef idx="1"/>
    <cs:fontRef idx="minor">
      <a:schemeClr val="dk1"/>
    </cs:fontRef>
    <cs:spPr>
      <a:ln w="9525" cap="flat" cmpd="sng" algn="ctr">
        <a:solidFill>
          <a:schemeClr val="phClr">
            <a:alpha val="70000"/>
          </a:schemeClr>
        </a:solidFill>
        <a:prstDash val="sysDot"/>
        <a:round/>
      </a:ln>
    </cs:spPr>
  </cs:dataPointLine>
  <cs:dataPointMarker>
    <cs:lnRef idx="0">
      <cs:styleClr val="auto"/>
    </cs:lnRef>
    <cs:fillRef idx="2">
      <cs:styleClr val="auto"/>
    </cs:fillRef>
    <cs:effectRef idx="1"/>
    <cs:fontRef idx="minor">
      <a:schemeClr val="dk1"/>
    </cs:fontRef>
    <cs:spPr>
      <a:ln w="9525" cap="flat" cmpd="sng" algn="ctr">
        <a:solidFill>
          <a:schemeClr val="phClr">
            <a:shade val="95000"/>
          </a:schemeClr>
        </a:solidFill>
        <a:round/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 cap="rnd">
        <a:solidFill>
          <a:schemeClr val="dk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dk1"/>
    </cs:fontRef>
    <cs:spPr>
      <a:ln w="9525" cap="flat" cmpd="sng" algn="ctr">
        <a:solidFill>
          <a:schemeClr val="dk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dk1">
        <a:lumMod val="65000"/>
        <a:lumOff val="35000"/>
      </a:schemeClr>
    </cs:fontRef>
    <cs:defRPr sz="900" kern="1200" spc="0" baseline="0"/>
  </cs:legend>
  <cs:plotArea>
    <cs:lnRef idx="0"/>
    <cs:fillRef idx="0"/>
    <cs:effectRef idx="0"/>
    <cs:fontRef idx="minor">
      <a:schemeClr val="dk1"/>
    </cs:fontRef>
    <cs:spPr>
      <a:gradFill>
        <a:gsLst>
          <a:gs pos="100000">
            <a:schemeClr val="lt1">
              <a:lumMod val="95000"/>
            </a:schemeClr>
          </a:gs>
          <a:gs pos="0">
            <a:schemeClr val="lt1">
              <a:alpha val="0"/>
            </a:schemeClr>
          </a:gs>
        </a:gsLst>
        <a:lin ang="5400000" scaled="0"/>
      </a:gradFill>
    </cs:spPr>
  </cs:plotArea>
  <cs:plotArea3D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20000"/>
            <a:lumOff val="80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dk1"/>
    </cs:fontRef>
    <cs:spPr>
      <a:ln w="9525" cap="rnd">
        <a:solidFill>
          <a:schemeClr val="dk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dk1">
        <a:lumMod val="50000"/>
        <a:lumOff val="50000"/>
      </a:schemeClr>
    </cs:fontRef>
    <cs:defRPr sz="1400" kern="1200" cap="none" spc="2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dk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</cs:spPr>
  </cs:upBar>
  <cs:valueAxis>
    <cs:lnRef idx="0"/>
    <cs:fillRef idx="0"/>
    <cs:effectRef idx="0"/>
    <cs:fontRef idx="minor">
      <a:schemeClr val="dk1">
        <a:lumMod val="65000"/>
        <a:lumOff val="35000"/>
      </a:schemeClr>
    </cs:fontRef>
    <cs:spPr>
      <a:ln w="9525" cap="rnd">
        <a:solidFill>
          <a:schemeClr val="dk1">
            <a:lumMod val="25000"/>
            <a:lumOff val="75000"/>
          </a:schemeClr>
        </a:solidFill>
        <a:round/>
      </a:ln>
    </cs:spPr>
    <cs:defRPr sz="900" kern="1200" spc="0" baseline="0"/>
  </cs:valueAxis>
  <cs:wall>
    <cs:lnRef idx="0"/>
    <cs:fillRef idx="0"/>
    <cs:effectRef idx="0"/>
    <cs:fontRef idx="minor">
      <a:schemeClr val="dk1"/>
    </cs:fontRef>
  </cs:wall>
</cs:chartStyle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A15B3E5-6D84-4510-9D5E-076B575F427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D64413-DEDA-437F-8161-8EA576E16CB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644142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123549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889623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0992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449839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722805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073519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40843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557080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441613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779144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408068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62032F-EE5D-4BEB-9BE3-7744339AB795}" type="datetimeFigureOut">
              <a:rPr lang="nl-NL" smtClean="0"/>
              <a:t>28-9-2020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B50DA8-5CD4-470B-9DC9-770CD0A12F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894832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s://maken.wikiwijs.nl/104209/Mengen_en_Scheiden#!page-4559306" TargetMode="Externa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mtClean="0"/>
              <a:t>Les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Extraheren</a:t>
            </a:r>
          </a:p>
          <a:p>
            <a:r>
              <a:rPr lang="nl-NL">
                <a:hlinkClick r:id="rId2"/>
              </a:rPr>
              <a:t>https://maken.wikiwijs.nl/104209/Mengen_en_Scheiden</a:t>
            </a:r>
            <a:r>
              <a:rPr lang="nl-NL">
                <a:hlinkClick r:id="rId2"/>
              </a:rPr>
              <a:t>#!</a:t>
            </a:r>
            <a:r>
              <a:rPr lang="nl-NL" smtClean="0">
                <a:hlinkClick r:id="rId2"/>
              </a:rPr>
              <a:t>page-4559306</a:t>
            </a:r>
            <a:endParaRPr lang="nl-NL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281196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Opgave 4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Leg </a:t>
            </a:r>
            <a:r>
              <a:rPr lang="nl-NL" dirty="0"/>
              <a:t>voor elke stof uit of het een mengsel of een zuivere stof is</a:t>
            </a:r>
            <a:r>
              <a:rPr lang="nl-NL" dirty="0" smtClean="0"/>
              <a:t>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Zuivere stof </a:t>
            </a:r>
          </a:p>
          <a:p>
            <a:pPr marL="0" indent="0">
              <a:buNone/>
            </a:pPr>
            <a:r>
              <a:rPr lang="nl-NL" dirty="0" smtClean="0"/>
              <a:t>Suiker, koper, ammonia, alcohol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Mengsel: mineraalwater, lucht, bloed, regenwater, ijsthee, melk.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5287018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/>
              <a:t>Opgaven massa% en volume%</a:t>
            </a:r>
            <a:br>
              <a:rPr lang="nl-NL" b="1" dirty="0"/>
            </a:br>
            <a:r>
              <a:rPr lang="nl-NL" b="1" dirty="0" smtClean="0"/>
              <a:t>Opgave 1</a:t>
            </a:r>
            <a:endParaRPr lang="nl-NL" dirty="0"/>
          </a:p>
        </p:txBody>
      </p:sp>
      <mc:AlternateContent xmlns:mc="http://schemas.openxmlformats.org/markup-compatibility/2006" xmlns:a14="http://schemas.microsoft.com/office/drawing/2010/main">
        <mc:Choice Requires="a14">
          <p:sp>
            <p:nvSpPr>
              <p:cNvPr id="3" name="Tijdelijke aanduiding voor inhoud 2"/>
              <p:cNvSpPr>
                <a:spLocks noGrp="1"/>
              </p:cNvSpPr>
              <p:nvPr>
                <p:ph idx="1"/>
              </p:nvPr>
            </p:nvSpPr>
            <p:spPr/>
            <p:txBody>
              <a:bodyPr>
                <a:normAutofit lnSpcReduction="10000"/>
              </a:bodyPr>
              <a:lstStyle/>
              <a:p>
                <a:pPr marL="0" indent="0">
                  <a:buNone/>
                </a:pPr>
                <a:r>
                  <a:rPr lang="nl-NL" dirty="0" smtClean="0"/>
                  <a:t>Bier </a:t>
                </a:r>
                <a:r>
                  <a:rPr lang="nl-NL" dirty="0"/>
                  <a:t>bevat 5 volumeprocent alcohol. Hoeveel </a:t>
                </a:r>
                <a:r>
                  <a:rPr lang="nl-NL" dirty="0" err="1"/>
                  <a:t>mL</a:t>
                </a:r>
                <a:r>
                  <a:rPr lang="nl-NL" dirty="0"/>
                  <a:t> alcohol bevat een blikje bier van 33 </a:t>
                </a:r>
                <a:r>
                  <a:rPr lang="nl-NL" dirty="0" err="1"/>
                  <a:t>cL</a:t>
                </a:r>
                <a:r>
                  <a:rPr lang="nl-NL" dirty="0" smtClean="0"/>
                  <a:t>?</a:t>
                </a:r>
              </a:p>
              <a:p>
                <a:pPr marL="0" indent="0">
                  <a:buNone/>
                </a:pPr>
                <a:endParaRPr lang="nl-NL" dirty="0"/>
              </a:p>
              <a:p>
                <a:pPr marL="0" indent="0">
                  <a:buNone/>
                </a:pPr>
                <a:r>
                  <a:rPr lang="nl-NL" dirty="0" smtClean="0"/>
                  <a:t>V = 33 cl = 330 ml </a:t>
                </a:r>
              </a:p>
              <a:p>
                <a:pPr marL="0" indent="0">
                  <a:buNone/>
                </a:pPr>
                <a:endParaRPr lang="nl-NL" dirty="0"/>
              </a:p>
              <a:p>
                <a:pPr marL="0" indent="0">
                  <a:buNone/>
                </a:pPr>
                <a:r>
                  <a:rPr lang="nl-NL" dirty="0" smtClean="0"/>
                  <a:t>330 ml 	= 	100 %</a:t>
                </a:r>
              </a:p>
              <a:p>
                <a:pPr marL="0" indent="0">
                  <a:buNone/>
                </a:pPr>
                <a:r>
                  <a:rPr lang="nl-NL" dirty="0" smtClean="0"/>
                  <a:t>….		=	5%</a:t>
                </a:r>
              </a:p>
              <a:p>
                <a:pPr marL="0" indent="0">
                  <a:buNone/>
                </a:pPr>
                <a:r>
                  <a:rPr lang="nl-NL" dirty="0" smtClean="0"/>
                  <a:t>	</a:t>
                </a:r>
                <a:endParaRPr lang="nl-NL" dirty="0"/>
              </a:p>
              <a:p>
                <a:pPr marL="0" indent="0">
                  <a:buNone/>
                </a:pPr>
                <a:r>
                  <a:rPr lang="nl-NL" dirty="0" err="1" smtClean="0"/>
                  <a:t>V</a:t>
                </a:r>
                <a:r>
                  <a:rPr lang="nl-NL" baseline="-25000" dirty="0" err="1" smtClean="0"/>
                  <a:t>Bier</a:t>
                </a:r>
                <a:r>
                  <a:rPr lang="nl-NL" dirty="0" smtClean="0"/>
                  <a:t> =</a:t>
                </a:r>
                <a14:m>
                  <m:oMath xmlns:m="http://schemas.openxmlformats.org/officeDocument/2006/math">
                    <m:f>
                      <m:fPr>
                        <m:ctrlPr>
                          <a:rPr lang="nl-NL" i="1" smtClean="0">
                            <a:latin typeface="Cambria Math" panose="02040503050406030204" pitchFamily="18" charset="0"/>
                          </a:rPr>
                        </m:ctrlPr>
                      </m:fPr>
                      <m:num>
                        <m:r>
                          <a:rPr lang="nl-NL" b="0" i="1" smtClean="0">
                            <a:latin typeface="Cambria Math" panose="02040503050406030204" pitchFamily="18" charset="0"/>
                          </a:rPr>
                          <m:t>330</m:t>
                        </m:r>
                        <m:r>
                          <a:rPr lang="nl-NL" b="0" i="1" smtClean="0">
                            <a:latin typeface="Cambria Math" panose="02040503050406030204" pitchFamily="18" charset="0"/>
                            <a:ea typeface="Cambria Math" panose="02040503050406030204" pitchFamily="18" charset="0"/>
                          </a:rPr>
                          <m:t>∙5</m:t>
                        </m:r>
                      </m:num>
                      <m:den>
                        <m:r>
                          <a:rPr lang="nl-NL" b="0" i="1" smtClean="0">
                            <a:latin typeface="Cambria Math" panose="02040503050406030204" pitchFamily="18" charset="0"/>
                          </a:rPr>
                          <m:t>100</m:t>
                        </m:r>
                      </m:den>
                    </m:f>
                    <m:r>
                      <a:rPr lang="nl-NL" b="0" i="1" smtClean="0">
                        <a:latin typeface="Cambria Math" panose="02040503050406030204" pitchFamily="18" charset="0"/>
                      </a:rPr>
                      <m:t>=16,5 </m:t>
                    </m:r>
                    <m:r>
                      <a:rPr lang="nl-NL" b="0" i="1" smtClean="0">
                        <a:latin typeface="Cambria Math" panose="02040503050406030204" pitchFamily="18" charset="0"/>
                      </a:rPr>
                      <m:t>𝑚𝑙</m:t>
                    </m:r>
                  </m:oMath>
                </a14:m>
                <a:endParaRPr lang="nl-NL" dirty="0"/>
              </a:p>
            </p:txBody>
          </p:sp>
        </mc:Choice>
        <mc:Fallback xmlns="">
          <p:sp>
            <p:nvSpPr>
              <p:cNvPr id="3" name="Tijdelijke aanduiding voor inhoud 2"/>
              <p:cNvSpPr>
                <a:spLocks noGrp="1" noRot="1" noChangeAspect="1" noMove="1" noResize="1" noEditPoints="1" noAdjustHandles="1" noChangeArrowheads="1" noChangeShapeType="1" noTextEdit="1"/>
              </p:cNvSpPr>
              <p:nvPr>
                <p:ph idx="1"/>
              </p:nvPr>
            </p:nvSpPr>
            <p:spPr>
              <a:blipFill>
                <a:blip r:embed="rId2"/>
                <a:stretch>
                  <a:fillRect l="-1217" t="-3081" b="-280"/>
                </a:stretch>
              </a:blipFill>
            </p:spPr>
            <p:txBody>
              <a:bodyPr/>
              <a:lstStyle/>
              <a:p>
                <a:r>
                  <a:rPr lang="nl-NL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379152496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dirty="0" smtClean="0"/>
              <a:t>Opgave 2</a:t>
            </a:r>
            <a:endParaRPr lang="nl-NL" dirty="0"/>
          </a:p>
        </p:txBody>
      </p:sp>
      <mc:AlternateContent xmlns:mc="http://schemas.openxmlformats.org/markup-compatibility/2006" xmlns:a14="http://schemas.microsoft.com/office/drawing/2010/main">
        <mc:Choice Requires="a14">
          <p:sp>
            <p:nvSpPr>
              <p:cNvPr id="3" name="Tijdelijke aanduiding voor inhoud 2"/>
              <p:cNvSpPr>
                <a:spLocks noGrp="1"/>
              </p:cNvSpPr>
              <p:nvPr>
                <p:ph idx="1"/>
              </p:nvPr>
            </p:nvSpPr>
            <p:spPr/>
            <p:txBody>
              <a:bodyPr>
                <a:normAutofit fontScale="55000" lnSpcReduction="20000"/>
              </a:bodyPr>
              <a:lstStyle/>
              <a:p>
                <a:pPr marL="0" indent="0">
                  <a:buNone/>
                </a:pPr>
                <a:r>
                  <a:rPr lang="nl-NL" dirty="0" smtClean="0"/>
                  <a:t>Laat </a:t>
                </a:r>
                <a:r>
                  <a:rPr lang="nl-NL" dirty="0"/>
                  <a:t>door een berekening zien dat een oplossing die 40 volumeprocent alcohol in water bevat een dichtheid heeft van 0,92 g/cm</a:t>
                </a:r>
                <a:r>
                  <a:rPr lang="nl-NL" baseline="30000" dirty="0"/>
                  <a:t>3</a:t>
                </a:r>
                <a:r>
                  <a:rPr lang="nl-NL" dirty="0"/>
                  <a:t>. </a:t>
                </a:r>
                <a:endParaRPr lang="nl-NL" dirty="0" smtClean="0"/>
              </a:p>
              <a:p>
                <a:pPr marL="0" indent="0">
                  <a:buNone/>
                </a:pPr>
                <a:r>
                  <a:rPr lang="nl-NL" dirty="0" smtClean="0"/>
                  <a:t>(</a:t>
                </a:r>
                <a:r>
                  <a:rPr lang="nl-NL" dirty="0"/>
                  <a:t>Tip: ga uit van 100 </a:t>
                </a:r>
                <a:r>
                  <a:rPr lang="nl-NL" dirty="0" err="1"/>
                  <a:t>mL</a:t>
                </a:r>
                <a:r>
                  <a:rPr lang="nl-NL" dirty="0"/>
                  <a:t> oplossing.) De dichtheid van water is 1 g/ml, de dichtheid van alcohol is 0,8 </a:t>
                </a:r>
                <a:r>
                  <a:rPr lang="nl-NL" dirty="0" smtClean="0"/>
                  <a:t>g/ml</a:t>
                </a:r>
              </a:p>
              <a:p>
                <a:pPr marL="0" indent="0">
                  <a:buNone/>
                </a:pPr>
                <a:endParaRPr lang="nl-NL" dirty="0"/>
              </a:p>
              <a:p>
                <a:pPr marL="0" indent="0">
                  <a:buNone/>
                </a:pPr>
                <a:r>
                  <a:rPr lang="nl-NL" dirty="0" smtClean="0"/>
                  <a:t>100 ml 	= 	100%</a:t>
                </a:r>
              </a:p>
              <a:p>
                <a:pPr marL="0" indent="0">
                  <a:buNone/>
                </a:pPr>
                <a:r>
                  <a:rPr lang="nl-NL" dirty="0" smtClean="0"/>
                  <a:t>	= 	40%</a:t>
                </a:r>
              </a:p>
              <a:p>
                <a:pPr marL="0" indent="0">
                  <a:buNone/>
                </a:pPr>
                <a:endParaRPr lang="nl-NL" dirty="0"/>
              </a:p>
              <a:p>
                <a:pPr marL="0" indent="0">
                  <a:buNone/>
                </a:pPr>
                <a:r>
                  <a:rPr lang="nl-NL" dirty="0" err="1" smtClean="0"/>
                  <a:t>V</a:t>
                </a:r>
                <a:r>
                  <a:rPr lang="nl-NL" baseline="-25000" dirty="0" err="1" smtClean="0"/>
                  <a:t>alcohol</a:t>
                </a:r>
                <a:r>
                  <a:rPr lang="nl-NL" dirty="0" smtClean="0"/>
                  <a:t> =</a:t>
                </a:r>
                <a14:m>
                  <m:oMath xmlns:m="http://schemas.openxmlformats.org/officeDocument/2006/math">
                    <m:f>
                      <m:fPr>
                        <m:ctrlPr>
                          <a:rPr lang="nl-NL" i="1" smtClean="0">
                            <a:latin typeface="Cambria Math" panose="02040503050406030204" pitchFamily="18" charset="0"/>
                          </a:rPr>
                        </m:ctrlPr>
                      </m:fPr>
                      <m:num>
                        <m:r>
                          <a:rPr lang="nl-NL" b="0" i="1" smtClean="0">
                            <a:latin typeface="Cambria Math" panose="02040503050406030204" pitchFamily="18" charset="0"/>
                          </a:rPr>
                          <m:t>100</m:t>
                        </m:r>
                        <m:r>
                          <a:rPr lang="nl-NL" b="0" i="1" smtClean="0">
                            <a:latin typeface="Cambria Math" panose="02040503050406030204" pitchFamily="18" charset="0"/>
                            <a:ea typeface="Cambria Math" panose="02040503050406030204" pitchFamily="18" charset="0"/>
                          </a:rPr>
                          <m:t>∙40</m:t>
                        </m:r>
                      </m:num>
                      <m:den>
                        <m:r>
                          <a:rPr lang="nl-NL" b="0" i="1" smtClean="0">
                            <a:latin typeface="Cambria Math" panose="02040503050406030204" pitchFamily="18" charset="0"/>
                          </a:rPr>
                          <m:t>100</m:t>
                        </m:r>
                      </m:den>
                    </m:f>
                    <m:r>
                      <a:rPr lang="nl-NL" b="0" i="1" smtClean="0">
                        <a:latin typeface="Cambria Math" panose="02040503050406030204" pitchFamily="18" charset="0"/>
                      </a:rPr>
                      <m:t>=40 </m:t>
                    </m:r>
                    <m:r>
                      <a:rPr lang="nl-NL" b="0" i="1" smtClean="0">
                        <a:latin typeface="Cambria Math" panose="02040503050406030204" pitchFamily="18" charset="0"/>
                      </a:rPr>
                      <m:t>𝑚𝑙</m:t>
                    </m:r>
                  </m:oMath>
                </a14:m>
                <a:endParaRPr lang="nl-NL" dirty="0" smtClean="0"/>
              </a:p>
              <a:p>
                <a:pPr marL="0" indent="0">
                  <a:buNone/>
                </a:pPr>
                <a:endParaRPr lang="nl-NL" dirty="0" smtClean="0"/>
              </a:p>
              <a:p>
                <a:pPr marL="0" indent="0">
                  <a:buNone/>
                </a:pPr>
                <a:r>
                  <a:rPr lang="nl-NL" dirty="0" err="1" smtClean="0"/>
                  <a:t>V</a:t>
                </a:r>
                <a:r>
                  <a:rPr lang="nl-NL" baseline="-25000" dirty="0" err="1" smtClean="0"/>
                  <a:t>water</a:t>
                </a:r>
                <a:r>
                  <a:rPr lang="nl-NL" baseline="-25000" dirty="0" smtClean="0"/>
                  <a:t> 	</a:t>
                </a:r>
                <a:r>
                  <a:rPr lang="nl-NL" dirty="0" smtClean="0"/>
                  <a:t>= 60 ml	</a:t>
                </a:r>
              </a:p>
              <a:p>
                <a:pPr marL="0" indent="0">
                  <a:buNone/>
                </a:pPr>
                <a:r>
                  <a:rPr lang="nl-NL" dirty="0" err="1" smtClean="0"/>
                  <a:t>m</a:t>
                </a:r>
                <a:r>
                  <a:rPr lang="nl-NL" baseline="-25000" dirty="0" err="1" smtClean="0"/>
                  <a:t>water</a:t>
                </a:r>
                <a:r>
                  <a:rPr lang="nl-NL" dirty="0" smtClean="0"/>
                  <a:t>	=1 x 60 		= 60 gram</a:t>
                </a:r>
              </a:p>
              <a:p>
                <a:pPr marL="0" indent="0">
                  <a:buNone/>
                </a:pPr>
                <a:r>
                  <a:rPr lang="nl-NL" dirty="0" err="1" smtClean="0"/>
                  <a:t>m</a:t>
                </a:r>
                <a:r>
                  <a:rPr lang="nl-NL" baseline="-25000" dirty="0" err="1" smtClean="0"/>
                  <a:t>alcohol</a:t>
                </a:r>
                <a:r>
                  <a:rPr lang="nl-NL" baseline="-25000" dirty="0" smtClean="0"/>
                  <a:t>	</a:t>
                </a:r>
                <a:r>
                  <a:rPr lang="nl-NL" dirty="0" smtClean="0"/>
                  <a:t>= 0,8 x 40	 	= 32 gram</a:t>
                </a:r>
              </a:p>
              <a:p>
                <a:pPr marL="0" indent="0">
                  <a:buNone/>
                </a:pPr>
                <a:r>
                  <a:rPr lang="nl-NL" dirty="0" err="1" smtClean="0"/>
                  <a:t>M</a:t>
                </a:r>
                <a:r>
                  <a:rPr lang="nl-NL" baseline="-25000" dirty="0" err="1" smtClean="0"/>
                  <a:t>oplossing</a:t>
                </a:r>
                <a:r>
                  <a:rPr lang="nl-NL" baseline="-25000" dirty="0" smtClean="0"/>
                  <a:t> 	</a:t>
                </a:r>
                <a:r>
                  <a:rPr lang="nl-NL" dirty="0" smtClean="0"/>
                  <a:t>= 32 + 60 		= 92 gram</a:t>
                </a:r>
              </a:p>
              <a:p>
                <a:pPr marL="0" indent="0">
                  <a:buNone/>
                </a:pPr>
                <a:endParaRPr lang="nl-NL" i="1" dirty="0" smtClean="0">
                  <a:latin typeface="Cambria Math" panose="02040503050406030204" pitchFamily="18" charset="0"/>
                  <a:ea typeface="Cambria Math" panose="02040503050406030204" pitchFamily="18" charset="0"/>
                </a:endParaRPr>
              </a:p>
              <a:p>
                <a:pPr marL="0" indent="0">
                  <a:buNone/>
                </a:pPr>
                <a14:m>
                  <m:oMathPara xmlns:m="http://schemas.openxmlformats.org/officeDocument/2006/math">
                    <m:oMathParaPr>
                      <m:jc m:val="left"/>
                    </m:oMathParaPr>
                    <m:oMath xmlns:m="http://schemas.openxmlformats.org/officeDocument/2006/math">
                      <m:r>
                        <a:rPr lang="nl-NL" i="1" smtClean="0">
                          <a:latin typeface="Cambria Math" panose="02040503050406030204" pitchFamily="18" charset="0"/>
                          <a:ea typeface="Cambria Math" panose="02040503050406030204" pitchFamily="18" charset="0"/>
                        </a:rPr>
                        <m:t>𝜌</m:t>
                      </m:r>
                      <m:r>
                        <a:rPr lang="nl-NL" b="0" i="1" smtClean="0">
                          <a:latin typeface="Cambria Math" panose="02040503050406030204" pitchFamily="18" charset="0"/>
                          <a:ea typeface="Cambria Math" panose="02040503050406030204" pitchFamily="18" charset="0"/>
                        </a:rPr>
                        <m:t>=</m:t>
                      </m:r>
                      <m:f>
                        <m:fPr>
                          <m:ctrlPr>
                            <a:rPr lang="nl-NL" b="0" i="1" smtClean="0"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</m:ctrlPr>
                        </m:fPr>
                        <m:num>
                          <m:r>
                            <a:rPr lang="nl-NL" b="0" i="1" smtClean="0"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𝑚</m:t>
                          </m:r>
                        </m:num>
                        <m:den>
                          <m:r>
                            <a:rPr lang="nl-NL" b="0" i="1" smtClean="0"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𝑉</m:t>
                          </m:r>
                        </m:den>
                      </m:f>
                      <m:r>
                        <a:rPr lang="nl-NL" b="0" i="1" smtClean="0">
                          <a:latin typeface="Cambria Math" panose="02040503050406030204" pitchFamily="18" charset="0"/>
                          <a:ea typeface="Cambria Math" panose="02040503050406030204" pitchFamily="18" charset="0"/>
                        </a:rPr>
                        <m:t>=</m:t>
                      </m:r>
                      <m:f>
                        <m:fPr>
                          <m:ctrlPr>
                            <a:rPr lang="nl-NL" b="0" i="1" smtClean="0"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</m:ctrlPr>
                        </m:fPr>
                        <m:num>
                          <m:r>
                            <a:rPr lang="nl-NL" b="0" i="1" smtClean="0"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92</m:t>
                          </m:r>
                        </m:num>
                        <m:den>
                          <m:r>
                            <a:rPr lang="nl-NL" b="0" i="1" smtClean="0"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100</m:t>
                          </m:r>
                        </m:den>
                      </m:f>
                      <m:r>
                        <a:rPr lang="nl-NL" b="0" i="1" smtClean="0">
                          <a:latin typeface="Cambria Math" panose="02040503050406030204" pitchFamily="18" charset="0"/>
                          <a:ea typeface="Cambria Math" panose="02040503050406030204" pitchFamily="18" charset="0"/>
                        </a:rPr>
                        <m:t>=0,92</m:t>
                      </m:r>
                      <m:r>
                        <a:rPr lang="nl-NL" b="0" i="1" smtClean="0">
                          <a:latin typeface="Cambria Math" panose="02040503050406030204" pitchFamily="18" charset="0"/>
                          <a:ea typeface="Cambria Math" panose="02040503050406030204" pitchFamily="18" charset="0"/>
                        </a:rPr>
                        <m:t>𝑔</m:t>
                      </m:r>
                      <m:r>
                        <a:rPr lang="nl-NL" b="0" i="1" smtClean="0">
                          <a:latin typeface="Cambria Math" panose="02040503050406030204" pitchFamily="18" charset="0"/>
                          <a:ea typeface="Cambria Math" panose="02040503050406030204" pitchFamily="18" charset="0"/>
                        </a:rPr>
                        <m:t>/</m:t>
                      </m:r>
                      <m:sSup>
                        <m:sSupPr>
                          <m:ctrlPr>
                            <a:rPr lang="nl-NL" b="0" i="1" smtClean="0"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</m:ctrlPr>
                        </m:sSupPr>
                        <m:e>
                          <m:r>
                            <a:rPr lang="nl-NL" b="0" i="1" smtClean="0"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𝑐𝑚</m:t>
                          </m:r>
                        </m:e>
                        <m:sup>
                          <m:r>
                            <a:rPr lang="nl-NL" b="0" i="1" smtClean="0">
                              <a:latin typeface="Cambria Math" panose="02040503050406030204" pitchFamily="18" charset="0"/>
                              <a:ea typeface="Cambria Math" panose="02040503050406030204" pitchFamily="18" charset="0"/>
                            </a:rPr>
                            <m:t>3</m:t>
                          </m:r>
                        </m:sup>
                      </m:sSup>
                    </m:oMath>
                  </m:oMathPara>
                </a14:m>
                <a:endParaRPr lang="nl-NL" dirty="0" smtClean="0"/>
              </a:p>
              <a:p>
                <a:pPr marL="0" indent="0">
                  <a:buNone/>
                </a:pPr>
                <a:endParaRPr lang="nl-NL" dirty="0" smtClean="0"/>
              </a:p>
              <a:p>
                <a:pPr marL="0" indent="0">
                  <a:buNone/>
                </a:pPr>
                <a:endParaRPr lang="nl-NL" dirty="0"/>
              </a:p>
              <a:p>
                <a:pPr marL="0" indent="0">
                  <a:buNone/>
                </a:pPr>
                <a:endParaRPr lang="nl-NL" dirty="0"/>
              </a:p>
            </p:txBody>
          </p:sp>
        </mc:Choice>
        <mc:Fallback xmlns="">
          <p:sp>
            <p:nvSpPr>
              <p:cNvPr id="3" name="Tijdelijke aanduiding voor inhoud 2"/>
              <p:cNvSpPr>
                <a:spLocks noGrp="1" noRot="1" noChangeAspect="1" noMove="1" noResize="1" noEditPoints="1" noAdjustHandles="1" noChangeArrowheads="1" noChangeShapeType="1" noTextEdit="1"/>
              </p:cNvSpPr>
              <p:nvPr>
                <p:ph idx="1"/>
              </p:nvPr>
            </p:nvSpPr>
            <p:spPr>
              <a:blipFill>
                <a:blip r:embed="rId2"/>
                <a:stretch>
                  <a:fillRect l="-232" t="-1541"/>
                </a:stretch>
              </a:blipFill>
            </p:spPr>
            <p:txBody>
              <a:bodyPr/>
              <a:lstStyle/>
              <a:p>
                <a:r>
                  <a:rPr lang="nl-NL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75720279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aantekening</a:t>
            </a: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8451826"/>
              </p:ext>
            </p:extLst>
          </p:nvPr>
        </p:nvGraphicFramePr>
        <p:xfrm>
          <a:off x="71846" y="1515293"/>
          <a:ext cx="12048308" cy="4389120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3455125">
                  <a:extLst>
                    <a:ext uri="{9D8B030D-6E8A-4147-A177-3AD203B41FA5}">
                      <a16:colId xmlns:a16="http://schemas.microsoft.com/office/drawing/2014/main" val="3375480485"/>
                    </a:ext>
                  </a:extLst>
                </a:gridCol>
                <a:gridCol w="3639309">
                  <a:extLst>
                    <a:ext uri="{9D8B030D-6E8A-4147-A177-3AD203B41FA5}">
                      <a16:colId xmlns:a16="http://schemas.microsoft.com/office/drawing/2014/main" val="680960346"/>
                    </a:ext>
                  </a:extLst>
                </a:gridCol>
                <a:gridCol w="3029397">
                  <a:extLst>
                    <a:ext uri="{9D8B030D-6E8A-4147-A177-3AD203B41FA5}">
                      <a16:colId xmlns:a16="http://schemas.microsoft.com/office/drawing/2014/main" val="3664679279"/>
                    </a:ext>
                  </a:extLst>
                </a:gridCol>
                <a:gridCol w="1924477">
                  <a:extLst>
                    <a:ext uri="{9D8B030D-6E8A-4147-A177-3AD203B41FA5}">
                      <a16:colId xmlns:a16="http://schemas.microsoft.com/office/drawing/2014/main" val="1674536794"/>
                    </a:ext>
                  </a:extLst>
                </a:gridCol>
              </a:tblGrid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</a:rPr>
                        <a:t>Scheidingsmethode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Soort mengsel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Berust op verschil in: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</a:rPr>
                        <a:t>Voorbeeld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61001396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1. Extraheren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Vaste stoffen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Oplosbaarheid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Zout uit zout en zand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12758144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2. filtreren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Suspensie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Deeltjesgrootte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Kalk </a:t>
                      </a: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uit kalkwater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54969715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3.</a:t>
                      </a:r>
                      <a:r>
                        <a:rPr lang="nl-NL" sz="3200" baseline="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Indampen</a:t>
                      </a:r>
                      <a:endParaRPr lang="nl-NL" sz="3200" dirty="0" smtClean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Oplossing/suspensie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Kookpunt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Zout uit water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8985089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85848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84452698"/>
              </p:ext>
            </p:extLst>
          </p:nvPr>
        </p:nvGraphicFramePr>
        <p:xfrm>
          <a:off x="71846" y="2113008"/>
          <a:ext cx="12048308" cy="1950720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3585754">
                  <a:extLst>
                    <a:ext uri="{9D8B030D-6E8A-4147-A177-3AD203B41FA5}">
                      <a16:colId xmlns:a16="http://schemas.microsoft.com/office/drawing/2014/main" val="84760019"/>
                    </a:ext>
                  </a:extLst>
                </a:gridCol>
                <a:gridCol w="2886891">
                  <a:extLst>
                    <a:ext uri="{9D8B030D-6E8A-4147-A177-3AD203B41FA5}">
                      <a16:colId xmlns:a16="http://schemas.microsoft.com/office/drawing/2014/main" val="1012424185"/>
                    </a:ext>
                  </a:extLst>
                </a:gridCol>
                <a:gridCol w="3651186">
                  <a:extLst>
                    <a:ext uri="{9D8B030D-6E8A-4147-A177-3AD203B41FA5}">
                      <a16:colId xmlns:a16="http://schemas.microsoft.com/office/drawing/2014/main" val="1160850303"/>
                    </a:ext>
                  </a:extLst>
                </a:gridCol>
                <a:gridCol w="1924477">
                  <a:extLst>
                    <a:ext uri="{9D8B030D-6E8A-4147-A177-3AD203B41FA5}">
                      <a16:colId xmlns:a16="http://schemas.microsoft.com/office/drawing/2014/main" val="35425143"/>
                    </a:ext>
                  </a:extLst>
                </a:gridCol>
              </a:tblGrid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</a:rPr>
                        <a:t>Scheidingsmethode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Soort mengsel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Berust op verschil in: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</a:rPr>
                        <a:t>Voorbeeld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nl-NL" sz="3200" dirty="0" smtClean="0">
                        <a:effectLst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501519133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4.</a:t>
                      </a:r>
                      <a:r>
                        <a:rPr lang="nl-NL" sz="3200" baseline="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 Adsorberen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Oplossing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2400" b="0" i="0" kern="1200" dirty="0" smtClean="0">
                          <a:solidFill>
                            <a:schemeClr val="lt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Verschil  in hechting aan adsorptiemiddel</a:t>
                      </a:r>
                      <a:endParaRPr lang="nl-NL" sz="2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</a:rPr>
                        <a:t>Kleurstof uit ranja</a:t>
                      </a: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9139143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6514304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94508" y="676094"/>
            <a:ext cx="11375572" cy="5489574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nl-NL" sz="3600" b="1" dirty="0"/>
              <a:t>Practicum adsorberen</a:t>
            </a:r>
            <a:endParaRPr lang="nl-NL" sz="3600" dirty="0"/>
          </a:p>
          <a:p>
            <a:r>
              <a:rPr lang="nl-NL" sz="3600" dirty="0"/>
              <a:t>Wat heb je nodig?</a:t>
            </a:r>
          </a:p>
          <a:p>
            <a:r>
              <a:rPr lang="nl-NL" sz="3600" dirty="0"/>
              <a:t>Rekje met 2 buizen</a:t>
            </a:r>
          </a:p>
          <a:p>
            <a:r>
              <a:rPr lang="nl-NL" sz="3600" dirty="0"/>
              <a:t>Trechter</a:t>
            </a:r>
          </a:p>
          <a:p>
            <a:r>
              <a:rPr lang="nl-NL" sz="3600" dirty="0"/>
              <a:t>Filter</a:t>
            </a:r>
          </a:p>
          <a:p>
            <a:r>
              <a:rPr lang="nl-NL" sz="3600" dirty="0"/>
              <a:t>Norit</a:t>
            </a:r>
          </a:p>
          <a:p>
            <a:r>
              <a:rPr lang="nl-NL" sz="3600" dirty="0"/>
              <a:t>Spatel</a:t>
            </a:r>
          </a:p>
          <a:p>
            <a:r>
              <a:rPr lang="nl-NL" sz="3600" dirty="0"/>
              <a:t>Aanmaaklimonade of gekleurd </a:t>
            </a:r>
            <a:r>
              <a:rPr lang="nl-NL" sz="3600" dirty="0" smtClean="0"/>
              <a:t>water</a:t>
            </a:r>
          </a:p>
          <a:p>
            <a:endParaRPr lang="nl-NL" sz="3600" dirty="0"/>
          </a:p>
          <a:p>
            <a:pPr marL="0" indent="0">
              <a:buNone/>
            </a:pPr>
            <a:r>
              <a:rPr lang="nl-NL" sz="3600" b="1" dirty="0"/>
              <a:t>Wat moet je doen?</a:t>
            </a:r>
          </a:p>
          <a:p>
            <a:r>
              <a:rPr lang="nl-NL" sz="3600" dirty="0"/>
              <a:t>Vul een buis met ongeveer 6 ml aanmaaklimonade.</a:t>
            </a:r>
          </a:p>
          <a:p>
            <a:r>
              <a:rPr lang="nl-NL" sz="3600" dirty="0"/>
              <a:t>Voeg een schepje Norit toe, kwispel en laat even staan.</a:t>
            </a:r>
          </a:p>
          <a:p>
            <a:r>
              <a:rPr lang="nl-NL" sz="3600" dirty="0"/>
              <a:t>Vouw intussen het filter, plaats het in de trechter en zet de trechter op een schone buis.</a:t>
            </a:r>
          </a:p>
          <a:p>
            <a:r>
              <a:rPr lang="nl-NL" sz="3600" dirty="0"/>
              <a:t>Filter nu het Norit  mengsel.</a:t>
            </a:r>
          </a:p>
          <a:p>
            <a:r>
              <a:rPr lang="nl-NL" sz="3600" dirty="0"/>
              <a:t>Wat zie je?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542028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Huiswerk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Lezen + maken opgaven extraheren en adsorberen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783155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aantekening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Neem de tekening op het bord over</a:t>
            </a:r>
          </a:p>
          <a:p>
            <a:r>
              <a:rPr lang="nl-NL" dirty="0" smtClean="0"/>
              <a:t>Neem een lege blz. Neem de onderstaande tabel over en vul aan!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3136990"/>
              </p:ext>
            </p:extLst>
          </p:nvPr>
        </p:nvGraphicFramePr>
        <p:xfrm>
          <a:off x="143692" y="2756264"/>
          <a:ext cx="12048308" cy="3875313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4043704">
                  <a:extLst>
                    <a:ext uri="{9D8B030D-6E8A-4147-A177-3AD203B41FA5}">
                      <a16:colId xmlns:a16="http://schemas.microsoft.com/office/drawing/2014/main" val="3375480485"/>
                    </a:ext>
                  </a:extLst>
                </a:gridCol>
                <a:gridCol w="3050730">
                  <a:extLst>
                    <a:ext uri="{9D8B030D-6E8A-4147-A177-3AD203B41FA5}">
                      <a16:colId xmlns:a16="http://schemas.microsoft.com/office/drawing/2014/main" val="680960346"/>
                    </a:ext>
                  </a:extLst>
                </a:gridCol>
                <a:gridCol w="3029397">
                  <a:extLst>
                    <a:ext uri="{9D8B030D-6E8A-4147-A177-3AD203B41FA5}">
                      <a16:colId xmlns:a16="http://schemas.microsoft.com/office/drawing/2014/main" val="3664679279"/>
                    </a:ext>
                  </a:extLst>
                </a:gridCol>
                <a:gridCol w="1924477">
                  <a:extLst>
                    <a:ext uri="{9D8B030D-6E8A-4147-A177-3AD203B41FA5}">
                      <a16:colId xmlns:a16="http://schemas.microsoft.com/office/drawing/2014/main" val="1674536794"/>
                    </a:ext>
                  </a:extLst>
                </a:gridCol>
              </a:tblGrid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>
                          <a:effectLst/>
                        </a:rPr>
                        <a:t>Scheidingsmethode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Soort mengsel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>
                          <a:effectLst/>
                        </a:rPr>
                        <a:t>Berust op verschil in:</a:t>
                      </a:r>
                      <a:endParaRPr lang="nl-NL" sz="32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</a:rPr>
                        <a:t>Voorbeeld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661001396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1. Extraheren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Vaste stoffen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32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Oplosbaarheid</a:t>
                      </a: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112758144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254969715"/>
                  </a:ext>
                </a:extLst>
              </a:tr>
              <a:tr h="96665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nl-NL" sz="3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28985089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934376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Extraheren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4804954" cy="4351338"/>
          </a:xfrm>
        </p:spPr>
        <p:txBody>
          <a:bodyPr>
            <a:normAutofit fontScale="70000" lnSpcReduction="20000"/>
          </a:bodyPr>
          <a:lstStyle/>
          <a:p>
            <a:r>
              <a:rPr lang="nl-NL" sz="3100" dirty="0" smtClean="0"/>
              <a:t>Denk aan alle veiligheidsmaatregelen</a:t>
            </a:r>
          </a:p>
          <a:p>
            <a:pPr marL="0" indent="0">
              <a:buNone/>
            </a:pPr>
            <a:endParaRPr lang="nl-NL" sz="3100" dirty="0" smtClean="0"/>
          </a:p>
          <a:p>
            <a:pPr marL="0" indent="0">
              <a:buNone/>
            </a:pPr>
            <a:r>
              <a:rPr lang="nl-NL" sz="3100" dirty="0" smtClean="0"/>
              <a:t>Benodigdheden:</a:t>
            </a:r>
          </a:p>
          <a:p>
            <a:pPr marL="0" indent="0">
              <a:buNone/>
            </a:pPr>
            <a:r>
              <a:rPr lang="nl-NL" sz="3100" b="1" dirty="0" smtClean="0"/>
              <a:t>Oplossen:</a:t>
            </a:r>
          </a:p>
          <a:p>
            <a:pPr>
              <a:buFontTx/>
              <a:buChar char="-"/>
            </a:pPr>
            <a:r>
              <a:rPr lang="nl-NL" sz="3100" dirty="0" smtClean="0"/>
              <a:t>Mengsel zand en zout</a:t>
            </a:r>
          </a:p>
          <a:p>
            <a:pPr>
              <a:buFontTx/>
              <a:buChar char="-"/>
            </a:pPr>
            <a:r>
              <a:rPr lang="nl-NL" sz="3100" dirty="0" smtClean="0"/>
              <a:t>(warm) Water</a:t>
            </a:r>
          </a:p>
          <a:p>
            <a:pPr marL="0" indent="0">
              <a:buNone/>
            </a:pPr>
            <a:endParaRPr lang="nl-NL" sz="3100" b="1" dirty="0" smtClean="0"/>
          </a:p>
          <a:p>
            <a:pPr marL="0" indent="0">
              <a:buNone/>
            </a:pPr>
            <a:r>
              <a:rPr lang="nl-NL" sz="3100" b="1" dirty="0" smtClean="0"/>
              <a:t>Filtreren:</a:t>
            </a:r>
          </a:p>
          <a:p>
            <a:pPr>
              <a:buFontTx/>
              <a:buChar char="-"/>
            </a:pPr>
            <a:r>
              <a:rPr lang="nl-NL" sz="3100" dirty="0" smtClean="0"/>
              <a:t>Filter</a:t>
            </a:r>
          </a:p>
          <a:p>
            <a:pPr>
              <a:buFontTx/>
              <a:buChar char="-"/>
            </a:pPr>
            <a:r>
              <a:rPr lang="nl-NL" sz="3100" dirty="0" smtClean="0"/>
              <a:t>Trechter</a:t>
            </a:r>
          </a:p>
          <a:p>
            <a:pPr>
              <a:buFontTx/>
              <a:buChar char="-"/>
            </a:pPr>
            <a:r>
              <a:rPr lang="nl-NL" sz="3100" dirty="0" smtClean="0"/>
              <a:t>Reageerbuis</a:t>
            </a:r>
          </a:p>
          <a:p>
            <a:pPr>
              <a:buFontTx/>
              <a:buChar char="-"/>
            </a:pPr>
            <a:r>
              <a:rPr lang="nl-NL" sz="3100" dirty="0" smtClean="0"/>
              <a:t>reageerbuisrek</a:t>
            </a:r>
          </a:p>
          <a:p>
            <a:pPr>
              <a:buFontTx/>
              <a:buChar char="-"/>
            </a:pPr>
            <a:endParaRPr lang="nl-NL" dirty="0" smtClean="0"/>
          </a:p>
        </p:txBody>
      </p:sp>
      <p:sp>
        <p:nvSpPr>
          <p:cNvPr id="4" name="Rechthoek 3"/>
          <p:cNvSpPr/>
          <p:nvPr/>
        </p:nvSpPr>
        <p:spPr>
          <a:xfrm>
            <a:off x="5643154" y="2544007"/>
            <a:ext cx="6135188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400" b="1" dirty="0" smtClean="0"/>
              <a:t>Indampen:</a:t>
            </a:r>
          </a:p>
          <a:p>
            <a:pPr marL="285750" indent="-285750">
              <a:buFontTx/>
              <a:buChar char="-"/>
            </a:pPr>
            <a:r>
              <a:rPr lang="nl-NL" sz="2400" dirty="0" smtClean="0"/>
              <a:t>driepoot, </a:t>
            </a:r>
          </a:p>
          <a:p>
            <a:pPr marL="285750" indent="-285750">
              <a:buFontTx/>
              <a:buChar char="-"/>
            </a:pPr>
            <a:r>
              <a:rPr lang="nl-NL" sz="2400" dirty="0" smtClean="0"/>
              <a:t>Gaasje</a:t>
            </a:r>
          </a:p>
          <a:p>
            <a:pPr marL="285750" indent="-285750">
              <a:buFontTx/>
              <a:buChar char="-"/>
            </a:pPr>
            <a:r>
              <a:rPr lang="nl-NL" sz="2400" dirty="0" smtClean="0"/>
              <a:t>brander</a:t>
            </a:r>
          </a:p>
        </p:txBody>
      </p:sp>
    </p:spTree>
    <p:extLst>
      <p:ext uri="{BB962C8B-B14F-4D97-AF65-F5344CB8AC3E}">
        <p14:creationId xmlns:p14="http://schemas.microsoft.com/office/powerpoint/2010/main" val="2639261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mtClean="0"/>
              <a:t>Les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adsorberen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326332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Deze les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Char char="-"/>
            </a:pPr>
            <a:r>
              <a:rPr lang="nl-NL" dirty="0" smtClean="0"/>
              <a:t>Bespreken huiswerk van vorige les</a:t>
            </a:r>
          </a:p>
          <a:p>
            <a:pPr>
              <a:buFontTx/>
              <a:buChar char="-"/>
            </a:pPr>
            <a:r>
              <a:rPr lang="nl-NL" dirty="0" smtClean="0"/>
              <a:t>Nieuwe scheidingsmethode: “adsorberen”</a:t>
            </a:r>
          </a:p>
          <a:p>
            <a:pPr>
              <a:buFontTx/>
              <a:buChar char="-"/>
            </a:pPr>
            <a:r>
              <a:rPr lang="nl-NL" dirty="0" smtClean="0"/>
              <a:t>M huiswerk </a:t>
            </a:r>
            <a:r>
              <a:rPr lang="nl-NL" dirty="0"/>
              <a:t>opgaven extraheren en adsorberen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22341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Opgaven verschil mengsel en zuivere stof</a:t>
            </a:r>
            <a:br>
              <a:rPr lang="nl-NL" dirty="0" smtClean="0"/>
            </a:br>
            <a:r>
              <a:rPr lang="nl-NL" dirty="0" smtClean="0"/>
              <a:t>Opgave 1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/>
          </p:nvPr>
        </p:nvGraphicFramePr>
        <p:xfrm>
          <a:off x="2116182" y="1825625"/>
          <a:ext cx="9237617" cy="435133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5" name="Tekstvak 4"/>
          <p:cNvSpPr txBox="1"/>
          <p:nvPr/>
        </p:nvSpPr>
        <p:spPr>
          <a:xfrm>
            <a:off x="9653452" y="6311900"/>
            <a:ext cx="10791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Tijd (min)</a:t>
            </a:r>
            <a:endParaRPr lang="nl-NL" dirty="0"/>
          </a:p>
        </p:txBody>
      </p:sp>
      <p:sp>
        <p:nvSpPr>
          <p:cNvPr id="6" name="Tekstvak 5"/>
          <p:cNvSpPr txBox="1"/>
          <p:nvPr/>
        </p:nvSpPr>
        <p:spPr>
          <a:xfrm>
            <a:off x="674915" y="2088243"/>
            <a:ext cx="11515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Temp. (°C)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450879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Opgave 1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/>
              <a:t>1b.</a:t>
            </a:r>
            <a:r>
              <a:rPr lang="nl-NL" dirty="0"/>
              <a:t> Bepaal met behulp van de grafiek het stolpunt(=smeltpunt) of stoltraject (=smelttraject</a:t>
            </a:r>
            <a:r>
              <a:rPr lang="nl-NL" dirty="0" smtClean="0"/>
              <a:t>).</a:t>
            </a:r>
          </a:p>
          <a:p>
            <a:pPr marL="0" indent="0">
              <a:buNone/>
            </a:pPr>
            <a:r>
              <a:rPr lang="nl-NL" dirty="0"/>
              <a:t/>
            </a:r>
            <a:br>
              <a:rPr lang="nl-NL" dirty="0"/>
            </a:br>
            <a:r>
              <a:rPr lang="nl-NL" dirty="0"/>
              <a:t>33 tot 26 °</a:t>
            </a:r>
            <a:r>
              <a:rPr lang="nl-NL" dirty="0" smtClean="0"/>
              <a:t>C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b="1" dirty="0"/>
              <a:t>1c.</a:t>
            </a:r>
            <a:r>
              <a:rPr lang="nl-NL" dirty="0"/>
              <a:t> Leg uit of margarine een zuivere stof of een mengsel is.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1417053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Opgave 2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Bedenk drie experimenten waarmee je zeewater van zuiver water kunt onderscheiden</a:t>
            </a:r>
            <a:r>
              <a:rPr lang="nl-NL" dirty="0" smtClean="0"/>
              <a:t>.</a:t>
            </a:r>
          </a:p>
          <a:p>
            <a:pPr marL="0" indent="0">
              <a:buNone/>
            </a:pPr>
            <a:endParaRPr lang="nl-NL" dirty="0"/>
          </a:p>
          <a:p>
            <a:pPr lvl="0"/>
            <a:r>
              <a:rPr lang="nl-NL" dirty="0"/>
              <a:t>Kookpunt of kooktraject. Water verwarmen en temperatuur meten</a:t>
            </a:r>
          </a:p>
          <a:p>
            <a:pPr lvl="0"/>
            <a:r>
              <a:rPr lang="nl-NL" dirty="0"/>
              <a:t>Afkoelen: stolpunt of stoltraject</a:t>
            </a:r>
          </a:p>
          <a:p>
            <a:pPr lvl="0"/>
            <a:r>
              <a:rPr lang="nl-NL" dirty="0"/>
              <a:t>Proeven, </a:t>
            </a:r>
            <a:endParaRPr lang="nl-NL" dirty="0" smtClean="0"/>
          </a:p>
          <a:p>
            <a:pPr lvl="0"/>
            <a:r>
              <a:rPr lang="nl-NL" dirty="0" smtClean="0"/>
              <a:t>indampen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031007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Opgave 3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/>
              <a:t>3a.</a:t>
            </a:r>
            <a:r>
              <a:rPr lang="nl-NL" dirty="0"/>
              <a:t> Niek beweert: 'In een bos heb je zuivere lucht.' Wat bedoelt Niek met deze uitspraak</a:t>
            </a:r>
            <a:r>
              <a:rPr lang="nl-NL" dirty="0" smtClean="0"/>
              <a:t>?</a:t>
            </a:r>
          </a:p>
          <a:p>
            <a:pPr marL="0" indent="0">
              <a:buNone/>
            </a:pPr>
            <a:r>
              <a:rPr lang="nl-NL" dirty="0"/>
              <a:t/>
            </a:r>
            <a:br>
              <a:rPr lang="nl-NL" dirty="0"/>
            </a:br>
            <a:r>
              <a:rPr lang="nl-NL" dirty="0"/>
              <a:t>Niek bedoelt dat de lucht schoon </a:t>
            </a:r>
            <a:r>
              <a:rPr lang="nl-NL" dirty="0" smtClean="0"/>
              <a:t>is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b="1" dirty="0"/>
              <a:t>3b. </a:t>
            </a:r>
            <a:r>
              <a:rPr lang="nl-NL" dirty="0"/>
              <a:t>Waarom is zuivere lucht geen chemisch zuivere stof</a:t>
            </a:r>
            <a:r>
              <a:rPr lang="nl-NL" dirty="0" smtClean="0"/>
              <a:t>?</a:t>
            </a:r>
          </a:p>
          <a:p>
            <a:pPr marL="0" indent="0">
              <a:buNone/>
            </a:pPr>
            <a:r>
              <a:rPr lang="nl-NL" dirty="0"/>
              <a:t/>
            </a:r>
            <a:br>
              <a:rPr lang="nl-NL" dirty="0"/>
            </a:br>
            <a:r>
              <a:rPr lang="nl-NL" dirty="0"/>
              <a:t>lucht is een mengsel van gassen, dus er zitten meerdere soorten moleculen in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7826401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0483226F79D3442AED56F16394E78FF" ma:contentTypeVersion="13" ma:contentTypeDescription="Een nieuw document maken." ma:contentTypeScope="" ma:versionID="859c0359d483ef92a254cf786f5be8e2">
  <xsd:schema xmlns:xsd="http://www.w3.org/2001/XMLSchema" xmlns:xs="http://www.w3.org/2001/XMLSchema" xmlns:p="http://schemas.microsoft.com/office/2006/metadata/properties" xmlns:ns3="03c1073f-59ca-4b02-9a54-25651d767f09" xmlns:ns4="54cf5622-c7f8-4ecf-a16b-d0c1e0637fa1" targetNamespace="http://schemas.microsoft.com/office/2006/metadata/properties" ma:root="true" ma:fieldsID="80150e025c211fe0113ab57d3bd72b98" ns3:_="" ns4:_="">
    <xsd:import namespace="03c1073f-59ca-4b02-9a54-25651d767f09"/>
    <xsd:import namespace="54cf5622-c7f8-4ecf-a16b-d0c1e0637fa1"/>
    <xsd:element name="properties">
      <xsd:complexType>
        <xsd:sequence>
          <xsd:element name="documentManagement">
            <xsd:complexType>
              <xsd:all>
                <xsd:element ref="ns3:SharedWithUsers" minOccurs="0"/>
                <xsd:element ref="ns3:SharedWithDetails" minOccurs="0"/>
                <xsd:element ref="ns3:SharingHintHash" minOccurs="0"/>
                <xsd:element ref="ns4:MediaServiceMetadata" minOccurs="0"/>
                <xsd:element ref="ns4:MediaServiceFastMetadata" minOccurs="0"/>
                <xsd:element ref="ns4:MediaServiceDateTaken" minOccurs="0"/>
                <xsd:element ref="ns4:MediaServiceAutoTags" minOccurs="0"/>
                <xsd:element ref="ns4:MediaServiceLocation" minOccurs="0"/>
                <xsd:element ref="ns4:MediaServiceOCR" minOccurs="0"/>
                <xsd:element ref="ns4:MediaServiceGenerationTime" minOccurs="0"/>
                <xsd:element ref="ns4:MediaServiceEventHashCode" minOccurs="0"/>
                <xsd:element ref="ns4:MediaServiceAutoKeyPoints" minOccurs="0"/>
                <xsd:element ref="ns4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3c1073f-59ca-4b02-9a54-25651d767f09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Gedeeld met" ma:description="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Gedeeld met details" ma:description="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0" nillable="true" ma:displayName="Hint-hash delen" ma:description="" ma:hidden="true" ma:internalName="SharingHintHash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4cf5622-c7f8-4ecf-a16b-d0c1e0637fa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3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4" nillable="true" ma:displayName="MediaServiceAutoTags" ma:internalName="MediaServiceAutoTags" ma:readOnly="true">
      <xsd:simpleType>
        <xsd:restriction base="dms:Text"/>
      </xsd:simpleType>
    </xsd:element>
    <xsd:element name="MediaServiceLocation" ma:index="15" nillable="true" ma:displayName="MediaServiceLocation" ma:internalName="MediaServiceLocation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9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20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1CB91B04-E410-40D4-B732-32C45A73B0AF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3854325-F50B-4E82-BCBD-18EFBFABC8F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3c1073f-59ca-4b02-9a54-25651d767f09"/>
    <ds:schemaRef ds:uri="54cf5622-c7f8-4ecf-a16b-d0c1e0637fa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A134CE8E-ACCD-48E5-854B-315382BB8E8D}">
  <ds:schemaRefs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schemas.microsoft.com/office/infopath/2007/PartnerControls"/>
    <ds:schemaRef ds:uri="54cf5622-c7f8-4ecf-a16b-d0c1e0637fa1"/>
    <ds:schemaRef ds:uri="http://schemas.openxmlformats.org/package/2006/metadata/core-properties"/>
    <ds:schemaRef ds:uri="http://www.w3.org/XML/1998/namespace"/>
    <ds:schemaRef ds:uri="03c1073f-59ca-4b02-9a54-25651d767f09"/>
    <ds:schemaRef ds:uri="http://purl.org/dc/dcmitype/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619</Words>
  <Application>Microsoft Office PowerPoint</Application>
  <PresentationFormat>Breedbeeld</PresentationFormat>
  <Paragraphs>132</Paragraphs>
  <Slides>16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16</vt:i4>
      </vt:variant>
    </vt:vector>
  </HeadingPairs>
  <TitlesOfParts>
    <vt:vector size="22" baseType="lpstr">
      <vt:lpstr>Arial</vt:lpstr>
      <vt:lpstr>Calibri</vt:lpstr>
      <vt:lpstr>Calibri Light</vt:lpstr>
      <vt:lpstr>Cambria Math</vt:lpstr>
      <vt:lpstr>Times New Roman</vt:lpstr>
      <vt:lpstr>Kantoorthema</vt:lpstr>
      <vt:lpstr>Les</vt:lpstr>
      <vt:lpstr>aantekening</vt:lpstr>
      <vt:lpstr>Extraheren</vt:lpstr>
      <vt:lpstr>Les</vt:lpstr>
      <vt:lpstr>Deze les</vt:lpstr>
      <vt:lpstr>Opgaven verschil mengsel en zuivere stof Opgave 1</vt:lpstr>
      <vt:lpstr>Opgave 1</vt:lpstr>
      <vt:lpstr>Opgave 2</vt:lpstr>
      <vt:lpstr>Opgave 3</vt:lpstr>
      <vt:lpstr>Opgave 4</vt:lpstr>
      <vt:lpstr>Opgaven massa% en volume% Opgave 1</vt:lpstr>
      <vt:lpstr>Opgave 2</vt:lpstr>
      <vt:lpstr>aantekening</vt:lpstr>
      <vt:lpstr>PowerPoint-presentatie</vt:lpstr>
      <vt:lpstr>PowerPoint-presentatie</vt:lpstr>
      <vt:lpstr>Huiswerk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Lesdoel</dc:title>
  <dc:creator>Kleijnen, JJC (Janny) de</dc:creator>
  <cp:lastModifiedBy>Kleijnen, JJC (Janny) de</cp:lastModifiedBy>
  <cp:revision>11</cp:revision>
  <dcterms:created xsi:type="dcterms:W3CDTF">2020-09-21T08:41:03Z</dcterms:created>
  <dcterms:modified xsi:type="dcterms:W3CDTF">2020-09-28T11:13:40Z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0x010100F0483226F79D3442AED56F16394E78FF</vt:lpwstr>
  </property>
</Properties>
</file>

<file path=docProps/thumbnail.jpeg>
</file>