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sldIdLst>
    <p:sldId id="256" r:id="rId5"/>
    <p:sldId id="266" r:id="rId6"/>
    <p:sldId id="257" r:id="rId7"/>
    <p:sldId id="258" r:id="rId8"/>
    <p:sldId id="259" r:id="rId9"/>
    <p:sldId id="260" r:id="rId10"/>
    <p:sldId id="261" r:id="rId11"/>
    <p:sldId id="262" r:id="rId12"/>
    <p:sldId id="263" r:id="rId13"/>
    <p:sldId id="267" r:id="rId14"/>
    <p:sldId id="268" r:id="rId15"/>
    <p:sldId id="265" r:id="rId16"/>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p:scale>
          <a:sx n="73" d="100"/>
          <a:sy n="73" d="100"/>
        </p:scale>
        <p:origin x="618" y="8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2B620930-5014-4A6E-A36D-61BC2120C112}" type="datetimeFigureOut">
              <a:rPr lang="nl-NL" smtClean="0"/>
              <a:t>30-9-2020</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1CD72D8-0BA3-431C-B08A-FBDE464D22EA}" type="slidenum">
              <a:rPr lang="nl-NL" smtClean="0"/>
              <a:t>‹nr.›</a:t>
            </a:fld>
            <a:endParaRPr lang="nl-NL"/>
          </a:p>
        </p:txBody>
      </p:sp>
    </p:spTree>
    <p:extLst>
      <p:ext uri="{BB962C8B-B14F-4D97-AF65-F5344CB8AC3E}">
        <p14:creationId xmlns:p14="http://schemas.microsoft.com/office/powerpoint/2010/main" val="257628124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B620930-5014-4A6E-A36D-61BC2120C112}" type="datetimeFigureOut">
              <a:rPr lang="nl-NL" smtClean="0"/>
              <a:t>30-9-2020</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1CD72D8-0BA3-431C-B08A-FBDE464D22EA}" type="slidenum">
              <a:rPr lang="nl-NL" smtClean="0"/>
              <a:t>‹nr.›</a:t>
            </a:fld>
            <a:endParaRPr lang="nl-NL"/>
          </a:p>
        </p:txBody>
      </p:sp>
    </p:spTree>
    <p:extLst>
      <p:ext uri="{BB962C8B-B14F-4D97-AF65-F5344CB8AC3E}">
        <p14:creationId xmlns:p14="http://schemas.microsoft.com/office/powerpoint/2010/main" val="321010971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B620930-5014-4A6E-A36D-61BC2120C112}" type="datetimeFigureOut">
              <a:rPr lang="nl-NL" smtClean="0"/>
              <a:t>30-9-2020</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1CD72D8-0BA3-431C-B08A-FBDE464D22EA}" type="slidenum">
              <a:rPr lang="nl-NL" smtClean="0"/>
              <a:t>‹nr.›</a:t>
            </a:fld>
            <a:endParaRPr lang="nl-NL"/>
          </a:p>
        </p:txBody>
      </p:sp>
    </p:spTree>
    <p:extLst>
      <p:ext uri="{BB962C8B-B14F-4D97-AF65-F5344CB8AC3E}">
        <p14:creationId xmlns:p14="http://schemas.microsoft.com/office/powerpoint/2010/main" val="118674122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2B620930-5014-4A6E-A36D-61BC2120C112}" type="datetimeFigureOut">
              <a:rPr lang="nl-NL" smtClean="0"/>
              <a:t>30-9-2020</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1CD72D8-0BA3-431C-B08A-FBDE464D22EA}" type="slidenum">
              <a:rPr lang="nl-NL" smtClean="0"/>
              <a:t>‹nr.›</a:t>
            </a:fld>
            <a:endParaRPr lang="nl-NL"/>
          </a:p>
        </p:txBody>
      </p:sp>
    </p:spTree>
    <p:extLst>
      <p:ext uri="{BB962C8B-B14F-4D97-AF65-F5344CB8AC3E}">
        <p14:creationId xmlns:p14="http://schemas.microsoft.com/office/powerpoint/2010/main" val="30400942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Tekststijl van het model bewerken</a:t>
            </a:r>
          </a:p>
        </p:txBody>
      </p:sp>
      <p:sp>
        <p:nvSpPr>
          <p:cNvPr id="4" name="Tijdelijke aanduiding voor datum 3"/>
          <p:cNvSpPr>
            <a:spLocks noGrp="1"/>
          </p:cNvSpPr>
          <p:nvPr>
            <p:ph type="dt" sz="half" idx="10"/>
          </p:nvPr>
        </p:nvSpPr>
        <p:spPr/>
        <p:txBody>
          <a:bodyPr/>
          <a:lstStyle/>
          <a:p>
            <a:fld id="{2B620930-5014-4A6E-A36D-61BC2120C112}" type="datetimeFigureOut">
              <a:rPr lang="nl-NL" smtClean="0"/>
              <a:t>30-9-2020</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21CD72D8-0BA3-431C-B08A-FBDE464D22EA}" type="slidenum">
              <a:rPr lang="nl-NL" smtClean="0"/>
              <a:t>‹nr.›</a:t>
            </a:fld>
            <a:endParaRPr lang="nl-NL"/>
          </a:p>
        </p:txBody>
      </p:sp>
    </p:spTree>
    <p:extLst>
      <p:ext uri="{BB962C8B-B14F-4D97-AF65-F5344CB8AC3E}">
        <p14:creationId xmlns:p14="http://schemas.microsoft.com/office/powerpoint/2010/main" val="12609094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2B620930-5014-4A6E-A36D-61BC2120C112}" type="datetimeFigureOut">
              <a:rPr lang="nl-NL" smtClean="0"/>
              <a:t>30-9-2020</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1CD72D8-0BA3-431C-B08A-FBDE464D22EA}" type="slidenum">
              <a:rPr lang="nl-NL" smtClean="0"/>
              <a:t>‹nr.›</a:t>
            </a:fld>
            <a:endParaRPr lang="nl-NL"/>
          </a:p>
        </p:txBody>
      </p:sp>
    </p:spTree>
    <p:extLst>
      <p:ext uri="{BB962C8B-B14F-4D97-AF65-F5344CB8AC3E}">
        <p14:creationId xmlns:p14="http://schemas.microsoft.com/office/powerpoint/2010/main" val="346018690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2B620930-5014-4A6E-A36D-61BC2120C112}" type="datetimeFigureOut">
              <a:rPr lang="nl-NL" smtClean="0"/>
              <a:t>30-9-2020</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21CD72D8-0BA3-431C-B08A-FBDE464D22EA}" type="slidenum">
              <a:rPr lang="nl-NL" smtClean="0"/>
              <a:t>‹nr.›</a:t>
            </a:fld>
            <a:endParaRPr lang="nl-NL"/>
          </a:p>
        </p:txBody>
      </p:sp>
    </p:spTree>
    <p:extLst>
      <p:ext uri="{BB962C8B-B14F-4D97-AF65-F5344CB8AC3E}">
        <p14:creationId xmlns:p14="http://schemas.microsoft.com/office/powerpoint/2010/main" val="337363676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2B620930-5014-4A6E-A36D-61BC2120C112}" type="datetimeFigureOut">
              <a:rPr lang="nl-NL" smtClean="0"/>
              <a:t>30-9-2020</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21CD72D8-0BA3-431C-B08A-FBDE464D22EA}" type="slidenum">
              <a:rPr lang="nl-NL" smtClean="0"/>
              <a:t>‹nr.›</a:t>
            </a:fld>
            <a:endParaRPr lang="nl-NL"/>
          </a:p>
        </p:txBody>
      </p:sp>
    </p:spTree>
    <p:extLst>
      <p:ext uri="{BB962C8B-B14F-4D97-AF65-F5344CB8AC3E}">
        <p14:creationId xmlns:p14="http://schemas.microsoft.com/office/powerpoint/2010/main" val="7036932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2B620930-5014-4A6E-A36D-61BC2120C112}" type="datetimeFigureOut">
              <a:rPr lang="nl-NL" smtClean="0"/>
              <a:t>30-9-2020</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21CD72D8-0BA3-431C-B08A-FBDE464D22EA}" type="slidenum">
              <a:rPr lang="nl-NL" smtClean="0"/>
              <a:t>‹nr.›</a:t>
            </a:fld>
            <a:endParaRPr lang="nl-NL"/>
          </a:p>
        </p:txBody>
      </p:sp>
    </p:spTree>
    <p:extLst>
      <p:ext uri="{BB962C8B-B14F-4D97-AF65-F5344CB8AC3E}">
        <p14:creationId xmlns:p14="http://schemas.microsoft.com/office/powerpoint/2010/main" val="18566298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2B620930-5014-4A6E-A36D-61BC2120C112}" type="datetimeFigureOut">
              <a:rPr lang="nl-NL" smtClean="0"/>
              <a:t>30-9-2020</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1CD72D8-0BA3-431C-B08A-FBDE464D22EA}" type="slidenum">
              <a:rPr lang="nl-NL" smtClean="0"/>
              <a:t>‹nr.›</a:t>
            </a:fld>
            <a:endParaRPr lang="nl-NL"/>
          </a:p>
        </p:txBody>
      </p:sp>
    </p:spTree>
    <p:extLst>
      <p:ext uri="{BB962C8B-B14F-4D97-AF65-F5344CB8AC3E}">
        <p14:creationId xmlns:p14="http://schemas.microsoft.com/office/powerpoint/2010/main" val="102139265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2B620930-5014-4A6E-A36D-61BC2120C112}" type="datetimeFigureOut">
              <a:rPr lang="nl-NL" smtClean="0"/>
              <a:t>30-9-2020</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21CD72D8-0BA3-431C-B08A-FBDE464D22EA}" type="slidenum">
              <a:rPr lang="nl-NL" smtClean="0"/>
              <a:t>‹nr.›</a:t>
            </a:fld>
            <a:endParaRPr lang="nl-NL"/>
          </a:p>
        </p:txBody>
      </p:sp>
    </p:spTree>
    <p:extLst>
      <p:ext uri="{BB962C8B-B14F-4D97-AF65-F5344CB8AC3E}">
        <p14:creationId xmlns:p14="http://schemas.microsoft.com/office/powerpoint/2010/main" val="682618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B620930-5014-4A6E-A36D-61BC2120C112}" type="datetimeFigureOut">
              <a:rPr lang="nl-NL" smtClean="0"/>
              <a:t>30-9-2020</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1CD72D8-0BA3-431C-B08A-FBDE464D22EA}" type="slidenum">
              <a:rPr lang="nl-NL" smtClean="0"/>
              <a:t>‹nr.›</a:t>
            </a:fld>
            <a:endParaRPr lang="nl-NL"/>
          </a:p>
        </p:txBody>
      </p:sp>
    </p:spTree>
    <p:extLst>
      <p:ext uri="{BB962C8B-B14F-4D97-AF65-F5344CB8AC3E}">
        <p14:creationId xmlns:p14="http://schemas.microsoft.com/office/powerpoint/2010/main" val="250602727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hyperlink" Target="http://www.4nix.nl/destilleren.html" TargetMode="Externa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hyperlink" Target="http://www.4nix.nl/destilleren.html"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Indampen en destilleren</a:t>
            </a:r>
            <a:endParaRPr lang="nl-NL" dirty="0"/>
          </a:p>
        </p:txBody>
      </p:sp>
      <p:sp>
        <p:nvSpPr>
          <p:cNvPr id="3" name="Ondertitel 2"/>
          <p:cNvSpPr>
            <a:spLocks noGrp="1"/>
          </p:cNvSpPr>
          <p:nvPr>
            <p:ph type="subTitle" idx="1"/>
          </p:nvPr>
        </p:nvSpPr>
        <p:spPr/>
        <p:txBody>
          <a:bodyPr/>
          <a:lstStyle/>
          <a:p>
            <a:endParaRPr lang="nl-NL"/>
          </a:p>
        </p:txBody>
      </p:sp>
    </p:spTree>
    <p:extLst>
      <p:ext uri="{BB962C8B-B14F-4D97-AF65-F5344CB8AC3E}">
        <p14:creationId xmlns:p14="http://schemas.microsoft.com/office/powerpoint/2010/main" val="332823093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Aanvullen tabel</a:t>
            </a:r>
            <a:endParaRPr lang="nl-NL" dirty="0"/>
          </a:p>
        </p:txBody>
      </p:sp>
      <p:graphicFrame>
        <p:nvGraphicFramePr>
          <p:cNvPr id="4" name="Tabel 3"/>
          <p:cNvGraphicFramePr>
            <a:graphicFrameLocks noGrp="1"/>
          </p:cNvGraphicFramePr>
          <p:nvPr>
            <p:extLst/>
          </p:nvPr>
        </p:nvGraphicFramePr>
        <p:xfrm>
          <a:off x="71846" y="1515293"/>
          <a:ext cx="12048308" cy="4389120"/>
        </p:xfrm>
        <a:graphic>
          <a:graphicData uri="http://schemas.openxmlformats.org/drawingml/2006/table">
            <a:tbl>
              <a:tblPr firstRow="1" firstCol="1" lastRow="1" lastCol="1" bandRow="1" bandCol="1">
                <a:tableStyleId>{5C22544A-7EE6-4342-B048-85BDC9FD1C3A}</a:tableStyleId>
              </a:tblPr>
              <a:tblGrid>
                <a:gridCol w="3455125">
                  <a:extLst>
                    <a:ext uri="{9D8B030D-6E8A-4147-A177-3AD203B41FA5}">
                      <a16:colId xmlns:a16="http://schemas.microsoft.com/office/drawing/2014/main" val="3375480485"/>
                    </a:ext>
                  </a:extLst>
                </a:gridCol>
                <a:gridCol w="3639309">
                  <a:extLst>
                    <a:ext uri="{9D8B030D-6E8A-4147-A177-3AD203B41FA5}">
                      <a16:colId xmlns:a16="http://schemas.microsoft.com/office/drawing/2014/main" val="680960346"/>
                    </a:ext>
                  </a:extLst>
                </a:gridCol>
                <a:gridCol w="3029397">
                  <a:extLst>
                    <a:ext uri="{9D8B030D-6E8A-4147-A177-3AD203B41FA5}">
                      <a16:colId xmlns:a16="http://schemas.microsoft.com/office/drawing/2014/main" val="3664679279"/>
                    </a:ext>
                  </a:extLst>
                </a:gridCol>
                <a:gridCol w="1924477">
                  <a:extLst>
                    <a:ext uri="{9D8B030D-6E8A-4147-A177-3AD203B41FA5}">
                      <a16:colId xmlns:a16="http://schemas.microsoft.com/office/drawing/2014/main" val="1674536794"/>
                    </a:ext>
                  </a:extLst>
                </a:gridCol>
              </a:tblGrid>
              <a:tr h="966651">
                <a:tc>
                  <a:txBody>
                    <a:bodyPr/>
                    <a:lstStyle/>
                    <a:p>
                      <a:pPr>
                        <a:spcAft>
                          <a:spcPts val="0"/>
                        </a:spcAft>
                      </a:pPr>
                      <a:r>
                        <a:rPr lang="nl-NL" sz="3200" dirty="0">
                          <a:effectLst/>
                        </a:rPr>
                        <a:t>Scheidingsmethode</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a:effectLst/>
                        </a:rPr>
                        <a:t>Soort mengsel</a:t>
                      </a:r>
                      <a:endParaRPr lang="nl-NL" sz="320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a:effectLst/>
                        </a:rPr>
                        <a:t>Berust op verschil in:</a:t>
                      </a:r>
                      <a:endParaRPr lang="nl-NL" sz="320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smtClean="0">
                          <a:effectLst/>
                        </a:rPr>
                        <a:t>Voorbeeld</a:t>
                      </a:r>
                    </a:p>
                    <a:p>
                      <a:pPr>
                        <a:spcAft>
                          <a:spcPts val="0"/>
                        </a:spcAft>
                      </a:pPr>
                      <a:endParaRPr lang="nl-NL" sz="3200" dirty="0">
                        <a:effectLst/>
                        <a:latin typeface="Times New Roman" panose="02020603050405020304" pitchFamily="18" charset="0"/>
                        <a:ea typeface="Times New Roman" panose="02020603050405020304" pitchFamily="18" charset="0"/>
                      </a:endParaRPr>
                    </a:p>
                  </a:txBody>
                  <a:tcPr marL="68580" marR="68580" marT="0" marB="0"/>
                </a:tc>
                <a:extLst>
                  <a:ext uri="{0D108BD9-81ED-4DB2-BD59-A6C34878D82A}">
                    <a16:rowId xmlns:a16="http://schemas.microsoft.com/office/drawing/2014/main" val="661001396"/>
                  </a:ext>
                </a:extLst>
              </a:tr>
              <a:tr h="966651">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1. Extraheren</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Vaste stoffen</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Oplosbaarheid</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Zout uit zout en zand</a:t>
                      </a:r>
                      <a:endParaRPr lang="nl-NL" sz="3200" dirty="0">
                        <a:effectLst/>
                        <a:latin typeface="Times New Roman" panose="02020603050405020304" pitchFamily="18" charset="0"/>
                        <a:ea typeface="Times New Roman" panose="02020603050405020304" pitchFamily="18" charset="0"/>
                      </a:endParaRPr>
                    </a:p>
                  </a:txBody>
                  <a:tcPr marL="68580" marR="68580" marT="0" marB="0"/>
                </a:tc>
                <a:extLst>
                  <a:ext uri="{0D108BD9-81ED-4DB2-BD59-A6C34878D82A}">
                    <a16:rowId xmlns:a16="http://schemas.microsoft.com/office/drawing/2014/main" val="1112758144"/>
                  </a:ext>
                </a:extLst>
              </a:tr>
              <a:tr h="966651">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2. filtreren</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a:effectLst/>
                          <a:latin typeface="Times New Roman" panose="02020603050405020304" pitchFamily="18" charset="0"/>
                          <a:ea typeface="Times New Roman" panose="02020603050405020304" pitchFamily="18" charset="0"/>
                        </a:rPr>
                        <a:t>Suspensie</a:t>
                      </a:r>
                    </a:p>
                  </a:txBody>
                  <a:tcPr marL="68580" marR="68580" marT="0" marB="0"/>
                </a:tc>
                <a:tc>
                  <a:txBody>
                    <a:bodyPr/>
                    <a:lstStyle/>
                    <a:p>
                      <a:pPr>
                        <a:spcAft>
                          <a:spcPts val="0"/>
                        </a:spcAft>
                      </a:pPr>
                      <a:r>
                        <a:rPr lang="nl-NL" sz="3200" dirty="0">
                          <a:effectLst/>
                          <a:latin typeface="Times New Roman" panose="02020603050405020304" pitchFamily="18" charset="0"/>
                          <a:ea typeface="Times New Roman" panose="02020603050405020304" pitchFamily="18" charset="0"/>
                        </a:rPr>
                        <a:t>Deeltjesgrootte</a:t>
                      </a:r>
                    </a:p>
                  </a:txBody>
                  <a:tcPr marL="68580" marR="68580" marT="0" marB="0"/>
                </a:tc>
                <a:tc>
                  <a:txBody>
                    <a:bodyPr/>
                    <a:lstStyle/>
                    <a:p>
                      <a:pPr>
                        <a:spcAft>
                          <a:spcPts val="0"/>
                        </a:spcAft>
                      </a:pPr>
                      <a:r>
                        <a:rPr lang="nl-NL" sz="3200" dirty="0">
                          <a:effectLst/>
                          <a:latin typeface="Times New Roman" panose="02020603050405020304" pitchFamily="18" charset="0"/>
                          <a:ea typeface="Times New Roman" panose="02020603050405020304" pitchFamily="18" charset="0"/>
                        </a:rPr>
                        <a:t>Kalk </a:t>
                      </a:r>
                      <a:r>
                        <a:rPr lang="nl-NL" sz="3200" dirty="0" smtClean="0">
                          <a:effectLst/>
                          <a:latin typeface="Times New Roman" panose="02020603050405020304" pitchFamily="18" charset="0"/>
                          <a:ea typeface="Times New Roman" panose="02020603050405020304" pitchFamily="18" charset="0"/>
                        </a:rPr>
                        <a:t>uit kalkwater</a:t>
                      </a:r>
                      <a:endParaRPr lang="nl-NL" sz="3200" dirty="0">
                        <a:effectLst/>
                        <a:latin typeface="Times New Roman" panose="02020603050405020304" pitchFamily="18" charset="0"/>
                        <a:ea typeface="Times New Roman" panose="02020603050405020304" pitchFamily="18" charset="0"/>
                      </a:endParaRPr>
                    </a:p>
                  </a:txBody>
                  <a:tcPr marL="68580" marR="68580" marT="0" marB="0"/>
                </a:tc>
                <a:extLst>
                  <a:ext uri="{0D108BD9-81ED-4DB2-BD59-A6C34878D82A}">
                    <a16:rowId xmlns:a16="http://schemas.microsoft.com/office/drawing/2014/main" val="2254969715"/>
                  </a:ext>
                </a:extLst>
              </a:tr>
              <a:tr h="966651">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3.</a:t>
                      </a:r>
                      <a:r>
                        <a:rPr lang="nl-NL" sz="3200" baseline="0" dirty="0" smtClean="0">
                          <a:effectLst/>
                          <a:latin typeface="Times New Roman" panose="02020603050405020304" pitchFamily="18" charset="0"/>
                          <a:ea typeface="Times New Roman" panose="02020603050405020304" pitchFamily="18" charset="0"/>
                        </a:rPr>
                        <a:t> Indampen</a:t>
                      </a:r>
                      <a:endParaRPr lang="nl-NL" sz="3200" dirty="0" smtClean="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a:effectLst/>
                          <a:latin typeface="Times New Roman" panose="02020603050405020304" pitchFamily="18" charset="0"/>
                          <a:ea typeface="Times New Roman" panose="02020603050405020304" pitchFamily="18" charset="0"/>
                        </a:rPr>
                        <a:t>Oplossing/suspensie</a:t>
                      </a:r>
                    </a:p>
                  </a:txBody>
                  <a:tcPr marL="68580" marR="68580" marT="0" marB="0"/>
                </a:tc>
                <a:tc>
                  <a:txBody>
                    <a:bodyPr/>
                    <a:lstStyle/>
                    <a:p>
                      <a:pPr>
                        <a:spcAft>
                          <a:spcPts val="0"/>
                        </a:spcAft>
                      </a:pPr>
                      <a:r>
                        <a:rPr lang="nl-NL" sz="3200">
                          <a:effectLst/>
                          <a:latin typeface="Times New Roman" panose="02020603050405020304" pitchFamily="18" charset="0"/>
                          <a:ea typeface="Times New Roman" panose="02020603050405020304" pitchFamily="18" charset="0"/>
                        </a:rPr>
                        <a:t>Kookpunt</a:t>
                      </a:r>
                    </a:p>
                  </a:txBody>
                  <a:tcPr marL="68580" marR="68580" marT="0" marB="0"/>
                </a:tc>
                <a:tc>
                  <a:txBody>
                    <a:bodyPr/>
                    <a:lstStyle/>
                    <a:p>
                      <a:pPr>
                        <a:spcAft>
                          <a:spcPts val="0"/>
                        </a:spcAft>
                      </a:pPr>
                      <a:r>
                        <a:rPr lang="nl-NL" sz="3200" dirty="0">
                          <a:effectLst/>
                          <a:latin typeface="Times New Roman" panose="02020603050405020304" pitchFamily="18" charset="0"/>
                          <a:ea typeface="Times New Roman" panose="02020603050405020304" pitchFamily="18" charset="0"/>
                        </a:rPr>
                        <a:t>Zout uit water</a:t>
                      </a:r>
                    </a:p>
                  </a:txBody>
                  <a:tcPr marL="68580" marR="68580" marT="0" marB="0"/>
                </a:tc>
                <a:extLst>
                  <a:ext uri="{0D108BD9-81ED-4DB2-BD59-A6C34878D82A}">
                    <a16:rowId xmlns:a16="http://schemas.microsoft.com/office/drawing/2014/main" val="2898508962"/>
                  </a:ext>
                </a:extLst>
              </a:tr>
            </a:tbl>
          </a:graphicData>
        </a:graphic>
      </p:graphicFrame>
    </p:spTree>
    <p:extLst>
      <p:ext uri="{BB962C8B-B14F-4D97-AF65-F5344CB8AC3E}">
        <p14:creationId xmlns:p14="http://schemas.microsoft.com/office/powerpoint/2010/main" val="386036308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1867534708"/>
              </p:ext>
            </p:extLst>
          </p:nvPr>
        </p:nvGraphicFramePr>
        <p:xfrm>
          <a:off x="0" y="362585"/>
          <a:ext cx="12048308" cy="5364480"/>
        </p:xfrm>
        <a:graphic>
          <a:graphicData uri="http://schemas.openxmlformats.org/drawingml/2006/table">
            <a:tbl>
              <a:tblPr firstRow="1" firstCol="1" lastRow="1" lastCol="1" bandRow="1" bandCol="1">
                <a:tableStyleId>{5C22544A-7EE6-4342-B048-85BDC9FD1C3A}</a:tableStyleId>
              </a:tblPr>
              <a:tblGrid>
                <a:gridCol w="3585754">
                  <a:extLst>
                    <a:ext uri="{9D8B030D-6E8A-4147-A177-3AD203B41FA5}">
                      <a16:colId xmlns:a16="http://schemas.microsoft.com/office/drawing/2014/main" val="84760019"/>
                    </a:ext>
                  </a:extLst>
                </a:gridCol>
                <a:gridCol w="2886891">
                  <a:extLst>
                    <a:ext uri="{9D8B030D-6E8A-4147-A177-3AD203B41FA5}">
                      <a16:colId xmlns:a16="http://schemas.microsoft.com/office/drawing/2014/main" val="1012424185"/>
                    </a:ext>
                  </a:extLst>
                </a:gridCol>
                <a:gridCol w="3265715">
                  <a:extLst>
                    <a:ext uri="{9D8B030D-6E8A-4147-A177-3AD203B41FA5}">
                      <a16:colId xmlns:a16="http://schemas.microsoft.com/office/drawing/2014/main" val="1160850303"/>
                    </a:ext>
                  </a:extLst>
                </a:gridCol>
                <a:gridCol w="2309948">
                  <a:extLst>
                    <a:ext uri="{9D8B030D-6E8A-4147-A177-3AD203B41FA5}">
                      <a16:colId xmlns:a16="http://schemas.microsoft.com/office/drawing/2014/main" val="35425143"/>
                    </a:ext>
                  </a:extLst>
                </a:gridCol>
              </a:tblGrid>
              <a:tr h="966651">
                <a:tc>
                  <a:txBody>
                    <a:bodyPr/>
                    <a:lstStyle/>
                    <a:p>
                      <a:pPr>
                        <a:spcAft>
                          <a:spcPts val="0"/>
                        </a:spcAft>
                      </a:pPr>
                      <a:r>
                        <a:rPr lang="nl-NL" sz="3200" dirty="0">
                          <a:effectLst/>
                        </a:rPr>
                        <a:t>Scheidingsmethode</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a:effectLst/>
                        </a:rPr>
                        <a:t>Soort mengsel</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a:effectLst/>
                        </a:rPr>
                        <a:t>Berust op verschil in:</a:t>
                      </a:r>
                      <a:endParaRPr lang="nl-NL" sz="320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smtClean="0">
                          <a:effectLst/>
                        </a:rPr>
                        <a:t>Voorbeeld</a:t>
                      </a:r>
                    </a:p>
                    <a:p>
                      <a:pPr>
                        <a:spcAft>
                          <a:spcPts val="0"/>
                        </a:spcAft>
                      </a:pPr>
                      <a:endParaRPr lang="nl-NL" sz="3200" dirty="0" smtClean="0">
                        <a:effectLst/>
                      </a:endParaRPr>
                    </a:p>
                  </a:txBody>
                  <a:tcPr marL="68580" marR="68580" marT="0" marB="0"/>
                </a:tc>
                <a:extLst>
                  <a:ext uri="{0D108BD9-81ED-4DB2-BD59-A6C34878D82A}">
                    <a16:rowId xmlns:a16="http://schemas.microsoft.com/office/drawing/2014/main" val="3501519133"/>
                  </a:ext>
                </a:extLst>
              </a:tr>
              <a:tr h="966651">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4.</a:t>
                      </a:r>
                      <a:r>
                        <a:rPr lang="nl-NL" sz="3200" baseline="0" dirty="0" smtClean="0">
                          <a:effectLst/>
                          <a:latin typeface="Times New Roman" panose="02020603050405020304" pitchFamily="18" charset="0"/>
                          <a:ea typeface="Times New Roman" panose="02020603050405020304" pitchFamily="18" charset="0"/>
                        </a:rPr>
                        <a:t> Adsorberen</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Oplossing</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2400" b="0" i="0" kern="1200" dirty="0" smtClean="0">
                          <a:solidFill>
                            <a:schemeClr val="tx1"/>
                          </a:solidFill>
                          <a:effectLst/>
                          <a:latin typeface="+mn-lt"/>
                          <a:ea typeface="+mn-ea"/>
                          <a:cs typeface="+mn-cs"/>
                        </a:rPr>
                        <a:t>hechting aan adsorptiemiddel</a:t>
                      </a:r>
                      <a:endParaRPr lang="nl-NL" sz="2400" dirty="0">
                        <a:solidFill>
                          <a:schemeClr val="tx1"/>
                        </a:solidFill>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smtClean="0">
                          <a:effectLst/>
                        </a:rPr>
                        <a:t>Kleurstof </a:t>
                      </a:r>
                    </a:p>
                    <a:p>
                      <a:pPr>
                        <a:spcAft>
                          <a:spcPts val="0"/>
                        </a:spcAft>
                      </a:pPr>
                      <a:r>
                        <a:rPr lang="nl-NL" sz="3200" dirty="0" smtClean="0">
                          <a:effectLst/>
                        </a:rPr>
                        <a:t>uit ranja</a:t>
                      </a:r>
                    </a:p>
                  </a:txBody>
                  <a:tcPr marL="68580" marR="68580" marT="0" marB="0"/>
                </a:tc>
                <a:extLst>
                  <a:ext uri="{0D108BD9-81ED-4DB2-BD59-A6C34878D82A}">
                    <a16:rowId xmlns:a16="http://schemas.microsoft.com/office/drawing/2014/main" val="691391435"/>
                  </a:ext>
                </a:extLst>
              </a:tr>
              <a:tr h="966651">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5.</a:t>
                      </a:r>
                      <a:r>
                        <a:rPr lang="nl-NL" sz="3200" baseline="0" dirty="0" smtClean="0">
                          <a:effectLst/>
                          <a:latin typeface="Times New Roman" panose="02020603050405020304" pitchFamily="18" charset="0"/>
                          <a:ea typeface="Times New Roman" panose="02020603050405020304" pitchFamily="18" charset="0"/>
                        </a:rPr>
                        <a:t> Bezinken</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Suspensie</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2400" dirty="0" smtClean="0">
                          <a:effectLst/>
                          <a:latin typeface="Times New Roman" panose="02020603050405020304" pitchFamily="18" charset="0"/>
                          <a:ea typeface="Times New Roman" panose="02020603050405020304" pitchFamily="18" charset="0"/>
                        </a:rPr>
                        <a:t>Dichtheid</a:t>
                      </a:r>
                      <a:endParaRPr lang="nl-NL" sz="24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smtClean="0">
                          <a:effectLst/>
                        </a:rPr>
                        <a:t>Zand</a:t>
                      </a:r>
                      <a:r>
                        <a:rPr lang="nl-NL" sz="3200" baseline="0" dirty="0" smtClean="0">
                          <a:effectLst/>
                        </a:rPr>
                        <a:t> in slootwater</a:t>
                      </a:r>
                      <a:endParaRPr lang="nl-NL" sz="3200" dirty="0" smtClean="0">
                        <a:effectLst/>
                      </a:endParaRPr>
                    </a:p>
                  </a:txBody>
                  <a:tcPr marL="68580" marR="68580" marT="0" marB="0"/>
                </a:tc>
                <a:extLst>
                  <a:ext uri="{0D108BD9-81ED-4DB2-BD59-A6C34878D82A}">
                    <a16:rowId xmlns:a16="http://schemas.microsoft.com/office/drawing/2014/main" val="4270844153"/>
                  </a:ext>
                </a:extLst>
              </a:tr>
              <a:tr h="966651">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6. Destilleren</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smtClean="0">
                          <a:effectLst/>
                          <a:latin typeface="Times New Roman" panose="02020603050405020304" pitchFamily="18" charset="0"/>
                          <a:ea typeface="Times New Roman" panose="02020603050405020304" pitchFamily="18" charset="0"/>
                        </a:rPr>
                        <a:t>Oplossing</a:t>
                      </a:r>
                    </a:p>
                    <a:p>
                      <a:pPr>
                        <a:spcAft>
                          <a:spcPts val="0"/>
                        </a:spcAft>
                      </a:pPr>
                      <a:r>
                        <a:rPr lang="nl-NL" sz="3200" dirty="0" smtClean="0">
                          <a:effectLst/>
                          <a:latin typeface="Times New Roman" panose="02020603050405020304" pitchFamily="18" charset="0"/>
                          <a:ea typeface="Times New Roman" panose="02020603050405020304" pitchFamily="18" charset="0"/>
                        </a:rPr>
                        <a:t>-Vast</a:t>
                      </a:r>
                      <a:r>
                        <a:rPr lang="nl-NL" sz="3200" baseline="0" dirty="0" smtClean="0">
                          <a:effectLst/>
                          <a:latin typeface="Times New Roman" panose="02020603050405020304" pitchFamily="18" charset="0"/>
                          <a:ea typeface="Times New Roman" panose="02020603050405020304" pitchFamily="18" charset="0"/>
                        </a:rPr>
                        <a:t> in vloeistof</a:t>
                      </a:r>
                    </a:p>
                    <a:p>
                      <a:pPr>
                        <a:spcAft>
                          <a:spcPts val="0"/>
                        </a:spcAft>
                      </a:pPr>
                      <a:r>
                        <a:rPr lang="nl-NL" sz="3200" baseline="0" dirty="0" smtClean="0">
                          <a:effectLst/>
                          <a:latin typeface="Times New Roman" panose="02020603050405020304" pitchFamily="18" charset="0"/>
                          <a:ea typeface="Times New Roman" panose="02020603050405020304" pitchFamily="18" charset="0"/>
                        </a:rPr>
                        <a:t>-Vloeistof in vloeistof</a:t>
                      </a:r>
                      <a:endParaRPr lang="nl-NL" sz="32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2800" dirty="0" smtClean="0">
                          <a:effectLst/>
                          <a:latin typeface="Times New Roman" panose="02020603050405020304" pitchFamily="18" charset="0"/>
                          <a:ea typeface="Times New Roman" panose="02020603050405020304" pitchFamily="18" charset="0"/>
                        </a:rPr>
                        <a:t>kookpunt</a:t>
                      </a:r>
                      <a:endParaRPr lang="nl-NL" sz="28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spcAft>
                          <a:spcPts val="0"/>
                        </a:spcAft>
                      </a:pPr>
                      <a:r>
                        <a:rPr lang="nl-NL" sz="3200" dirty="0" smtClean="0">
                          <a:effectLst/>
                        </a:rPr>
                        <a:t>Alcohol uit wijn</a:t>
                      </a:r>
                      <a:endParaRPr lang="nl-NL" sz="3200" dirty="0" smtClean="0">
                        <a:effectLst/>
                      </a:endParaRPr>
                    </a:p>
                  </a:txBody>
                  <a:tcPr marL="68580" marR="68580" marT="0" marB="0"/>
                </a:tc>
                <a:extLst>
                  <a:ext uri="{0D108BD9-81ED-4DB2-BD59-A6C34878D82A}">
                    <a16:rowId xmlns:a16="http://schemas.microsoft.com/office/drawing/2014/main" val="1389595492"/>
                  </a:ext>
                </a:extLst>
              </a:tr>
            </a:tbl>
          </a:graphicData>
        </a:graphic>
      </p:graphicFrame>
    </p:spTree>
    <p:extLst>
      <p:ext uri="{BB962C8B-B14F-4D97-AF65-F5344CB8AC3E}">
        <p14:creationId xmlns:p14="http://schemas.microsoft.com/office/powerpoint/2010/main" val="3004319252"/>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Huiswerk</a:t>
            </a:r>
            <a:endParaRPr lang="nl-NL"/>
          </a:p>
        </p:txBody>
      </p:sp>
      <p:sp>
        <p:nvSpPr>
          <p:cNvPr id="3" name="Tijdelijke aanduiding voor inhoud 2"/>
          <p:cNvSpPr>
            <a:spLocks noGrp="1"/>
          </p:cNvSpPr>
          <p:nvPr>
            <p:ph idx="1"/>
          </p:nvPr>
        </p:nvSpPr>
        <p:spPr/>
        <p:txBody>
          <a:bodyPr/>
          <a:lstStyle/>
          <a:p>
            <a:r>
              <a:rPr lang="nl-NL" dirty="0" smtClean="0"/>
              <a:t>Maken opgaven indampen en destilleren</a:t>
            </a:r>
            <a:endParaRPr lang="nl-NL" dirty="0"/>
          </a:p>
        </p:txBody>
      </p:sp>
    </p:spTree>
    <p:extLst>
      <p:ext uri="{BB962C8B-B14F-4D97-AF65-F5344CB8AC3E}">
        <p14:creationId xmlns:p14="http://schemas.microsoft.com/office/powerpoint/2010/main" val="421892031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Doel van de les</a:t>
            </a:r>
            <a:endParaRPr lang="nl-NL" dirty="0"/>
          </a:p>
        </p:txBody>
      </p:sp>
      <p:sp>
        <p:nvSpPr>
          <p:cNvPr id="3" name="Tijdelijke aanduiding voor inhoud 2"/>
          <p:cNvSpPr>
            <a:spLocks noGrp="1"/>
          </p:cNvSpPr>
          <p:nvPr>
            <p:ph idx="1"/>
          </p:nvPr>
        </p:nvSpPr>
        <p:spPr/>
        <p:txBody>
          <a:bodyPr/>
          <a:lstStyle/>
          <a:p>
            <a:r>
              <a:rPr lang="nl-NL" dirty="0" smtClean="0"/>
              <a:t>Je kent de scheidingsmethoden destilleren en indampen</a:t>
            </a:r>
            <a:endParaRPr lang="nl-NL" dirty="0"/>
          </a:p>
        </p:txBody>
      </p:sp>
    </p:spTree>
    <p:extLst>
      <p:ext uri="{BB962C8B-B14F-4D97-AF65-F5344CB8AC3E}">
        <p14:creationId xmlns:p14="http://schemas.microsoft.com/office/powerpoint/2010/main" val="13237072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dirty="0"/>
          </a:p>
        </p:txBody>
      </p:sp>
      <p:sp>
        <p:nvSpPr>
          <p:cNvPr id="3" name="Tijdelijke aanduiding voor inhoud 2"/>
          <p:cNvSpPr>
            <a:spLocks noGrp="1"/>
          </p:cNvSpPr>
          <p:nvPr>
            <p:ph idx="1"/>
          </p:nvPr>
        </p:nvSpPr>
        <p:spPr/>
        <p:txBody>
          <a:bodyPr/>
          <a:lstStyle/>
          <a:p>
            <a:r>
              <a:rPr lang="nl-NL" dirty="0" smtClean="0"/>
              <a:t>Bespreken huiswerk</a:t>
            </a:r>
          </a:p>
          <a:p>
            <a:r>
              <a:rPr lang="nl-NL" dirty="0" smtClean="0"/>
              <a:t>Opstelling tekenen</a:t>
            </a:r>
          </a:p>
          <a:p>
            <a:pPr lvl="1"/>
            <a:r>
              <a:rPr lang="nl-NL" dirty="0" smtClean="0"/>
              <a:t>Indampen</a:t>
            </a:r>
          </a:p>
          <a:p>
            <a:pPr lvl="1"/>
            <a:r>
              <a:rPr lang="nl-NL" dirty="0" smtClean="0"/>
              <a:t>destilleren</a:t>
            </a:r>
          </a:p>
          <a:p>
            <a:r>
              <a:rPr lang="nl-NL" dirty="0" smtClean="0"/>
              <a:t>Demo destilleren</a:t>
            </a:r>
          </a:p>
          <a:p>
            <a:pPr lvl="1"/>
            <a:endParaRPr lang="nl-NL" dirty="0" smtClean="0"/>
          </a:p>
          <a:p>
            <a:r>
              <a:rPr lang="nl-NL" dirty="0" smtClean="0"/>
              <a:t>Aanvullen schema</a:t>
            </a:r>
          </a:p>
          <a:p>
            <a:r>
              <a:rPr lang="nl-NL" dirty="0" smtClean="0"/>
              <a:t>Huiswerk opgaven indampen en destilleren</a:t>
            </a:r>
          </a:p>
          <a:p>
            <a:endParaRPr lang="nl-NL" dirty="0"/>
          </a:p>
        </p:txBody>
      </p:sp>
      <p:sp>
        <p:nvSpPr>
          <p:cNvPr id="4" name="Rechthoek 3"/>
          <p:cNvSpPr/>
          <p:nvPr/>
        </p:nvSpPr>
        <p:spPr>
          <a:xfrm>
            <a:off x="1607092" y="4117073"/>
            <a:ext cx="3595921" cy="369332"/>
          </a:xfrm>
          <a:prstGeom prst="rect">
            <a:avLst/>
          </a:prstGeom>
        </p:spPr>
        <p:txBody>
          <a:bodyPr wrap="none">
            <a:spAutoFit/>
          </a:bodyPr>
          <a:lstStyle/>
          <a:p>
            <a:r>
              <a:rPr lang="nl-NL" b="0" i="0" u="sng" dirty="0" smtClean="0">
                <a:solidFill>
                  <a:srgbClr val="005580"/>
                </a:solidFill>
                <a:effectLst/>
                <a:latin typeface="Arial" panose="020B0604020202020204" pitchFamily="34" charset="0"/>
                <a:hlinkClick r:id="rId2"/>
              </a:rPr>
              <a:t>http://www.4nix.nl/destilleren.html</a:t>
            </a:r>
            <a:endParaRPr lang="nl-NL" dirty="0"/>
          </a:p>
        </p:txBody>
      </p:sp>
    </p:spTree>
    <p:extLst>
      <p:ext uri="{BB962C8B-B14F-4D97-AF65-F5344CB8AC3E}">
        <p14:creationId xmlns:p14="http://schemas.microsoft.com/office/powerpoint/2010/main" val="41739508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Opgaven bezinken en filtreren</a:t>
            </a:r>
            <a:endParaRPr lang="nl-NL" dirty="0"/>
          </a:p>
        </p:txBody>
      </p:sp>
      <p:sp>
        <p:nvSpPr>
          <p:cNvPr id="3" name="Tijdelijke aanduiding voor inhoud 2"/>
          <p:cNvSpPr>
            <a:spLocks noGrp="1"/>
          </p:cNvSpPr>
          <p:nvPr>
            <p:ph idx="1"/>
          </p:nvPr>
        </p:nvSpPr>
        <p:spPr/>
        <p:txBody>
          <a:bodyPr>
            <a:normAutofit fontScale="77500" lnSpcReduction="20000"/>
          </a:bodyPr>
          <a:lstStyle/>
          <a:p>
            <a:pPr marL="0" indent="0">
              <a:buNone/>
            </a:pPr>
            <a:r>
              <a:rPr lang="nl-NL" b="1" dirty="0"/>
              <a:t>1. </a:t>
            </a:r>
            <a:r>
              <a:rPr lang="nl-NL" dirty="0"/>
              <a:t>Een suspensie kun je door filtratie scheiden, een oplossing niet. Kun je dat verklaren?</a:t>
            </a:r>
            <a:br>
              <a:rPr lang="nl-NL" dirty="0"/>
            </a:br>
            <a:r>
              <a:rPr lang="nl-NL" dirty="0">
                <a:solidFill>
                  <a:srgbClr val="FF0000"/>
                </a:solidFill>
              </a:rPr>
              <a:t>In een oplossing zitten kleine deeltjes. Die gaan door het filter. In een suspensie zitten grotere deeltjes. Die blijven in het filter achter.</a:t>
            </a:r>
          </a:p>
          <a:p>
            <a:pPr marL="0" indent="0">
              <a:buNone/>
            </a:pPr>
            <a:r>
              <a:rPr lang="nl-NL" b="1" dirty="0"/>
              <a:t>2.</a:t>
            </a:r>
            <a:r>
              <a:rPr lang="nl-NL" dirty="0"/>
              <a:t> Leg uit of je suiker van water kunt scheiden door filtratie. </a:t>
            </a:r>
            <a:r>
              <a:rPr lang="nl-NL" dirty="0">
                <a:solidFill>
                  <a:srgbClr val="FF0000"/>
                </a:solidFill>
              </a:rPr>
              <a:t>Nee, oplossing</a:t>
            </a:r>
          </a:p>
          <a:p>
            <a:pPr marL="0" indent="0">
              <a:buNone/>
            </a:pPr>
            <a:r>
              <a:rPr lang="nl-NL" b="1" dirty="0"/>
              <a:t>3.</a:t>
            </a:r>
            <a:r>
              <a:rPr lang="nl-NL" dirty="0"/>
              <a:t> Je kunt een suspensie van water en zand scheiden door het zand te laten bezinken en daarna het water af te schenken. Van welke twee eigenschappen van zand maak je dan gebruik?</a:t>
            </a:r>
            <a:br>
              <a:rPr lang="nl-NL" dirty="0"/>
            </a:br>
            <a:r>
              <a:rPr lang="nl-NL" dirty="0">
                <a:solidFill>
                  <a:srgbClr val="FF0000"/>
                </a:solidFill>
              </a:rPr>
              <a:t>Zand lost niet op, dichtheid van zand is groter dan dichtheid van water</a:t>
            </a:r>
          </a:p>
          <a:p>
            <a:pPr marL="0" indent="0">
              <a:buNone/>
            </a:pPr>
            <a:r>
              <a:rPr lang="nl-NL" b="1" dirty="0"/>
              <a:t>4.</a:t>
            </a:r>
            <a:r>
              <a:rPr lang="nl-NL" dirty="0"/>
              <a:t> In een bekerglas met een flinke hoeveelheid water doet men een beetje soda, krijt en zand. Het geheel wordt goed geroerd en gefiltreerd. Leg uit waaruit het filtraat bestaat en waaruit het residu bestaat.  </a:t>
            </a:r>
            <a:r>
              <a:rPr lang="nl-NL" dirty="0">
                <a:solidFill>
                  <a:srgbClr val="FF0000"/>
                </a:solidFill>
              </a:rPr>
              <a:t>Alleen soda lost op en zal in het filtraat terecht komen.</a:t>
            </a:r>
          </a:p>
          <a:p>
            <a:pPr marL="0" indent="0">
              <a:buNone/>
            </a:pPr>
            <a:r>
              <a:rPr lang="nl-NL" dirty="0"/>
              <a:t> </a:t>
            </a:r>
          </a:p>
          <a:p>
            <a:pPr marL="0" indent="0">
              <a:buNone/>
            </a:pPr>
            <a:r>
              <a:rPr lang="nl-NL" b="1" dirty="0"/>
              <a:t>5.</a:t>
            </a:r>
            <a:r>
              <a:rPr lang="nl-NL" dirty="0"/>
              <a:t> Zeep is een emulgator. Leg uit waarom je met zeep vetresten van het bord of uit je kleren kunt verwijderen. </a:t>
            </a:r>
            <a:r>
              <a:rPr lang="nl-NL" dirty="0">
                <a:solidFill>
                  <a:srgbClr val="FF0000"/>
                </a:solidFill>
              </a:rPr>
              <a:t>Zeep zorgt ervoor dat vet en water mengt</a:t>
            </a:r>
          </a:p>
          <a:p>
            <a:pPr marL="0" indent="0">
              <a:buNone/>
            </a:pPr>
            <a:endParaRPr lang="nl-NL" dirty="0"/>
          </a:p>
        </p:txBody>
      </p:sp>
    </p:spTree>
    <p:extLst>
      <p:ext uri="{BB962C8B-B14F-4D97-AF65-F5344CB8AC3E}">
        <p14:creationId xmlns:p14="http://schemas.microsoft.com/office/powerpoint/2010/main" val="272736120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694508" y="414835"/>
            <a:ext cx="10515600" cy="6064341"/>
          </a:xfrm>
        </p:spPr>
        <p:txBody>
          <a:bodyPr>
            <a:normAutofit fontScale="85000" lnSpcReduction="10000"/>
          </a:bodyPr>
          <a:lstStyle/>
          <a:p>
            <a:pPr marL="0" indent="0">
              <a:buNone/>
            </a:pPr>
            <a:r>
              <a:rPr lang="nl-NL" b="1" dirty="0"/>
              <a:t>6. </a:t>
            </a:r>
            <a:r>
              <a:rPr lang="nl-NL" dirty="0"/>
              <a:t>Melk is een mengsel van onder meer water, vet, eiwit, en allerlei vitamines en mineralen.</a:t>
            </a:r>
          </a:p>
          <a:p>
            <a:pPr marL="0" indent="0">
              <a:buNone/>
            </a:pPr>
            <a:r>
              <a:rPr lang="nl-NL" b="1" dirty="0"/>
              <a:t>6a.</a:t>
            </a:r>
            <a:r>
              <a:rPr lang="nl-NL" dirty="0"/>
              <a:t> Wat voor soort(en) mengsel(s) is melk?  </a:t>
            </a:r>
            <a:r>
              <a:rPr lang="nl-NL" dirty="0">
                <a:solidFill>
                  <a:srgbClr val="FF0000"/>
                </a:solidFill>
              </a:rPr>
              <a:t>Suspensie en emulsie een oplossing</a:t>
            </a:r>
          </a:p>
          <a:p>
            <a:pPr marL="0" indent="0">
              <a:buNone/>
            </a:pPr>
            <a:r>
              <a:rPr lang="nl-NL" b="1" dirty="0"/>
              <a:t>6b.</a:t>
            </a:r>
            <a:r>
              <a:rPr lang="nl-NL" dirty="0"/>
              <a:t> Geef een verklaring voor de (witte) kleur van melk. </a:t>
            </a:r>
            <a:r>
              <a:rPr lang="nl-NL" dirty="0">
                <a:solidFill>
                  <a:srgbClr val="FF0000"/>
                </a:solidFill>
              </a:rPr>
              <a:t>Suspensie en emulsie zijn niet helder</a:t>
            </a:r>
          </a:p>
          <a:p>
            <a:pPr marL="0" indent="0">
              <a:buNone/>
            </a:pPr>
            <a:r>
              <a:rPr lang="nl-NL" dirty="0"/>
              <a:t> </a:t>
            </a:r>
          </a:p>
          <a:p>
            <a:pPr marL="0" indent="0">
              <a:buNone/>
            </a:pPr>
            <a:r>
              <a:rPr lang="nl-NL" b="1" dirty="0"/>
              <a:t>*7.</a:t>
            </a:r>
            <a:r>
              <a:rPr lang="nl-NL" dirty="0"/>
              <a:t> De dichtheid van droog zand is bij kamertemperatuur gelijk aan 1,6 kg/L.</a:t>
            </a:r>
          </a:p>
          <a:p>
            <a:pPr marL="0" indent="0">
              <a:buNone/>
            </a:pPr>
            <a:r>
              <a:rPr lang="nl-NL" b="1" dirty="0"/>
              <a:t>7a. </a:t>
            </a:r>
            <a:r>
              <a:rPr lang="nl-NL" dirty="0"/>
              <a:t>Wat is de dichtheid in g/L?     </a:t>
            </a:r>
            <a:r>
              <a:rPr lang="nl-NL" dirty="0">
                <a:solidFill>
                  <a:srgbClr val="FF0000"/>
                </a:solidFill>
              </a:rPr>
              <a:t>1600 g/L</a:t>
            </a:r>
          </a:p>
          <a:p>
            <a:pPr marL="0" indent="0">
              <a:buNone/>
            </a:pPr>
            <a:r>
              <a:rPr lang="nl-NL" b="1" dirty="0"/>
              <a:t>7b</a:t>
            </a:r>
            <a:r>
              <a:rPr lang="nl-NL" dirty="0"/>
              <a:t>. Wat is de dichtheid in kg/</a:t>
            </a:r>
            <a:r>
              <a:rPr lang="nl-NL" dirty="0" err="1"/>
              <a:t>mL</a:t>
            </a:r>
            <a:r>
              <a:rPr lang="nl-NL" dirty="0"/>
              <a:t>?     </a:t>
            </a:r>
            <a:r>
              <a:rPr lang="nl-NL" dirty="0">
                <a:solidFill>
                  <a:srgbClr val="FF0000"/>
                </a:solidFill>
              </a:rPr>
              <a:t>0,0016 kg/</a:t>
            </a:r>
            <a:r>
              <a:rPr lang="nl-NL" dirty="0" err="1">
                <a:solidFill>
                  <a:srgbClr val="FF0000"/>
                </a:solidFill>
              </a:rPr>
              <a:t>mL</a:t>
            </a:r>
            <a:endParaRPr lang="nl-NL" dirty="0">
              <a:solidFill>
                <a:srgbClr val="FF0000"/>
              </a:solidFill>
            </a:endParaRPr>
          </a:p>
          <a:p>
            <a:pPr marL="0" indent="0">
              <a:buNone/>
            </a:pPr>
            <a:r>
              <a:rPr lang="nl-NL" b="1" dirty="0"/>
              <a:t>7c</a:t>
            </a:r>
            <a:r>
              <a:rPr lang="nl-NL" dirty="0"/>
              <a:t>. Wat is de dichtheid in g/</a:t>
            </a:r>
            <a:r>
              <a:rPr lang="nl-NL" dirty="0" err="1"/>
              <a:t>mL</a:t>
            </a:r>
            <a:r>
              <a:rPr lang="nl-NL" dirty="0"/>
              <a:t>?     </a:t>
            </a:r>
            <a:r>
              <a:rPr lang="nl-NL" dirty="0">
                <a:solidFill>
                  <a:srgbClr val="FF0000"/>
                </a:solidFill>
              </a:rPr>
              <a:t>1,6 </a:t>
            </a:r>
            <a:r>
              <a:rPr lang="nl-NL" dirty="0" smtClean="0">
                <a:solidFill>
                  <a:srgbClr val="FF0000"/>
                </a:solidFill>
              </a:rPr>
              <a:t>g/</a:t>
            </a:r>
            <a:r>
              <a:rPr lang="nl-NL" dirty="0" err="1" smtClean="0">
                <a:solidFill>
                  <a:srgbClr val="FF0000"/>
                </a:solidFill>
              </a:rPr>
              <a:t>mL</a:t>
            </a:r>
            <a:endParaRPr lang="nl-NL" dirty="0" smtClean="0">
              <a:solidFill>
                <a:srgbClr val="FF0000"/>
              </a:solidFill>
            </a:endParaRPr>
          </a:p>
          <a:p>
            <a:pPr marL="0" indent="0">
              <a:buNone/>
            </a:pPr>
            <a:endParaRPr lang="nl-NL" dirty="0"/>
          </a:p>
          <a:p>
            <a:pPr marL="0" indent="0">
              <a:buNone/>
            </a:pPr>
            <a:r>
              <a:rPr lang="nl-NL" b="1" dirty="0"/>
              <a:t>*8. </a:t>
            </a:r>
            <a:r>
              <a:rPr lang="nl-NL" dirty="0"/>
              <a:t>De dichtheid van eikenhout is 0,78 kg/L. </a:t>
            </a:r>
            <a:r>
              <a:rPr lang="nl-NL" dirty="0">
                <a:solidFill>
                  <a:srgbClr val="FF0000"/>
                </a:solidFill>
              </a:rPr>
              <a:t>= 0.78 g/</a:t>
            </a:r>
            <a:r>
              <a:rPr lang="nl-NL" dirty="0" err="1">
                <a:solidFill>
                  <a:srgbClr val="FF0000"/>
                </a:solidFill>
              </a:rPr>
              <a:t>mL</a:t>
            </a:r>
            <a:endParaRPr lang="nl-NL" dirty="0">
              <a:solidFill>
                <a:srgbClr val="FF0000"/>
              </a:solidFill>
            </a:endParaRPr>
          </a:p>
          <a:p>
            <a:pPr marL="0" indent="0">
              <a:buNone/>
            </a:pPr>
            <a:r>
              <a:rPr lang="nl-NL" b="1" dirty="0"/>
              <a:t>8a. </a:t>
            </a:r>
            <a:r>
              <a:rPr lang="nl-NL" dirty="0"/>
              <a:t>Wat is het volume in </a:t>
            </a:r>
            <a:r>
              <a:rPr lang="nl-NL" dirty="0" err="1"/>
              <a:t>mL</a:t>
            </a:r>
            <a:r>
              <a:rPr lang="nl-NL" dirty="0"/>
              <a:t> van 200 gram eikenhout?  </a:t>
            </a:r>
            <a:r>
              <a:rPr lang="nl-NL" dirty="0">
                <a:solidFill>
                  <a:srgbClr val="FF0000"/>
                </a:solidFill>
              </a:rPr>
              <a:t>V = m/ρ = 200/0,78 =256,4 </a:t>
            </a:r>
            <a:r>
              <a:rPr lang="nl-NL" dirty="0" err="1">
                <a:solidFill>
                  <a:srgbClr val="FF0000"/>
                </a:solidFill>
              </a:rPr>
              <a:t>mL</a:t>
            </a:r>
            <a:endParaRPr lang="nl-NL" dirty="0">
              <a:solidFill>
                <a:srgbClr val="FF0000"/>
              </a:solidFill>
            </a:endParaRPr>
          </a:p>
          <a:p>
            <a:pPr marL="0" indent="0">
              <a:buNone/>
            </a:pPr>
            <a:r>
              <a:rPr lang="nl-NL" b="1" dirty="0"/>
              <a:t>8b</a:t>
            </a:r>
            <a:r>
              <a:rPr lang="nl-NL" dirty="0"/>
              <a:t>. Wat is de massa in mg van 250 </a:t>
            </a:r>
            <a:r>
              <a:rPr lang="nl-NL" dirty="0" err="1"/>
              <a:t>mL</a:t>
            </a:r>
            <a:r>
              <a:rPr lang="nl-NL" dirty="0"/>
              <a:t> eikenhout?    </a:t>
            </a:r>
            <a:r>
              <a:rPr lang="nl-NL" dirty="0" smtClean="0">
                <a:solidFill>
                  <a:srgbClr val="FF0000"/>
                </a:solidFill>
              </a:rPr>
              <a:t>m </a:t>
            </a:r>
            <a:r>
              <a:rPr lang="nl-NL" dirty="0">
                <a:solidFill>
                  <a:srgbClr val="FF0000"/>
                </a:solidFill>
              </a:rPr>
              <a:t>= ρ x V = 0,78 x 250 = 195 g</a:t>
            </a:r>
          </a:p>
          <a:p>
            <a:endParaRPr lang="nl-NL" dirty="0"/>
          </a:p>
          <a:p>
            <a:pPr marL="0" indent="0">
              <a:buNone/>
            </a:pPr>
            <a:endParaRPr lang="nl-NL" dirty="0"/>
          </a:p>
        </p:txBody>
      </p:sp>
    </p:spTree>
    <p:extLst>
      <p:ext uri="{BB962C8B-B14F-4D97-AF65-F5344CB8AC3E}">
        <p14:creationId xmlns:p14="http://schemas.microsoft.com/office/powerpoint/2010/main" val="320544590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6" name="Tijdelijke aanduiding voor inhoud 5"/>
          <p:cNvGraphicFramePr>
            <a:graphicFrameLocks noGrp="1"/>
          </p:cNvGraphicFramePr>
          <p:nvPr>
            <p:ph idx="1"/>
            <p:extLst>
              <p:ext uri="{D42A27DB-BD31-4B8C-83A1-F6EECF244321}">
                <p14:modId xmlns:p14="http://schemas.microsoft.com/office/powerpoint/2010/main" val="4219215239"/>
              </p:ext>
            </p:extLst>
          </p:nvPr>
        </p:nvGraphicFramePr>
        <p:xfrm>
          <a:off x="492867" y="1795801"/>
          <a:ext cx="10684328" cy="4900679"/>
        </p:xfrm>
        <a:graphic>
          <a:graphicData uri="http://schemas.openxmlformats.org/drawingml/2006/table">
            <a:tbl>
              <a:tblPr firstRow="1" firstCol="1" bandRow="1">
                <a:tableStyleId>{5C22544A-7EE6-4342-B048-85BDC9FD1C3A}</a:tableStyleId>
              </a:tblPr>
              <a:tblGrid>
                <a:gridCol w="2193471">
                  <a:extLst>
                    <a:ext uri="{9D8B030D-6E8A-4147-A177-3AD203B41FA5}">
                      <a16:colId xmlns:a16="http://schemas.microsoft.com/office/drawing/2014/main" val="264921204"/>
                    </a:ext>
                  </a:extLst>
                </a:gridCol>
                <a:gridCol w="3069771">
                  <a:extLst>
                    <a:ext uri="{9D8B030D-6E8A-4147-A177-3AD203B41FA5}">
                      <a16:colId xmlns:a16="http://schemas.microsoft.com/office/drawing/2014/main" val="2027529281"/>
                    </a:ext>
                  </a:extLst>
                </a:gridCol>
                <a:gridCol w="2560320">
                  <a:extLst>
                    <a:ext uri="{9D8B030D-6E8A-4147-A177-3AD203B41FA5}">
                      <a16:colId xmlns:a16="http://schemas.microsoft.com/office/drawing/2014/main" val="1917217531"/>
                    </a:ext>
                  </a:extLst>
                </a:gridCol>
                <a:gridCol w="2860766">
                  <a:extLst>
                    <a:ext uri="{9D8B030D-6E8A-4147-A177-3AD203B41FA5}">
                      <a16:colId xmlns:a16="http://schemas.microsoft.com/office/drawing/2014/main" val="3265844385"/>
                    </a:ext>
                  </a:extLst>
                </a:gridCol>
              </a:tblGrid>
              <a:tr h="0">
                <a:tc>
                  <a:txBody>
                    <a:bodyPr/>
                    <a:lstStyle/>
                    <a:p>
                      <a:pPr>
                        <a:lnSpc>
                          <a:spcPct val="107000"/>
                        </a:lnSpc>
                        <a:spcAft>
                          <a:spcPts val="750"/>
                        </a:spcAft>
                      </a:pPr>
                      <a:r>
                        <a:rPr lang="nl-NL" sz="2800">
                          <a:effectLst/>
                        </a:rPr>
                        <a:t>Filter</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Waar wordt het voor gebruikt?</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dirty="0">
                          <a:effectLst/>
                        </a:rPr>
                        <a:t>Welke stof blijft op het filter achter?</a:t>
                      </a:r>
                      <a:endParaRPr lang="nl-NL" sz="2800" dirty="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Welke stof gaat door het filter?</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extLst>
                  <a:ext uri="{0D108BD9-81ED-4DB2-BD59-A6C34878D82A}">
                    <a16:rowId xmlns:a16="http://schemas.microsoft.com/office/drawing/2014/main" val="2636189305"/>
                  </a:ext>
                </a:extLst>
              </a:tr>
              <a:tr h="0">
                <a:tc>
                  <a:txBody>
                    <a:bodyPr/>
                    <a:lstStyle/>
                    <a:p>
                      <a:pPr>
                        <a:lnSpc>
                          <a:spcPct val="107000"/>
                        </a:lnSpc>
                        <a:spcAft>
                          <a:spcPts val="750"/>
                        </a:spcAft>
                      </a:pPr>
                      <a:r>
                        <a:rPr lang="nl-NL" sz="2800">
                          <a:effectLst/>
                        </a:rPr>
                        <a:t>Vergiet</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Groenten afgieten</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groenten</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water</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extLst>
                  <a:ext uri="{0D108BD9-81ED-4DB2-BD59-A6C34878D82A}">
                    <a16:rowId xmlns:a16="http://schemas.microsoft.com/office/drawing/2014/main" val="2274694197"/>
                  </a:ext>
                </a:extLst>
              </a:tr>
              <a:tr h="0">
                <a:tc>
                  <a:txBody>
                    <a:bodyPr/>
                    <a:lstStyle/>
                    <a:p>
                      <a:pPr>
                        <a:lnSpc>
                          <a:spcPct val="107000"/>
                        </a:lnSpc>
                        <a:spcAft>
                          <a:spcPts val="750"/>
                        </a:spcAft>
                      </a:pPr>
                      <a:r>
                        <a:rPr lang="nl-NL" sz="2800">
                          <a:effectLst/>
                        </a:rPr>
                        <a:t>Theezeefje</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Theeblaadjes verwijderen</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theeblaadjes</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thee</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extLst>
                  <a:ext uri="{0D108BD9-81ED-4DB2-BD59-A6C34878D82A}">
                    <a16:rowId xmlns:a16="http://schemas.microsoft.com/office/drawing/2014/main" val="839255336"/>
                  </a:ext>
                </a:extLst>
              </a:tr>
              <a:tr h="0">
                <a:tc>
                  <a:txBody>
                    <a:bodyPr/>
                    <a:lstStyle/>
                    <a:p>
                      <a:pPr>
                        <a:lnSpc>
                          <a:spcPct val="107000"/>
                        </a:lnSpc>
                        <a:spcAft>
                          <a:spcPts val="750"/>
                        </a:spcAft>
                      </a:pPr>
                      <a:r>
                        <a:rPr lang="nl-NL" sz="2800">
                          <a:effectLst/>
                        </a:rPr>
                        <a:t>Stofzuigerzak</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Stof opvangen</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stof</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lucht</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extLst>
                  <a:ext uri="{0D108BD9-81ED-4DB2-BD59-A6C34878D82A}">
                    <a16:rowId xmlns:a16="http://schemas.microsoft.com/office/drawing/2014/main" val="1590800550"/>
                  </a:ext>
                </a:extLst>
              </a:tr>
              <a:tr h="0">
                <a:tc>
                  <a:txBody>
                    <a:bodyPr/>
                    <a:lstStyle/>
                    <a:p>
                      <a:pPr>
                        <a:lnSpc>
                          <a:spcPct val="107000"/>
                        </a:lnSpc>
                        <a:spcAft>
                          <a:spcPts val="750"/>
                        </a:spcAft>
                      </a:pPr>
                      <a:r>
                        <a:rPr lang="nl-NL" sz="2800">
                          <a:effectLst/>
                        </a:rPr>
                        <a:t>Koffiefilter</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Gemalen koffie tegenhouden</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koffiedrab</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koffie</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extLst>
                  <a:ext uri="{0D108BD9-81ED-4DB2-BD59-A6C34878D82A}">
                    <a16:rowId xmlns:a16="http://schemas.microsoft.com/office/drawing/2014/main" val="521826607"/>
                  </a:ext>
                </a:extLst>
              </a:tr>
              <a:tr h="0">
                <a:tc>
                  <a:txBody>
                    <a:bodyPr/>
                    <a:lstStyle/>
                    <a:p>
                      <a:pPr>
                        <a:lnSpc>
                          <a:spcPct val="107000"/>
                        </a:lnSpc>
                        <a:spcAft>
                          <a:spcPts val="750"/>
                        </a:spcAft>
                      </a:pPr>
                      <a:r>
                        <a:rPr lang="nl-NL" sz="2800">
                          <a:effectLst/>
                        </a:rPr>
                        <a:t>Filter afzuigkap</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Vet en vuil tegenhouden</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a:effectLst/>
                        </a:rPr>
                        <a:t>Vet en vuil</a:t>
                      </a:r>
                      <a:endParaRPr lang="nl-NL" sz="280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tc>
                  <a:txBody>
                    <a:bodyPr/>
                    <a:lstStyle/>
                    <a:p>
                      <a:pPr>
                        <a:lnSpc>
                          <a:spcPct val="107000"/>
                        </a:lnSpc>
                        <a:spcAft>
                          <a:spcPts val="750"/>
                        </a:spcAft>
                      </a:pPr>
                      <a:r>
                        <a:rPr lang="nl-NL" sz="2800" dirty="0">
                          <a:effectLst/>
                        </a:rPr>
                        <a:t>lucht</a:t>
                      </a:r>
                      <a:endParaRPr lang="nl-NL" sz="2800" dirty="0">
                        <a:effectLst/>
                        <a:latin typeface="Calibri" panose="020F0502020204030204" pitchFamily="34" charset="0"/>
                        <a:ea typeface="Calibri" panose="020F0502020204030204" pitchFamily="34" charset="0"/>
                        <a:cs typeface="Times New Roman" panose="02020603050405020304" pitchFamily="18" charset="0"/>
                      </a:endParaRPr>
                    </a:p>
                  </a:txBody>
                  <a:tcPr marL="0" marR="0" marT="0" marB="0" anchor="ctr"/>
                </a:tc>
                <a:extLst>
                  <a:ext uri="{0D108BD9-81ED-4DB2-BD59-A6C34878D82A}">
                    <a16:rowId xmlns:a16="http://schemas.microsoft.com/office/drawing/2014/main" val="2910950555"/>
                  </a:ext>
                </a:extLst>
              </a:tr>
            </a:tbl>
          </a:graphicData>
        </a:graphic>
      </p:graphicFrame>
      <p:sp>
        <p:nvSpPr>
          <p:cNvPr id="7" name="Rectangle 2"/>
          <p:cNvSpPr>
            <a:spLocks noChangeArrowheads="1"/>
          </p:cNvSpPr>
          <p:nvPr/>
        </p:nvSpPr>
        <p:spPr bwMode="auto">
          <a:xfrm>
            <a:off x="654232" y="595472"/>
            <a:ext cx="9751806" cy="120032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nl-NL" altLang="nl-NL" sz="2400" b="1" i="0" u="none" strike="noStrike" cap="none" normalizeH="0" baseline="0" dirty="0" smtClean="0">
                <a:ln>
                  <a:noFill/>
                </a:ln>
                <a:solidFill>
                  <a:srgbClr val="333333"/>
                </a:solidFill>
                <a:effectLst/>
                <a:latin typeface="Arial" panose="020B0604020202020204" pitchFamily="34" charset="0"/>
                <a:ea typeface="Times New Roman" panose="02020603050405020304" pitchFamily="18" charset="0"/>
                <a:cs typeface="Arial" panose="020B0604020202020204" pitchFamily="34" charset="0"/>
              </a:rPr>
              <a:t>9.</a:t>
            </a:r>
            <a:r>
              <a:rPr kumimoji="0" lang="nl-NL" altLang="nl-NL" sz="2400" b="0" i="0" u="none" strike="noStrike" cap="none" normalizeH="0" baseline="0" dirty="0" smtClean="0">
                <a:ln>
                  <a:noFill/>
                </a:ln>
                <a:solidFill>
                  <a:srgbClr val="333333"/>
                </a:solidFill>
                <a:effectLst/>
                <a:latin typeface="Arial" panose="020B0604020202020204" pitchFamily="34" charset="0"/>
                <a:ea typeface="Times New Roman" panose="02020603050405020304" pitchFamily="18" charset="0"/>
                <a:cs typeface="Arial" panose="020B0604020202020204" pitchFamily="34" charset="0"/>
              </a:rPr>
              <a:t> In het huishouden gebruik je veel filters. Denk maar aan een theezeefje of koffiefilter. In de tabel staan 5 voorbeelden. Vul deze tabel in:</a:t>
            </a:r>
            <a:endParaRPr kumimoji="0" lang="nl-NL" altLang="nl-NL" sz="2400" b="0" i="0" u="none" strike="noStrike" cap="none" normalizeH="0" baseline="0" dirty="0" smtClean="0">
              <a:ln>
                <a:noFill/>
              </a:ln>
              <a:solidFill>
                <a:schemeClr val="tx1"/>
              </a:solidFill>
              <a:effectLst/>
            </a:endParaRPr>
          </a:p>
        </p:txBody>
      </p:sp>
    </p:spTree>
    <p:extLst>
      <p:ext uri="{BB962C8B-B14F-4D97-AF65-F5344CB8AC3E}">
        <p14:creationId xmlns:p14="http://schemas.microsoft.com/office/powerpoint/2010/main" val="421200253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a:xfrm>
            <a:off x="676835" y="628836"/>
            <a:ext cx="10515600" cy="4351338"/>
          </a:xfrm>
        </p:spPr>
        <p:txBody>
          <a:bodyPr/>
          <a:lstStyle/>
          <a:p>
            <a:pPr marL="0" lvl="0" indent="0" eaLnBrk="0" fontAlgn="base" hangingPunct="0">
              <a:lnSpc>
                <a:spcPct val="100000"/>
              </a:lnSpc>
              <a:spcBef>
                <a:spcPct val="0"/>
              </a:spcBef>
              <a:spcAft>
                <a:spcPct val="0"/>
              </a:spcAft>
              <a:buNone/>
            </a:pPr>
            <a:r>
              <a:rPr lang="nl-NL" altLang="nl-NL" b="1" dirty="0">
                <a:solidFill>
                  <a:srgbClr val="333333"/>
                </a:solidFill>
                <a:latin typeface="Arial" panose="020B0604020202020204" pitchFamily="34" charset="0"/>
                <a:ea typeface="Times New Roman" panose="02020603050405020304" pitchFamily="18" charset="0"/>
                <a:cs typeface="Arial" panose="020B0604020202020204" pitchFamily="34" charset="0"/>
              </a:rPr>
              <a:t>10. </a:t>
            </a:r>
            <a:r>
              <a:rPr lang="nl-NL" altLang="nl-NL" dirty="0">
                <a:solidFill>
                  <a:srgbClr val="333333"/>
                </a:solidFill>
                <a:latin typeface="Arial" panose="020B0604020202020204" pitchFamily="34" charset="0"/>
                <a:ea typeface="Times New Roman" panose="02020603050405020304" pitchFamily="18" charset="0"/>
                <a:cs typeface="Arial" panose="020B0604020202020204" pitchFamily="34" charset="0"/>
              </a:rPr>
              <a:t>Rangschik de bovenstaande vijf filters naar toenemende gaatjesgrootte. Licht je antwoord toe.</a:t>
            </a:r>
            <a:endParaRPr lang="nl-NL" altLang="nl-NL" dirty="0"/>
          </a:p>
          <a:p>
            <a:pPr marL="0" lvl="0" indent="0" eaLnBrk="0" fontAlgn="base" hangingPunct="0">
              <a:lnSpc>
                <a:spcPct val="100000"/>
              </a:lnSpc>
              <a:spcBef>
                <a:spcPct val="0"/>
              </a:spcBef>
              <a:spcAft>
                <a:spcPct val="0"/>
              </a:spcAft>
              <a:buNone/>
            </a:pPr>
            <a:r>
              <a:rPr lang="nl-NL" altLang="nl-NL" dirty="0">
                <a:solidFill>
                  <a:srgbClr val="FF0000"/>
                </a:solidFill>
                <a:latin typeface="Arial" panose="020B0604020202020204" pitchFamily="34" charset="0"/>
                <a:ea typeface="Times New Roman" panose="02020603050405020304" pitchFamily="18" charset="0"/>
                <a:cs typeface="Arial" panose="020B0604020202020204" pitchFamily="34" charset="0"/>
              </a:rPr>
              <a:t>Afzuigkap, stofzuiger, koffiefilter, theezeefje, vergiet</a:t>
            </a:r>
            <a:endParaRPr lang="nl-NL" altLang="nl-NL" dirty="0">
              <a:latin typeface="Arial" panose="020B0604020202020204" pitchFamily="34" charset="0"/>
            </a:endParaRPr>
          </a:p>
          <a:p>
            <a:pPr marL="0" indent="0">
              <a:buNone/>
            </a:pPr>
            <a:endParaRPr lang="nl-NL" dirty="0"/>
          </a:p>
        </p:txBody>
      </p:sp>
    </p:spTree>
    <p:extLst>
      <p:ext uri="{BB962C8B-B14F-4D97-AF65-F5344CB8AC3E}">
        <p14:creationId xmlns:p14="http://schemas.microsoft.com/office/powerpoint/2010/main" val="161658248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Tekening opstelling destilleren</a:t>
            </a:r>
            <a:endParaRPr lang="nl-NL" dirty="0"/>
          </a:p>
        </p:txBody>
      </p:sp>
      <p:pic>
        <p:nvPicPr>
          <p:cNvPr id="7" name="Tijdelijke aanduiding voor inhoud 6"/>
          <p:cNvPicPr>
            <a:picLocks noGrp="1" noChangeAspect="1"/>
          </p:cNvPicPr>
          <p:nvPr>
            <p:ph idx="1"/>
          </p:nvPr>
        </p:nvPicPr>
        <p:blipFill>
          <a:blip r:embed="rId2"/>
          <a:stretch>
            <a:fillRect/>
          </a:stretch>
        </p:blipFill>
        <p:spPr>
          <a:xfrm>
            <a:off x="2718586" y="1690688"/>
            <a:ext cx="5820296" cy="4567708"/>
          </a:xfrm>
          <a:prstGeom prst="rect">
            <a:avLst/>
          </a:prstGeom>
        </p:spPr>
      </p:pic>
    </p:spTree>
    <p:extLst>
      <p:ext uri="{BB962C8B-B14F-4D97-AF65-F5344CB8AC3E}">
        <p14:creationId xmlns:p14="http://schemas.microsoft.com/office/powerpoint/2010/main" val="96725235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Demo destilleren</a:t>
            </a:r>
            <a:endParaRPr lang="nl-NL" dirty="0"/>
          </a:p>
        </p:txBody>
      </p:sp>
      <p:sp>
        <p:nvSpPr>
          <p:cNvPr id="3" name="Tijdelijke aanduiding voor inhoud 2"/>
          <p:cNvSpPr>
            <a:spLocks noGrp="1"/>
          </p:cNvSpPr>
          <p:nvPr>
            <p:ph idx="1"/>
          </p:nvPr>
        </p:nvSpPr>
        <p:spPr/>
        <p:txBody>
          <a:bodyPr/>
          <a:lstStyle/>
          <a:p>
            <a:pPr marL="0" indent="0">
              <a:buNone/>
            </a:pPr>
            <a:r>
              <a:rPr lang="nl-NL" b="0" i="0" u="sng" dirty="0" smtClean="0">
                <a:solidFill>
                  <a:srgbClr val="005580"/>
                </a:solidFill>
                <a:effectLst/>
                <a:latin typeface="Arial" panose="020B0604020202020204" pitchFamily="34" charset="0"/>
                <a:hlinkClick r:id="rId2"/>
              </a:rPr>
              <a:t>http://www.4nix.nl/destilleren.html</a:t>
            </a:r>
            <a:endParaRPr lang="nl-NL" dirty="0" smtClean="0"/>
          </a:p>
          <a:p>
            <a:pPr marL="0" indent="0">
              <a:buNone/>
            </a:pPr>
            <a:r>
              <a:rPr lang="nl-NL" dirty="0" smtClean="0"/>
              <a:t>(Evt. filmpje tijdens wachten)</a:t>
            </a:r>
            <a:endParaRPr lang="nl-NL" dirty="0"/>
          </a:p>
        </p:txBody>
      </p:sp>
    </p:spTree>
    <p:extLst>
      <p:ext uri="{BB962C8B-B14F-4D97-AF65-F5344CB8AC3E}">
        <p14:creationId xmlns:p14="http://schemas.microsoft.com/office/powerpoint/2010/main" val="3854933256"/>
      </p:ext>
    </p:extLst>
  </p:cSld>
  <p:clrMapOvr>
    <a:masterClrMapping/>
  </p:clrMapOvr>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F0483226F79D3442AED56F16394E78FF" ma:contentTypeVersion="13" ma:contentTypeDescription="Een nieuw document maken." ma:contentTypeScope="" ma:versionID="859c0359d483ef92a254cf786f5be8e2">
  <xsd:schema xmlns:xsd="http://www.w3.org/2001/XMLSchema" xmlns:xs="http://www.w3.org/2001/XMLSchema" xmlns:p="http://schemas.microsoft.com/office/2006/metadata/properties" xmlns:ns3="03c1073f-59ca-4b02-9a54-25651d767f09" xmlns:ns4="54cf5622-c7f8-4ecf-a16b-d0c1e0637fa1" targetNamespace="http://schemas.microsoft.com/office/2006/metadata/properties" ma:root="true" ma:fieldsID="80150e025c211fe0113ab57d3bd72b98" ns3:_="" ns4:_="">
    <xsd:import namespace="03c1073f-59ca-4b02-9a54-25651d767f09"/>
    <xsd:import namespace="54cf5622-c7f8-4ecf-a16b-d0c1e0637fa1"/>
    <xsd:element name="properties">
      <xsd:complexType>
        <xsd:sequence>
          <xsd:element name="documentManagement">
            <xsd:complexType>
              <xsd:all>
                <xsd:element ref="ns3:SharedWithUsers" minOccurs="0"/>
                <xsd:element ref="ns3:SharedWithDetails" minOccurs="0"/>
                <xsd:element ref="ns3:SharingHintHash" minOccurs="0"/>
                <xsd:element ref="ns4:MediaServiceMetadata" minOccurs="0"/>
                <xsd:element ref="ns4:MediaServiceFastMetadata" minOccurs="0"/>
                <xsd:element ref="ns4:MediaServiceDateTaken" minOccurs="0"/>
                <xsd:element ref="ns4:MediaServiceAutoTags" minOccurs="0"/>
                <xsd:element ref="ns4:MediaServiceLocation" minOccurs="0"/>
                <xsd:element ref="ns4:MediaServiceOCR" minOccurs="0"/>
                <xsd:element ref="ns4:MediaServiceGenerationTime" minOccurs="0"/>
                <xsd:element ref="ns4:MediaServiceEventHashCode" minOccurs="0"/>
                <xsd:element ref="ns4:MediaServiceAutoKeyPoints" minOccurs="0"/>
                <xsd:element ref="ns4: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03c1073f-59ca-4b02-9a54-25651d767f09" elementFormDefault="qualified">
    <xsd:import namespace="http://schemas.microsoft.com/office/2006/documentManagement/types"/>
    <xsd:import namespace="http://schemas.microsoft.com/office/infopath/2007/PartnerControls"/>
    <xsd:element name="SharedWithUsers" ma:index="8" nillable="true" ma:displayName="Gedeeld met" ma:description=""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Gedeeld met details" ma:description="" ma:internalName="SharedWithDetails" ma:readOnly="true">
      <xsd:simpleType>
        <xsd:restriction base="dms:Note">
          <xsd:maxLength value="255"/>
        </xsd:restriction>
      </xsd:simpleType>
    </xsd:element>
    <xsd:element name="SharingHintHash" ma:index="10" nillable="true" ma:displayName="Hint-hash delen" ma:description="" ma:hidden="true" ma:internalName="SharingHintHash"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54cf5622-c7f8-4ecf-a16b-d0c1e0637fa1" elementFormDefault="qualified">
    <xsd:import namespace="http://schemas.microsoft.com/office/2006/documentManagement/types"/>
    <xsd:import namespace="http://schemas.microsoft.com/office/infopath/2007/PartnerControls"/>
    <xsd:element name="MediaServiceMetadata" ma:index="11" nillable="true" ma:displayName="MediaServiceMetadata" ma:hidden="true" ma:internalName="MediaServiceMetadata" ma:readOnly="true">
      <xsd:simpleType>
        <xsd:restriction base="dms:Note"/>
      </xsd:simpleType>
    </xsd:element>
    <xsd:element name="MediaServiceFastMetadata" ma:index="12" nillable="true" ma:displayName="MediaServiceFastMetadata" ma:hidden="true" ma:internalName="MediaServiceFastMetadata" ma:readOnly="true">
      <xsd:simpleType>
        <xsd:restriction base="dms:Note"/>
      </xsd:simpleType>
    </xsd:element>
    <xsd:element name="MediaServiceDateTaken" ma:index="13" nillable="true" ma:displayName="MediaServiceDateTaken" ma:hidden="true" ma:internalName="MediaServiceDateTaken" ma:readOnly="true">
      <xsd:simpleType>
        <xsd:restriction base="dms:Text"/>
      </xsd:simpleType>
    </xsd:element>
    <xsd:element name="MediaServiceAutoTags" ma:index="14" nillable="true" ma:displayName="MediaServiceAutoTags" ma:internalName="MediaServiceAutoTags" ma:readOnly="true">
      <xsd:simpleType>
        <xsd:restriction base="dms:Text"/>
      </xsd:simpleType>
    </xsd:element>
    <xsd:element name="MediaServiceLocation" ma:index="15" nillable="true" ma:displayName="MediaServiceLocation" ma:internalName="MediaServiceLocation"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ServiceAutoKeyPoints" ma:index="19" nillable="true" ma:displayName="MediaServiceAutoKeyPoints" ma:hidden="true" ma:internalName="MediaServiceAutoKeyPoints" ma:readOnly="true">
      <xsd:simpleType>
        <xsd:restriction base="dms:Note"/>
      </xsd:simpleType>
    </xsd:element>
    <xsd:element name="MediaServiceKeyPoints" ma:index="20" nillable="true" ma:displayName="KeyPoints" ma:internalName="MediaServiceKeyPoint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Inhoudstype"/>
        <xsd:element ref="dc:title" minOccurs="0" maxOccurs="1" ma:index="4" ma:displayName="Titel"/>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0182F893-6BB3-4152-8B10-B903736CFE52}">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03c1073f-59ca-4b02-9a54-25651d767f09"/>
    <ds:schemaRef ds:uri="54cf5622-c7f8-4ecf-a16b-d0c1e0637fa1"/>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777331D4-22C4-45FF-95E7-AEAB324C0DDD}">
  <ds:schemaRefs>
    <ds:schemaRef ds:uri="http://schemas.microsoft.com/sharepoint/v3/contenttype/forms"/>
  </ds:schemaRefs>
</ds:datastoreItem>
</file>

<file path=customXml/itemProps3.xml><?xml version="1.0" encoding="utf-8"?>
<ds:datastoreItem xmlns:ds="http://schemas.openxmlformats.org/officeDocument/2006/customXml" ds:itemID="{CF28E50D-AAB2-445F-BBE2-F7EB2B83BC84}">
  <ds:schemaRefs>
    <ds:schemaRef ds:uri="http://schemas.microsoft.com/office/2006/documentManagement/types"/>
    <ds:schemaRef ds:uri="http://purl.org/dc/terms/"/>
    <ds:schemaRef ds:uri="http://www.w3.org/XML/1998/namespace"/>
    <ds:schemaRef ds:uri="http://schemas.openxmlformats.org/package/2006/metadata/core-properties"/>
    <ds:schemaRef ds:uri="http://schemas.microsoft.com/office/infopath/2007/PartnerControls"/>
    <ds:schemaRef ds:uri="http://schemas.microsoft.com/office/2006/metadata/properties"/>
    <ds:schemaRef ds:uri="03c1073f-59ca-4b02-9a54-25651d767f09"/>
    <ds:schemaRef ds:uri="54cf5622-c7f8-4ecf-a16b-d0c1e0637fa1"/>
    <ds:schemaRef ds:uri="http://purl.org/dc/dcmitype/"/>
    <ds:schemaRef ds:uri="http://purl.org/dc/elements/1.1/"/>
  </ds:schemaRefs>
</ds:datastoreItem>
</file>

<file path=docProps/app.xml><?xml version="1.0" encoding="utf-8"?>
<Properties xmlns="http://schemas.openxmlformats.org/officeDocument/2006/extended-properties" xmlns:vt="http://schemas.openxmlformats.org/officeDocument/2006/docPropsVTypes">
  <TotalTime>14</TotalTime>
  <Words>613</Words>
  <Application>Microsoft Office PowerPoint</Application>
  <PresentationFormat>Breedbeeld</PresentationFormat>
  <Paragraphs>100</Paragraphs>
  <Slides>12</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12</vt:i4>
      </vt:variant>
    </vt:vector>
  </HeadingPairs>
  <TitlesOfParts>
    <vt:vector size="17" baseType="lpstr">
      <vt:lpstr>Arial</vt:lpstr>
      <vt:lpstr>Calibri</vt:lpstr>
      <vt:lpstr>Calibri Light</vt:lpstr>
      <vt:lpstr>Times New Roman</vt:lpstr>
      <vt:lpstr>Kantoorthema</vt:lpstr>
      <vt:lpstr>Indampen en destilleren</vt:lpstr>
      <vt:lpstr>Doel van de les</vt:lpstr>
      <vt:lpstr>PowerPoint-presentatie</vt:lpstr>
      <vt:lpstr>Opgaven bezinken en filtreren</vt:lpstr>
      <vt:lpstr>PowerPoint-presentatie</vt:lpstr>
      <vt:lpstr>PowerPoint-presentatie</vt:lpstr>
      <vt:lpstr>PowerPoint-presentatie</vt:lpstr>
      <vt:lpstr>Tekening opstelling destilleren</vt:lpstr>
      <vt:lpstr>Demo destilleren</vt:lpstr>
      <vt:lpstr>Aanvullen tabel</vt:lpstr>
      <vt:lpstr>PowerPoint-presentatie</vt:lpstr>
      <vt:lpstr>Huiswerk</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Indampen en destilleren</dc:title>
  <dc:creator>Kleijnen, JJC (Janny) de</dc:creator>
  <cp:lastModifiedBy>Kleijnen, JJC (Janny) de</cp:lastModifiedBy>
  <cp:revision>3</cp:revision>
  <dcterms:created xsi:type="dcterms:W3CDTF">2020-09-30T16:02:18Z</dcterms:created>
  <dcterms:modified xsi:type="dcterms:W3CDTF">2020-09-30T16:16:52Z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0x010100F0483226F79D3442AED56F16394E78FF</vt:lpwstr>
  </property>
</Properties>
</file>

<file path=docProps/thumbnail.jpeg>
</file>