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31"/>
  </p:notesMasterIdLst>
  <p:handoutMasterIdLst>
    <p:handoutMasterId r:id="rId32"/>
  </p:handoutMasterIdLst>
  <p:sldIdLst>
    <p:sldId id="256" r:id="rId5"/>
    <p:sldId id="379" r:id="rId6"/>
    <p:sldId id="419" r:id="rId7"/>
    <p:sldId id="337" r:id="rId8"/>
    <p:sldId id="358" r:id="rId9"/>
    <p:sldId id="420" r:id="rId10"/>
    <p:sldId id="455" r:id="rId11"/>
    <p:sldId id="451" r:id="rId12"/>
    <p:sldId id="452" r:id="rId13"/>
    <p:sldId id="453" r:id="rId14"/>
    <p:sldId id="454" r:id="rId15"/>
    <p:sldId id="456" r:id="rId16"/>
    <p:sldId id="457" r:id="rId17"/>
    <p:sldId id="458" r:id="rId18"/>
    <p:sldId id="459" r:id="rId19"/>
    <p:sldId id="460" r:id="rId20"/>
    <p:sldId id="461" r:id="rId21"/>
    <p:sldId id="462" r:id="rId22"/>
    <p:sldId id="464" r:id="rId23"/>
    <p:sldId id="360" r:id="rId24"/>
    <p:sldId id="424" r:id="rId25"/>
    <p:sldId id="465" r:id="rId26"/>
    <p:sldId id="466" r:id="rId27"/>
    <p:sldId id="314" r:id="rId28"/>
    <p:sldId id="313" r:id="rId29"/>
    <p:sldId id="274" r:id="rId30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8EC83E"/>
    <a:srgbClr val="FFFFFF"/>
    <a:srgbClr val="FF0066"/>
    <a:srgbClr val="76B531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3292" autoAdjust="0"/>
  </p:normalViewPr>
  <p:slideViewPr>
    <p:cSldViewPr>
      <p:cViewPr varScale="1">
        <p:scale>
          <a:sx n="73" d="100"/>
          <a:sy n="73" d="100"/>
        </p:scale>
        <p:origin x="173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dirty="0" smtClean="0">
                <a:sym typeface="Wingdings" panose="05000000000000000000" pitchFamily="2" charset="2"/>
              </a:rPr>
              <a:t>Wilde dieren als overlast:</a:t>
            </a:r>
            <a:r>
              <a:rPr lang="nl-NL" baseline="0" dirty="0" smtClean="0">
                <a:sym typeface="Wingdings" panose="05000000000000000000" pitchFamily="2" charset="2"/>
              </a:rPr>
              <a:t> v</a:t>
            </a:r>
            <a:r>
              <a:rPr lang="nl-NL" dirty="0" smtClean="0">
                <a:sym typeface="Wingdings" panose="05000000000000000000" pitchFamily="2" charset="2"/>
              </a:rPr>
              <a:t>ervuiling door uitwerpselen,</a:t>
            </a:r>
            <a:r>
              <a:rPr lang="nl-NL" baseline="0" dirty="0" smtClean="0">
                <a:sym typeface="Wingdings" panose="05000000000000000000" pitchFamily="2" charset="2"/>
              </a:rPr>
              <a:t> e</a:t>
            </a:r>
            <a:r>
              <a:rPr lang="nl-NL" dirty="0" smtClean="0">
                <a:sym typeface="Wingdings" panose="05000000000000000000" pitchFamily="2" charset="2"/>
              </a:rPr>
              <a:t>ten van de voorraden,</a:t>
            </a:r>
            <a:r>
              <a:rPr lang="nl-NL" baseline="0" dirty="0" smtClean="0">
                <a:sym typeface="Wingdings" panose="05000000000000000000" pitchFamily="2" charset="2"/>
              </a:rPr>
              <a:t> b</a:t>
            </a:r>
            <a:r>
              <a:rPr lang="nl-NL" dirty="0" smtClean="0">
                <a:sym typeface="Wingdings" panose="05000000000000000000" pitchFamily="2" charset="2"/>
              </a:rPr>
              <a:t>rengen (mogelijk) ziektes over,</a:t>
            </a:r>
            <a:r>
              <a:rPr lang="nl-NL" baseline="0" dirty="0" smtClean="0">
                <a:sym typeface="Wingdings" panose="05000000000000000000" pitchFamily="2" charset="2"/>
              </a:rPr>
              <a:t> b</a:t>
            </a:r>
            <a:r>
              <a:rPr lang="nl-NL" dirty="0" smtClean="0">
                <a:sym typeface="Wingdings" panose="05000000000000000000" pitchFamily="2" charset="2"/>
              </a:rPr>
              <a:t>eschadigen het gebouw,</a:t>
            </a:r>
            <a:r>
              <a:rPr lang="nl-NL" baseline="0" dirty="0" smtClean="0">
                <a:sym typeface="Wingdings" panose="05000000000000000000" pitchFamily="2" charset="2"/>
              </a:rPr>
              <a:t> b</a:t>
            </a:r>
            <a:r>
              <a:rPr lang="nl-NL" dirty="0" smtClean="0">
                <a:sym typeface="Wingdings" panose="05000000000000000000" pitchFamily="2" charset="2"/>
              </a:rPr>
              <a:t>eschadigen afdekfolie van de voervoorraad</a:t>
            </a:r>
          </a:p>
          <a:p>
            <a:pPr lvl="0"/>
            <a:r>
              <a:rPr lang="nl-NL" dirty="0" smtClean="0">
                <a:sym typeface="Wingdings" panose="05000000000000000000" pitchFamily="2" charset="2"/>
              </a:rPr>
              <a:t>Bomen</a:t>
            </a:r>
            <a:r>
              <a:rPr lang="nl-NL" baseline="0" dirty="0" smtClean="0">
                <a:sym typeface="Wingdings" panose="05000000000000000000" pitchFamily="2" charset="2"/>
              </a:rPr>
              <a:t> als overlast: bladeren vallen uit en moeten worden opgeruimd, hout om te stoken is niet meer nodig (is nu gas)</a:t>
            </a:r>
            <a:endParaRPr lang="nl-NL" dirty="0" smtClean="0">
              <a:sym typeface="Wingdings" panose="05000000000000000000" pitchFamily="2" charset="2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603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1861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71293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4244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7214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88558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007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8817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Beukenblad</a:t>
            </a:r>
            <a:r>
              <a:rPr lang="nl-NL" baseline="0" dirty="0" smtClean="0"/>
              <a:t> blijft hangen totdat in het voorjaar nieuw blad wordt gevormd</a:t>
            </a:r>
          </a:p>
          <a:p>
            <a:r>
              <a:rPr lang="nl-NL" baseline="0" dirty="0" smtClean="0"/>
              <a:t>Doornen aan de takken van de meidoorn beschermen tegen vraat van grote zoogdieren</a:t>
            </a:r>
            <a:endParaRPr lang="nl-NL" dirty="0" smtClean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64069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Staan de bomen of struiken</a:t>
            </a:r>
            <a:r>
              <a:rPr lang="nl-NL" baseline="0" dirty="0" smtClean="0"/>
              <a:t> erg</a:t>
            </a:r>
            <a:r>
              <a:rPr lang="nl-NL" dirty="0" smtClean="0"/>
              <a:t> dicht op elkaar? Kan zelfs dienen als afscheiding voor</a:t>
            </a:r>
            <a:r>
              <a:rPr lang="nl-NL" baseline="0" dirty="0" smtClean="0"/>
              <a:t> het vee.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158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017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94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885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114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222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1433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711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24-9-2020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1918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3921716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2800" b="1" dirty="0" smtClean="0">
                <a:solidFill>
                  <a:schemeClr val="bg1"/>
                </a:solidFill>
              </a:rPr>
              <a:t>KV13</a:t>
            </a:r>
            <a:br>
              <a:rPr lang="nl-NL" sz="28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Natuurlijk groen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085184"/>
            <a:ext cx="3217538" cy="79208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Les </a:t>
            </a:r>
            <a:r>
              <a:rPr lang="nl-NL" sz="2000" dirty="0">
                <a:solidFill>
                  <a:schemeClr val="bg1"/>
                </a:solidFill>
              </a:rPr>
              <a:t>6</a:t>
            </a:r>
            <a:endParaRPr lang="nl-NL" sz="2000" dirty="0" smtClean="0">
              <a:solidFill>
                <a:schemeClr val="bg1"/>
              </a:solidFill>
            </a:endParaRPr>
          </a:p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Natuurontwikkeling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9" name="Afbeelding 8" descr="cid:image001.png@01D5CC81.603BD8C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093296"/>
            <a:ext cx="2295525" cy="6381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5" t="17248" r="69299" b="18010"/>
          <a:stretch/>
        </p:blipFill>
        <p:spPr>
          <a:xfrm>
            <a:off x="-1016" y="2429083"/>
            <a:ext cx="1620688" cy="34563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7" t="17248" r="6145" b="18010"/>
          <a:stretch/>
        </p:blipFill>
        <p:spPr>
          <a:xfrm>
            <a:off x="7452320" y="2439593"/>
            <a:ext cx="1691680" cy="345638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5" t="17248" r="23765" b="18010"/>
          <a:stretch/>
        </p:blipFill>
        <p:spPr>
          <a:xfrm>
            <a:off x="4992637" y="2429083"/>
            <a:ext cx="237626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81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nieuwe erf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Gevolgen: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Natuur en landschap op en rond het erf </a:t>
            </a:r>
            <a:r>
              <a:rPr lang="nl-NL" u="sng" dirty="0" smtClean="0">
                <a:sym typeface="Wingdings" panose="05000000000000000000" pitchFamily="2" charset="2"/>
              </a:rPr>
              <a:t>veranderd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Wilde dieren worden gezien als overlast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Bomen worden gezien als overlast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Maar.. Gelukkig worden er volop plannen gemaakt voor verbetering en toelaten van de natuur!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32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erf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Zorgen voor zoveel </a:t>
            </a:r>
            <a:r>
              <a:rPr lang="nl-NL" dirty="0">
                <a:sym typeface="Wingdings" panose="05000000000000000000" pitchFamily="2" charset="2"/>
              </a:rPr>
              <a:t>mogelijk natuur in </a:t>
            </a:r>
            <a:r>
              <a:rPr lang="nl-NL">
                <a:sym typeface="Wingdings" panose="05000000000000000000" pitchFamily="2" charset="2"/>
              </a:rPr>
              <a:t>de </a:t>
            </a:r>
            <a:r>
              <a:rPr lang="nl-NL" smtClean="0">
                <a:sym typeface="Wingdings" panose="05000000000000000000" pitchFamily="2" charset="2"/>
              </a:rPr>
              <a:t>beplanting op het erf: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Plant bomen én struiken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Plant soorten die insecten aantrekken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Plant soorten die bessen dragen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Plant doornachtige struiken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Maak een strook van 2 meter voor wilde planten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6638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 moet niet ten koste gaan van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opbrengst</a:t>
            </a:r>
            <a:r>
              <a:rPr lang="nl-NL" dirty="0" smtClean="0">
                <a:sym typeface="Wingdings" panose="05000000000000000000" pitchFamily="2" charset="2"/>
              </a:rPr>
              <a:t> van akker, weiland of kwekerij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Hoe krijgt de boer voldoende </a:t>
            </a:r>
            <a:r>
              <a:rPr lang="nl-NL" b="1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rendement</a:t>
            </a:r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 uit zijn onderneming als hij toch meer rekening houdt met de natuur?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892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Bescherming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weidevogels</a:t>
            </a:r>
            <a:r>
              <a:rPr lang="nl-NL" dirty="0" smtClean="0">
                <a:sym typeface="Wingdings" panose="05000000000000000000" pitchFamily="2" charset="2"/>
              </a:rPr>
              <a:t>  </a:t>
            </a:r>
            <a:r>
              <a:rPr lang="nl-NL" u="sng" dirty="0">
                <a:sym typeface="Wingdings" panose="05000000000000000000" pitchFamily="2" charset="2"/>
              </a:rPr>
              <a:t>subsidie</a:t>
            </a:r>
            <a:endParaRPr lang="nl-NL" b="1" i="1" u="sng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 descr="Hoe deze melkveehouders de weidevogels op hun land redden | N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4415974" cy="2483986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rutto's zijn weer terug in Zuidplas en omstreken | Gouwe IJssel Nieuw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0" t="11854" r="11252" b="15381"/>
          <a:stretch/>
        </p:blipFill>
        <p:spPr bwMode="auto">
          <a:xfrm>
            <a:off x="4644008" y="4653136"/>
            <a:ext cx="2256629" cy="1676352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Vogelbeschermingswacht &quot;Zaanstreek&quot; :: Weidevogelbeschermi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253836"/>
            <a:ext cx="2746648" cy="1759340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5301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Natuurbeheer: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Landschapselementen</a:t>
            </a:r>
            <a:r>
              <a:rPr lang="nl-NL" dirty="0" smtClean="0">
                <a:sym typeface="Wingdings" panose="05000000000000000000" pitchFamily="2" charset="2"/>
              </a:rPr>
              <a:t> terugbrengen</a:t>
            </a:r>
            <a:endParaRPr lang="nl-NL" b="1" i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653136"/>
            <a:ext cx="4419084" cy="1473028"/>
          </a:xfrm>
          <a:prstGeom prst="rect">
            <a:avLst/>
          </a:prstGeom>
          <a:ln>
            <a:solidFill>
              <a:srgbClr val="8FAA32"/>
            </a:solidFill>
          </a:ln>
        </p:spPr>
      </p:pic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5"/>
          <a:srcRect r="28454"/>
          <a:stretch/>
        </p:blipFill>
        <p:spPr>
          <a:xfrm>
            <a:off x="5232268" y="5021915"/>
            <a:ext cx="3098547" cy="1299247"/>
          </a:xfrm>
          <a:prstGeom prst="rect">
            <a:avLst/>
          </a:prstGeom>
          <a:ln>
            <a:solidFill>
              <a:srgbClr val="8FAA32"/>
            </a:solidFill>
          </a:ln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100" y="3312332"/>
            <a:ext cx="2657475" cy="1724025"/>
          </a:xfrm>
          <a:prstGeom prst="rect">
            <a:avLst/>
          </a:prstGeom>
          <a:ln>
            <a:solidFill>
              <a:srgbClr val="8FAA32"/>
            </a:solidFill>
          </a:ln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7425" y="3402990"/>
            <a:ext cx="2619375" cy="1743075"/>
          </a:xfrm>
          <a:prstGeom prst="rect">
            <a:avLst/>
          </a:prstGeom>
          <a:ln>
            <a:solidFill>
              <a:srgbClr val="8FAA32"/>
            </a:solidFill>
          </a:ln>
        </p:spPr>
      </p:pic>
      <p:pic>
        <p:nvPicPr>
          <p:cNvPr id="4106" name="Picture 10" descr="Natuurwerkgroep Liempd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925" y="3888316"/>
            <a:ext cx="2466975" cy="1847851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104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Natuurbeheer: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Gras- of kruidenrijke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akkerranden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958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Natuurbeheer: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Bloemrijke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vegetatie</a:t>
            </a:r>
            <a:r>
              <a:rPr lang="nl-NL" dirty="0">
                <a:sym typeface="Wingdings" panose="05000000000000000000" pitchFamily="2" charset="2"/>
              </a:rPr>
              <a:t> langs de </a:t>
            </a:r>
            <a:r>
              <a:rPr lang="nl-NL" dirty="0" smtClean="0">
                <a:sym typeface="Wingdings" panose="05000000000000000000" pitchFamily="2" charset="2"/>
              </a:rPr>
              <a:t>slootkant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307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Natuurbeheer: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Afrastering</a:t>
            </a:r>
            <a:r>
              <a:rPr lang="nl-NL" dirty="0" smtClean="0">
                <a:sym typeface="Wingdings" panose="05000000000000000000" pitchFamily="2" charset="2"/>
              </a:rPr>
              <a:t> plaatsen van duurzaam hardhout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1303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Natuurbeheer: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Heggen</a:t>
            </a:r>
            <a:r>
              <a:rPr lang="nl-NL" dirty="0" smtClean="0">
                <a:sym typeface="Wingdings" panose="05000000000000000000" pitchFamily="2" charset="2"/>
              </a:rPr>
              <a:t> of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hagen</a:t>
            </a:r>
            <a:r>
              <a:rPr lang="nl-NL" dirty="0" smtClean="0">
                <a:sym typeface="Wingdings" panose="05000000000000000000" pitchFamily="2" charset="2"/>
              </a:rPr>
              <a:t> plaatsen voor een dier- en natuurvriendelijke afscheiding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Vaak beuken of meidoorns, of combinatie daarvan</a:t>
            </a:r>
          </a:p>
          <a:p>
            <a:pPr lvl="3"/>
            <a:r>
              <a:rPr lang="nl-NL" dirty="0" smtClean="0">
                <a:sym typeface="Wingdings" panose="05000000000000000000" pitchFamily="2" charset="2"/>
              </a:rPr>
              <a:t>Gesnoeide takken  takkenwal</a:t>
            </a:r>
          </a:p>
          <a:p>
            <a:pPr lvl="3"/>
            <a:r>
              <a:rPr lang="nl-NL" dirty="0" smtClean="0">
                <a:sym typeface="Wingdings" panose="05000000000000000000" pitchFamily="2" charset="2"/>
              </a:rPr>
              <a:t>Versnipperde takken  biobrandstof voor verwarming of opwekking elektriciteit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8100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Natuurbeheer op het land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Natuurbeheer: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Houtsingel</a:t>
            </a:r>
            <a:r>
              <a:rPr lang="nl-NL" dirty="0" smtClean="0">
                <a:sym typeface="Wingdings" panose="05000000000000000000" pitchFamily="2" charset="2"/>
              </a:rPr>
              <a:t>  rij bomen als afscheiding tussen twee percelen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Houtwal</a:t>
            </a:r>
            <a:r>
              <a:rPr lang="nl-NL" dirty="0" smtClean="0">
                <a:sym typeface="Wingdings" panose="05000000000000000000" pitchFamily="2" charset="2"/>
              </a:rPr>
              <a:t>  rij bomen en/of struiken op een aarden wal als afscheiding tussen twee percelen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 descr="Houtsingel – Brabants Landscha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503" y="4649142"/>
            <a:ext cx="2304256" cy="1728192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roensingel of houtwal aanleggen: soorten bomen voor houtsing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799" y="4653328"/>
            <a:ext cx="2791718" cy="1728000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7356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32658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 en herbarium maken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905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Les 4: 1 Flora in een agrarisch landschap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rgbClr val="8FAA32"/>
                </a:solidFill>
              </a:rPr>
              <a:t>Lees de opdracht goed door en ga </a:t>
            </a:r>
            <a:r>
              <a:rPr lang="nl-NL" u="sng" dirty="0">
                <a:solidFill>
                  <a:srgbClr val="8FAA32"/>
                </a:solidFill>
              </a:rPr>
              <a:t>stap voor stap</a:t>
            </a:r>
            <a:r>
              <a:rPr lang="nl-NL" dirty="0">
                <a:solidFill>
                  <a:srgbClr val="8FAA32"/>
                </a:solidFill>
              </a:rPr>
              <a:t> te </a:t>
            </a:r>
            <a:r>
              <a:rPr lang="nl-NL" dirty="0" smtClean="0">
                <a:solidFill>
                  <a:srgbClr val="8FAA32"/>
                </a:solidFill>
              </a:rPr>
              <a:t>werk</a:t>
            </a:r>
            <a:endParaRPr lang="nl-NL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Les 5: 1 Landschap rondom Schagen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Op de fiets een rondje rondom Schagen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9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Les 6: 1 Nieuw </a:t>
            </a:r>
            <a:r>
              <a:rPr lang="nl-NL" b="1"/>
              <a:t>leven door agrarisch </a:t>
            </a:r>
            <a:r>
              <a:rPr lang="nl-NL" b="1" dirty="0"/>
              <a:t>natuurbeheer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Lees de opdracht goed door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Voer de opdracht uit in een tweetal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347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Les 6: 2 Weidevogels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Lees de opdracht goed door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Voer de </a:t>
            </a:r>
            <a:r>
              <a:rPr lang="nl-NL" smtClean="0">
                <a:solidFill>
                  <a:srgbClr val="8FAA32"/>
                </a:solidFill>
                <a:sym typeface="Wingdings" panose="05000000000000000000" pitchFamily="2" charset="2"/>
              </a:rPr>
              <a:t>opdracht individueel uit</a:t>
            </a:r>
            <a:endParaRPr lang="nl-NL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58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hebben we vandaag iets over geleerd?</a:t>
            </a:r>
          </a:p>
          <a:p>
            <a:pPr lvl="3"/>
            <a:endParaRPr lang="nl-NL" dirty="0"/>
          </a:p>
          <a:p>
            <a:pPr lvl="1"/>
            <a:r>
              <a:rPr lang="nl-NL" dirty="0"/>
              <a:t>Een herbarium </a:t>
            </a:r>
            <a:r>
              <a:rPr lang="nl-NL" dirty="0" smtClean="0"/>
              <a:t>gemaakt </a:t>
            </a:r>
            <a:r>
              <a:rPr lang="nl-NL" dirty="0"/>
              <a:t>van flora uit het </a:t>
            </a:r>
            <a:r>
              <a:rPr lang="nl-NL" dirty="0" smtClean="0"/>
              <a:t>(agrarische) </a:t>
            </a:r>
            <a:r>
              <a:rPr lang="nl-NL" dirty="0"/>
              <a:t>landschap</a:t>
            </a:r>
          </a:p>
          <a:p>
            <a:pPr lvl="1"/>
            <a:r>
              <a:rPr lang="nl-NL" dirty="0" smtClean="0"/>
              <a:t>Presentaties over flora en fauna rondom Schagen</a:t>
            </a:r>
          </a:p>
          <a:p>
            <a:pPr lvl="1"/>
            <a:r>
              <a:rPr lang="nl-NL" dirty="0" smtClean="0"/>
              <a:t>Nieuw leven door agrarisch natuurbeheer</a:t>
            </a:r>
          </a:p>
          <a:p>
            <a:pPr lvl="1"/>
            <a:r>
              <a:rPr lang="nl-NL" dirty="0" smtClean="0"/>
              <a:t>Weidevogels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Les 7:</a:t>
            </a:r>
          </a:p>
          <a:p>
            <a:pPr lvl="1"/>
            <a:r>
              <a:rPr lang="nl-NL" dirty="0" smtClean="0"/>
              <a:t>Excursie Zwanenwater</a:t>
            </a:r>
          </a:p>
          <a:p>
            <a:pPr lvl="2"/>
            <a:r>
              <a:rPr lang="nl-NL" dirty="0" smtClean="0"/>
              <a:t>Rondleiding</a:t>
            </a:r>
          </a:p>
          <a:p>
            <a:pPr lvl="2"/>
            <a:r>
              <a:rPr lang="nl-NL" dirty="0" smtClean="0"/>
              <a:t>Landschapsbeheer en –onderhoud</a:t>
            </a:r>
          </a:p>
          <a:p>
            <a:pPr lvl="2"/>
            <a:endParaRPr lang="nl-NL" dirty="0"/>
          </a:p>
          <a:p>
            <a:pPr lvl="1"/>
            <a:r>
              <a:rPr lang="nl-NL" dirty="0" smtClean="0"/>
              <a:t>Meenemen:</a:t>
            </a:r>
          </a:p>
          <a:p>
            <a:pPr lvl="2"/>
            <a:r>
              <a:rPr lang="nl-NL" dirty="0" smtClean="0"/>
              <a:t>Fiets</a:t>
            </a:r>
          </a:p>
          <a:p>
            <a:pPr lvl="2"/>
            <a:r>
              <a:rPr lang="nl-NL" dirty="0" smtClean="0"/>
              <a:t>Verrekijker</a:t>
            </a:r>
          </a:p>
          <a:p>
            <a:pPr lvl="2"/>
            <a:r>
              <a:rPr lang="nl-NL" dirty="0" smtClean="0"/>
              <a:t>Rugzak met eten en drinken</a:t>
            </a:r>
          </a:p>
          <a:p>
            <a:pPr lvl="2"/>
            <a:r>
              <a:rPr lang="nl-NL" smtClean="0"/>
              <a:t>Goede schoenen/laarzen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812124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 en herbarium maken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56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515"/>
          </a:xfrm>
        </p:spPr>
        <p:txBody>
          <a:bodyPr>
            <a:normAutofit fontScale="85000" lnSpcReduction="20000"/>
          </a:bodyPr>
          <a:lstStyle/>
          <a:p>
            <a:r>
              <a:rPr lang="nl-NL" i="1" dirty="0" smtClean="0">
                <a:solidFill>
                  <a:srgbClr val="8FAA32"/>
                </a:solidFill>
              </a:rPr>
              <a:t>Theorie en praktijk vandaag: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Natuurontwikkeling</a:t>
            </a:r>
          </a:p>
          <a:p>
            <a:pPr lvl="2"/>
            <a:r>
              <a:rPr lang="nl-NL" dirty="0" smtClean="0"/>
              <a:t>Wat kan een bedrijf doen?</a:t>
            </a:r>
          </a:p>
          <a:p>
            <a:pPr lvl="2"/>
            <a:r>
              <a:rPr lang="nl-NL" dirty="0" smtClean="0"/>
              <a:t>Het erf toen</a:t>
            </a:r>
          </a:p>
          <a:p>
            <a:pPr lvl="2"/>
            <a:r>
              <a:rPr lang="nl-NL" dirty="0" smtClean="0"/>
              <a:t>Het nieuwe erf</a:t>
            </a:r>
          </a:p>
          <a:p>
            <a:pPr lvl="2"/>
            <a:r>
              <a:rPr lang="nl-NL" dirty="0" smtClean="0"/>
              <a:t>Natuurbeheer op het erf</a:t>
            </a:r>
          </a:p>
          <a:p>
            <a:pPr lvl="2"/>
            <a:r>
              <a:rPr lang="nl-NL" dirty="0" smtClean="0"/>
              <a:t>Natuurontwikkeling op het land</a:t>
            </a:r>
            <a:endParaRPr lang="nl-NL" dirty="0"/>
          </a:p>
          <a:p>
            <a:pPr lvl="3"/>
            <a:endParaRPr lang="nl-NL" dirty="0"/>
          </a:p>
          <a:p>
            <a:pPr lvl="1"/>
            <a:r>
              <a:rPr lang="nl-NL" dirty="0" smtClean="0"/>
              <a:t>1 Nieuw leven door agrarisch natuurbeheer</a:t>
            </a:r>
          </a:p>
          <a:p>
            <a:pPr lvl="1"/>
            <a:r>
              <a:rPr lang="nl-NL" dirty="0" smtClean="0"/>
              <a:t>2 Weidevogels</a:t>
            </a:r>
          </a:p>
          <a:p>
            <a:pPr lvl="3"/>
            <a:endParaRPr lang="nl-NL" dirty="0"/>
          </a:p>
          <a:p>
            <a:pPr lvl="1"/>
            <a:r>
              <a:rPr lang="nl-NL" dirty="0"/>
              <a:t>Afronden vorige lessen:</a:t>
            </a:r>
          </a:p>
          <a:p>
            <a:pPr lvl="2"/>
            <a:r>
              <a:rPr lang="nl-NL" dirty="0"/>
              <a:t>Les 4: 1 Flora in een agrarisch landschap </a:t>
            </a:r>
            <a:r>
              <a:rPr lang="nl-NL" i="1" dirty="0"/>
              <a:t>(herbarium)</a:t>
            </a:r>
          </a:p>
          <a:p>
            <a:pPr lvl="2"/>
            <a:r>
              <a:rPr lang="nl-NL" dirty="0"/>
              <a:t>Les 5: 1 Landschap rondom </a:t>
            </a:r>
            <a:r>
              <a:rPr lang="nl-NL" dirty="0" smtClean="0"/>
              <a:t>Schagen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6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Natuurontwikkeling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Leerdoelen</a:t>
            </a: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 smtClean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lvl="3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7200" y="2255369"/>
            <a:ext cx="8229600" cy="3970318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wat agrarisch natuurbeheer inhoudt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benoemen welke maatregelen je op en rond de boerderij kunt nemen om de natuur te beschermen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landschapselementen herkennen en je kunt het belang van die elementen benoemen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benoemen welke beheersmaatregelen je kunt nemen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wat biodiversiteit is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2830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Wat kan een bedrijf doen?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Biodiversiteit</a:t>
            </a:r>
            <a:r>
              <a:rPr lang="nl-NL" dirty="0" smtClean="0">
                <a:sym typeface="Wingdings" panose="05000000000000000000" pitchFamily="2" charset="2"/>
              </a:rPr>
              <a:t> op peil houden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Planten, dieren en micro-organismen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Door bebouwing is de </a:t>
            </a:r>
            <a:r>
              <a:rPr lang="nl-NL" u="sng" dirty="0" smtClean="0">
                <a:sym typeface="Wingdings" panose="05000000000000000000" pitchFamily="2" charset="2"/>
              </a:rPr>
              <a:t>balans van de grond</a:t>
            </a:r>
            <a:r>
              <a:rPr lang="nl-NL" dirty="0" smtClean="0">
                <a:sym typeface="Wingdings" panose="05000000000000000000" pitchFamily="2" charset="2"/>
              </a:rPr>
              <a:t> verdwenen en gaat de biodiversiteit hard achteruit</a:t>
            </a: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Natuurontwikkeling</a:t>
            </a:r>
            <a:r>
              <a:rPr lang="nl-NL" dirty="0" smtClean="0">
                <a:sym typeface="Wingdings" panose="05000000000000000000" pitchFamily="2" charset="2"/>
              </a:rPr>
              <a:t> op en rond het erf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Omgeving voor onderdak en voedsel voor veel soorten dieren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139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i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Voorbeeld van natuurontwikkeling:</a:t>
            </a:r>
            <a:endParaRPr lang="nl-NL" i="1" dirty="0" smtClean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Inloopbijeenkomsten over natuurontwikkeling Marickenland - RTV Ronde Ven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818" y="2187277"/>
            <a:ext cx="5985962" cy="4232262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jl-omlaag 2"/>
          <p:cNvSpPr/>
          <p:nvPr/>
        </p:nvSpPr>
        <p:spPr>
          <a:xfrm>
            <a:off x="4245763" y="3863182"/>
            <a:ext cx="648072" cy="1152128"/>
          </a:xfrm>
          <a:prstGeom prst="downArrow">
            <a:avLst/>
          </a:prstGeom>
          <a:solidFill>
            <a:srgbClr val="8EC83E"/>
          </a:solidFill>
          <a:ln>
            <a:solidFill>
              <a:srgbClr val="8FA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21884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81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erf toen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Vroeger stonden boerderijen op grote erven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Waren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zelfvoorzienend</a:t>
            </a:r>
          </a:p>
          <a:p>
            <a:pPr lvl="2"/>
            <a:r>
              <a:rPr lang="nl-NL" u="sng" dirty="0">
                <a:sym typeface="Wingdings" panose="05000000000000000000" pitchFamily="2" charset="2"/>
              </a:rPr>
              <a:t>N</a:t>
            </a:r>
            <a:r>
              <a:rPr lang="nl-NL" u="sng" dirty="0" smtClean="0">
                <a:sym typeface="Wingdings" panose="05000000000000000000" pitchFamily="2" charset="2"/>
              </a:rPr>
              <a:t>uttige beplanting</a:t>
            </a:r>
            <a:r>
              <a:rPr lang="nl-NL" dirty="0" smtClean="0">
                <a:sym typeface="Wingdings" panose="05000000000000000000" pitchFamily="2" charset="2"/>
              </a:rPr>
              <a:t> zoals een moestuin, bloementuin, leibomen voor schaduw, geriefhoutbosjes, etc.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Voorzien in eigen </a:t>
            </a:r>
            <a:r>
              <a:rPr lang="nl-NL" u="sng" dirty="0" smtClean="0">
                <a:sym typeface="Wingdings" panose="05000000000000000000" pitchFamily="2" charset="2"/>
              </a:rPr>
              <a:t>levensmiddelen</a:t>
            </a:r>
            <a:r>
              <a:rPr lang="nl-NL" dirty="0" smtClean="0">
                <a:sym typeface="Wingdings" panose="05000000000000000000" pitchFamily="2" charset="2"/>
              </a:rPr>
              <a:t> en </a:t>
            </a:r>
            <a:r>
              <a:rPr lang="nl-NL" u="sng" dirty="0" smtClean="0">
                <a:sym typeface="Wingdings" panose="05000000000000000000" pitchFamily="2" charset="2"/>
              </a:rPr>
              <a:t>materialen</a:t>
            </a:r>
            <a:r>
              <a:rPr lang="nl-NL" dirty="0" smtClean="0">
                <a:sym typeface="Wingdings" panose="05000000000000000000" pitchFamily="2" charset="2"/>
              </a:rPr>
              <a:t> die nodig waren voor de boerderij</a:t>
            </a:r>
          </a:p>
          <a:p>
            <a:pPr lvl="2"/>
            <a:r>
              <a:rPr lang="nl-NL" u="sng" dirty="0" smtClean="0">
                <a:sym typeface="Wingdings" panose="05000000000000000000" pitchFamily="2" charset="2"/>
              </a:rPr>
              <a:t>Waterput</a:t>
            </a:r>
            <a:r>
              <a:rPr lang="nl-NL" dirty="0" smtClean="0">
                <a:sym typeface="Wingdings" panose="05000000000000000000" pitchFamily="2" charset="2"/>
              </a:rPr>
              <a:t> voor drinkwater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Dieren en boer onder hetzelfde dak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Je plaatst een bedrijf voor de komende 200 jaar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738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Natuurontwikkeling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811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Het nieuwe erf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Tegenwoordig zijn erven heel anders ingericht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Moeten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functioneel</a:t>
            </a:r>
            <a:r>
              <a:rPr lang="nl-NL" dirty="0" smtClean="0">
                <a:sym typeface="Wingdings" panose="05000000000000000000" pitchFamily="2" charset="2"/>
              </a:rPr>
              <a:t> zijn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Weinig tijd aan besteden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Toegankelijk voor grote machines en vrachtwagens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Bomen verwijderen voor goede ventilatie door de stal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Beton makkelijk schoon te maken/te reinigen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Woonhuis staat los van de stallen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Je plaatst een bedrijf voor een kortere tijd; willen vernieuwen wanneer mogelijk</a:t>
            </a:r>
          </a:p>
          <a:p>
            <a:pPr lvl="2"/>
            <a:endParaRPr lang="nl-NL" dirty="0" smtClean="0">
              <a:sym typeface="Wingdings" panose="05000000000000000000" pitchFamily="2" charset="2"/>
            </a:endParaRP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570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A23DC0-F95D-44F0-B048-CA30786BA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024743-FEC4-4AFB-809C-D15E6B65E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9819F5-E87B-49A2-B382-A0E6B563E0FD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3fdecb2-fae2-405a-84f3-94e5184406df"/>
    <ds:schemaRef ds:uri="http://purl.org/dc/elements/1.1/"/>
    <ds:schemaRef ds:uri="http://schemas.microsoft.com/office/2006/metadata/properties"/>
    <ds:schemaRef ds:uri="http://schemas.microsoft.com/office/2006/documentManagement/types"/>
    <ds:schemaRef ds:uri="17b2f04a-99da-42bd-8a2c-ba7cf8a9461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8098</TotalTime>
  <Words>1375</Words>
  <Application>Microsoft Office PowerPoint</Application>
  <PresentationFormat>Diavoorstelling (4:3)</PresentationFormat>
  <Paragraphs>287</Paragraphs>
  <Slides>26</Slides>
  <Notes>22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Kantoorthema</vt:lpstr>
      <vt:lpstr>KV13 Natuurlijk groen</vt:lpstr>
      <vt:lpstr>Planning en toetsing</vt:lpstr>
      <vt:lpstr>Planning en toetsing</vt:lpstr>
      <vt:lpstr>Deze les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Natuurontwikkeling</vt:lpstr>
      <vt:lpstr>Aan de slag!</vt:lpstr>
      <vt:lpstr>Aan de slag!</vt:lpstr>
      <vt:lpstr>Aan de slag!</vt:lpstr>
      <vt:lpstr>Aan de slag!</vt:lpstr>
      <vt:lpstr>Deze les</vt:lpstr>
      <vt:lpstr>Volgende les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417</cp:revision>
  <cp:lastPrinted>2015-01-10T16:11:12Z</cp:lastPrinted>
  <dcterms:created xsi:type="dcterms:W3CDTF">2014-09-23T08:37:22Z</dcterms:created>
  <dcterms:modified xsi:type="dcterms:W3CDTF">2020-09-24T14:40:51Z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