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39"/>
  </p:notesMasterIdLst>
  <p:handoutMasterIdLst>
    <p:handoutMasterId r:id="rId40"/>
  </p:handoutMasterIdLst>
  <p:sldIdLst>
    <p:sldId id="256" r:id="rId5"/>
    <p:sldId id="379" r:id="rId6"/>
    <p:sldId id="419" r:id="rId7"/>
    <p:sldId id="337" r:id="rId8"/>
    <p:sldId id="358" r:id="rId9"/>
    <p:sldId id="383" r:id="rId10"/>
    <p:sldId id="426" r:id="rId11"/>
    <p:sldId id="425" r:id="rId12"/>
    <p:sldId id="427" r:id="rId13"/>
    <p:sldId id="420" r:id="rId14"/>
    <p:sldId id="428" r:id="rId15"/>
    <p:sldId id="429" r:id="rId16"/>
    <p:sldId id="430" r:id="rId17"/>
    <p:sldId id="431" r:id="rId18"/>
    <p:sldId id="421" r:id="rId19"/>
    <p:sldId id="432" r:id="rId20"/>
    <p:sldId id="434" r:id="rId21"/>
    <p:sldId id="435" r:id="rId22"/>
    <p:sldId id="433" r:id="rId23"/>
    <p:sldId id="436" r:id="rId24"/>
    <p:sldId id="437" r:id="rId25"/>
    <p:sldId id="422" r:id="rId26"/>
    <p:sldId id="438" r:id="rId27"/>
    <p:sldId id="423" r:id="rId28"/>
    <p:sldId id="439" r:id="rId29"/>
    <p:sldId id="444" r:id="rId30"/>
    <p:sldId id="440" r:id="rId31"/>
    <p:sldId id="441" r:id="rId32"/>
    <p:sldId id="442" r:id="rId33"/>
    <p:sldId id="360" r:id="rId34"/>
    <p:sldId id="424" r:id="rId35"/>
    <p:sldId id="314" r:id="rId36"/>
    <p:sldId id="313" r:id="rId37"/>
    <p:sldId id="274" r:id="rId38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Stijl, licht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jl, licht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83808" autoAdjust="0"/>
  </p:normalViewPr>
  <p:slideViewPr>
    <p:cSldViewPr>
      <p:cViewPr varScale="1">
        <p:scale>
          <a:sx n="73" d="100"/>
          <a:sy n="73" d="100"/>
        </p:scale>
        <p:origin x="1181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3398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71621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Filmpje</a:t>
            </a:r>
            <a:r>
              <a:rPr lang="nl-NL" baseline="0" dirty="0" smtClean="0"/>
              <a:t> 1 imker (honing oogsten): https://www.youtube.com/watch?v=Ry8ABVj37Fk</a:t>
            </a:r>
          </a:p>
          <a:p>
            <a:r>
              <a:rPr lang="nl-NL" baseline="0" dirty="0" smtClean="0"/>
              <a:t>Filmpje 2 imker (ontzegelen en slingeren): https://www.youtube.com/watch?v=6IWMDWJdW5s&amp;t=237s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84358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5235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13191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73961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36976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62448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05679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969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0179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84634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67240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3218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65398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08735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2245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nl-NL" dirty="0" smtClean="0"/>
              <a:t>Braakballen zijn resten van</a:t>
            </a:r>
            <a:r>
              <a:rPr lang="nl-NL" baseline="0" dirty="0" smtClean="0"/>
              <a:t> onverteerd eten. </a:t>
            </a: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Deze worden gevormd tot een bal. Om die bal zit een slijmlaag, hierdoor kan de uil de bal gemakkelijk uitbraken.</a:t>
            </a:r>
          </a:p>
          <a:p>
            <a:pPr marL="171450" indent="-171450">
              <a:buFontTx/>
              <a:buChar char="-"/>
            </a:pP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Onderzoek is belangrijk o</a:t>
            </a:r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te weten te komen wat en hoeveel de uil heeft gegeten.</a:t>
            </a:r>
          </a:p>
          <a:p>
            <a:pPr marL="171450" indent="-171450">
              <a:buFontTx/>
              <a:buChar char="-"/>
            </a:pP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Reptielen (kikkers/salamanders), kleine zoogdieren (muizen/konijnen/ratten), vogels (jonge vogels, mussen, merels), insecten (kevers/slakken) en wormen.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Haren,</a:t>
            </a:r>
            <a:r>
              <a:rPr lang="nl-NL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veren en botten. Vaak vind je hele botten omdat d</a:t>
            </a: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 uil zijn prooi helemaal doorslikt, hij kauwt dus niet. De maag kan botten niet verteren, hierdoor komen de botten heel in de braakbal.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253226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62935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40658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059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594071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0594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Filmpje</a:t>
            </a:r>
            <a:r>
              <a:rPr lang="nl-NL" baseline="0" dirty="0" smtClean="0"/>
              <a:t> over d</a:t>
            </a:r>
            <a:r>
              <a:rPr lang="nl-NL" dirty="0" smtClean="0"/>
              <a:t>e </a:t>
            </a:r>
            <a:r>
              <a:rPr lang="nl-NL" dirty="0" err="1" smtClean="0"/>
              <a:t>erfscan</a:t>
            </a:r>
            <a:r>
              <a:rPr lang="nl-NL" dirty="0" smtClean="0"/>
              <a:t>: https://www.youtube.com/watch?time_continue=60&amp;v=Ll8NLmPqhAI&amp;feature=emb_logo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0885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37164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75785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93610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7350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28-8-2020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28-8-2020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28-8-2020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28-8-2020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28-8-2020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28-8-2020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28-8-2020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28-8-2020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28-8-2020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28-8-2020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28-8-2020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28-8-2020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y8ABVj37Fk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braakballen-alles-wat-een-uil-niet-kan-verteren-spuugt-hij-uit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60&amp;v=Ll8NLmPqhAI&amp;feature=emb_logo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3921716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2800" b="1" dirty="0" smtClean="0">
                <a:solidFill>
                  <a:schemeClr val="bg1"/>
                </a:solidFill>
              </a:rPr>
              <a:t>KV13</a:t>
            </a:r>
            <a:br>
              <a:rPr lang="nl-NL" sz="28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Natuurlijk groen</a:t>
            </a:r>
            <a:endParaRPr lang="nl-NL" sz="20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085184"/>
            <a:ext cx="3217538" cy="792088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Les </a:t>
            </a:r>
            <a:r>
              <a:rPr lang="nl-NL" sz="2000" dirty="0">
                <a:solidFill>
                  <a:schemeClr val="bg1"/>
                </a:solidFill>
              </a:rPr>
              <a:t>2</a:t>
            </a:r>
            <a:endParaRPr lang="nl-NL" sz="2000" dirty="0" smtClean="0">
              <a:solidFill>
                <a:schemeClr val="bg1"/>
              </a:solidFill>
            </a:endParaRPr>
          </a:p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Het erf als woonplaats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9" name="Afbeelding 8" descr="cid:image001.png@01D5CC81.603BD8C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093296"/>
            <a:ext cx="2295525" cy="6381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36" t="11934" r="3000" b="18002"/>
          <a:stretch/>
        </p:blipFill>
        <p:spPr>
          <a:xfrm>
            <a:off x="7452320" y="2439977"/>
            <a:ext cx="1691680" cy="34560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6" t="11934" r="72722" b="18002"/>
          <a:stretch/>
        </p:blipFill>
        <p:spPr>
          <a:xfrm>
            <a:off x="0" y="2439977"/>
            <a:ext cx="1619672" cy="3456000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21" t="11934" r="28296" b="18002"/>
          <a:stretch/>
        </p:blipFill>
        <p:spPr>
          <a:xfrm>
            <a:off x="4992637" y="2439977"/>
            <a:ext cx="2376264" cy="34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Insecten op het erf</a:t>
            </a:r>
          </a:p>
          <a:p>
            <a:r>
              <a:rPr lang="nl-NL" dirty="0" smtClean="0"/>
              <a:t>Insecten zorgen voor </a:t>
            </a:r>
            <a:r>
              <a:rPr lang="nl-NL" b="1" dirty="0" smtClean="0">
                <a:solidFill>
                  <a:srgbClr val="8FAA32"/>
                </a:solidFill>
              </a:rPr>
              <a:t>bestuiving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i="1" dirty="0" smtClean="0">
                <a:sym typeface="Wingdings" panose="05000000000000000000" pitchFamily="2" charset="2"/>
              </a:rPr>
              <a:t>voortplanting</a:t>
            </a:r>
            <a:r>
              <a:rPr lang="nl-NL" dirty="0" smtClean="0">
                <a:sym typeface="Wingdings" panose="05000000000000000000" pitchFamily="2" charset="2"/>
              </a:rPr>
              <a:t> bloemen en struiken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Dus:</a:t>
            </a:r>
            <a:r>
              <a:rPr lang="nl-NL" dirty="0" smtClean="0">
                <a:sym typeface="Wingdings" panose="05000000000000000000" pitchFamily="2" charset="2"/>
              </a:rPr>
              <a:t> geen </a:t>
            </a:r>
            <a:r>
              <a:rPr lang="nl-NL" dirty="0">
                <a:sym typeface="Wingdings" panose="05000000000000000000" pitchFamily="2" charset="2"/>
              </a:rPr>
              <a:t>insecten  geen bestuiving  geen voortplanting  geen vruchten/bloemen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1273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Insecten op het erf – Bijen</a:t>
            </a:r>
          </a:p>
          <a:p>
            <a:r>
              <a:rPr lang="nl-NL" dirty="0" smtClean="0"/>
              <a:t>Bijen zijn van groot belang voor behoud van de </a:t>
            </a:r>
            <a:r>
              <a:rPr lang="nl-NL" b="1" dirty="0" smtClean="0">
                <a:solidFill>
                  <a:srgbClr val="8FAA32"/>
                </a:solidFill>
              </a:rPr>
              <a:t>biodiversiteit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074" name="Picture 2" descr="Biodiversiteit en de financiële sector: een kruisbestuiving? | PBL  Planbureau voor de Leefomgev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004" y="3419017"/>
            <a:ext cx="6821589" cy="2872683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e bestuiving - De Korenbloe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944019"/>
            <a:ext cx="2495550" cy="1838325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9284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Insecten op het erf – Bijen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Wat kun je er aan doen zodat ze blijven?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Imker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  <a:hlinkClick r:id="rId3"/>
              </a:rPr>
              <a:t>onderhoudt een bijenvolk</a:t>
            </a:r>
            <a:r>
              <a:rPr lang="nl-NL" dirty="0" smtClean="0">
                <a:sym typeface="Wingdings" panose="05000000000000000000" pitchFamily="2" charset="2"/>
              </a:rPr>
              <a:t> op het erf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Schuilplaatsen</a:t>
            </a:r>
            <a:r>
              <a:rPr lang="nl-NL" dirty="0" smtClean="0">
                <a:sym typeface="Wingdings" panose="05000000000000000000" pitchFamily="2" charset="2"/>
              </a:rPr>
              <a:t> behouden: dode bomen, struiken en palen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Kruidige struiken</a:t>
            </a:r>
            <a:r>
              <a:rPr lang="nl-NL" dirty="0" smtClean="0">
                <a:sym typeface="Wingdings" panose="05000000000000000000" pitchFamily="2" charset="2"/>
              </a:rPr>
              <a:t> (braam, vlier) plaatsen, afgevallen fruit laten liggen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Bijenhotel</a:t>
            </a:r>
            <a:r>
              <a:rPr lang="nl-NL" dirty="0" smtClean="0">
                <a:sym typeface="Wingdings" panose="05000000000000000000" pitchFamily="2" charset="2"/>
              </a:rPr>
              <a:t> maken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2183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Insecten op het erf – Vlinders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Vlinders halen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nectar</a:t>
            </a:r>
            <a:r>
              <a:rPr lang="nl-NL" dirty="0" smtClean="0">
                <a:sym typeface="Wingdings" panose="05000000000000000000" pitchFamily="2" charset="2"/>
              </a:rPr>
              <a:t> uit bloemen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stuifmeel</a:t>
            </a:r>
            <a:r>
              <a:rPr lang="nl-NL" dirty="0" smtClean="0">
                <a:sym typeface="Wingdings" panose="05000000000000000000" pitchFamily="2" charset="2"/>
              </a:rPr>
              <a:t> blijft aan poten en lijf plakken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bestuiving</a:t>
            </a:r>
            <a:r>
              <a:rPr lang="nl-NL" dirty="0" smtClean="0">
                <a:sym typeface="Wingdings" panose="05000000000000000000" pitchFamily="2" charset="2"/>
              </a:rPr>
              <a:t> van andere bloemen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3" y="3852628"/>
            <a:ext cx="3182949" cy="2273535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40800797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Insecten op het erf – Vlinders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Wat kun je er aan om ze aan te trekken?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Veel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bloemen</a:t>
            </a:r>
            <a:r>
              <a:rPr lang="nl-NL" dirty="0" smtClean="0">
                <a:sym typeface="Wingdings" panose="05000000000000000000" pitchFamily="2" charset="2"/>
              </a:rPr>
              <a:t>  vlinders leven van nectar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Plant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waardplanten</a:t>
            </a:r>
            <a:r>
              <a:rPr lang="nl-NL" dirty="0" smtClean="0">
                <a:sym typeface="Wingdings" panose="05000000000000000000" pitchFamily="2" charset="2"/>
              </a:rPr>
              <a:t>  soorten planten waar vlinders eitjes leggen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Zonnige plekken</a:t>
            </a:r>
            <a:r>
              <a:rPr lang="nl-NL" dirty="0" smtClean="0">
                <a:sym typeface="Wingdings" panose="05000000000000000000" pitchFamily="2" charset="2"/>
              </a:rPr>
              <a:t> creëren  koudbloedige dieren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Beschutte plaatsen</a:t>
            </a:r>
            <a:r>
              <a:rPr lang="nl-NL" dirty="0" smtClean="0">
                <a:sym typeface="Wingdings" panose="05000000000000000000" pitchFamily="2" charset="2"/>
              </a:rPr>
              <a:t> creëren om te overwinteren  uitgebloeide planten, niet te netjes opruimen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Vlinderkast</a:t>
            </a:r>
            <a:r>
              <a:rPr lang="nl-NL" dirty="0" smtClean="0">
                <a:sym typeface="Wingdings" panose="05000000000000000000" pitchFamily="2" charset="2"/>
              </a:rPr>
              <a:t> ophangen</a:t>
            </a:r>
          </a:p>
          <a:p>
            <a:pPr lvl="1"/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374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Zoogdieren</a:t>
            </a:r>
          </a:p>
          <a:p>
            <a:r>
              <a:rPr lang="nl-NL" dirty="0"/>
              <a:t>Wat kun je doen?</a:t>
            </a:r>
          </a:p>
          <a:p>
            <a:pPr lvl="1"/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Afwisselend erf </a:t>
            </a:r>
            <a:r>
              <a:rPr lang="nl-NL" dirty="0">
                <a:sym typeface="Wingdings" panose="05000000000000000000" pitchFamily="2" charset="2"/>
              </a:rPr>
              <a:t>verzorgen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/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Inheemse planten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dirty="0" smtClean="0">
                <a:sym typeface="Wingdings" panose="05000000000000000000" pitchFamily="2" charset="2"/>
              </a:rPr>
              <a:t>gebruiken</a:t>
            </a:r>
          </a:p>
          <a:p>
            <a:pPr lvl="2"/>
            <a:r>
              <a:rPr lang="nl-NL" i="1" dirty="0">
                <a:sym typeface="Wingdings" panose="05000000000000000000" pitchFamily="2" charset="2"/>
              </a:rPr>
              <a:t>S</a:t>
            </a:r>
            <a:r>
              <a:rPr lang="nl-NL" i="1" dirty="0" smtClean="0">
                <a:sym typeface="Wingdings" panose="05000000000000000000" pitchFamily="2" charset="2"/>
              </a:rPr>
              <a:t>oorten die van nature in het gebied voorkomen</a:t>
            </a:r>
            <a:endParaRPr lang="nl-NL" i="1" dirty="0">
              <a:sym typeface="Wingdings" panose="05000000000000000000" pitchFamily="2" charset="2"/>
            </a:endParaRPr>
          </a:p>
          <a:p>
            <a:pPr lvl="1"/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Drinkgelegenheid </a:t>
            </a:r>
            <a:r>
              <a:rPr lang="nl-NL" dirty="0">
                <a:sym typeface="Wingdings" panose="05000000000000000000" pitchFamily="2" charset="2"/>
              </a:rPr>
              <a:t>verzorgen</a:t>
            </a:r>
          </a:p>
          <a:p>
            <a:pPr lvl="1"/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Composthoop </a:t>
            </a:r>
            <a:r>
              <a:rPr lang="nl-NL" dirty="0">
                <a:sym typeface="Wingdings" panose="05000000000000000000" pitchFamily="2" charset="2"/>
              </a:rPr>
              <a:t>maken</a:t>
            </a:r>
          </a:p>
          <a:p>
            <a:pPr lvl="1"/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Borders</a:t>
            </a:r>
            <a:r>
              <a:rPr lang="nl-NL" dirty="0">
                <a:sym typeface="Wingdings" panose="05000000000000000000" pitchFamily="2" charset="2"/>
              </a:rPr>
              <a:t> </a:t>
            </a:r>
            <a:r>
              <a:rPr lang="nl-NL" u="sng" dirty="0">
                <a:sym typeface="Wingdings" panose="05000000000000000000" pitchFamily="2" charset="2"/>
              </a:rPr>
              <a:t>niet</a:t>
            </a:r>
            <a:r>
              <a:rPr lang="nl-NL" dirty="0">
                <a:sym typeface="Wingdings" panose="05000000000000000000" pitchFamily="2" charset="2"/>
              </a:rPr>
              <a:t> winterklaar maken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Geen gif gebruiken, maar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natuurlijke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vijanden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1326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Zoogdieren – Vleermuizen</a:t>
            </a:r>
          </a:p>
          <a:p>
            <a:r>
              <a:rPr lang="nl-NL" u="sng" dirty="0" smtClean="0"/>
              <a:t>Zeventien soorten</a:t>
            </a:r>
            <a:r>
              <a:rPr lang="nl-NL" dirty="0" smtClean="0"/>
              <a:t> in Nederland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Meeste gebruiken holle bomen als </a:t>
            </a:r>
            <a:r>
              <a:rPr lang="nl-NL" dirty="0" smtClean="0">
                <a:sym typeface="Wingdings" panose="05000000000000000000" pitchFamily="2" charset="2"/>
              </a:rPr>
              <a:t>woonplaats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Acht soorten vestigen in gebouwen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5122" name="Picture 2" descr="Dit is de meest voorkomende vleermuis in Nederland | Binnenland |  Telegraaf.n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021" y="3981090"/>
            <a:ext cx="4139556" cy="2327636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7286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Zoogdieren – Vleermuizen</a:t>
            </a:r>
          </a:p>
          <a:p>
            <a:r>
              <a:rPr lang="nl-NL" dirty="0" smtClean="0"/>
              <a:t>Geschikt om te wonen: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Kieren in muren en daken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Spouwruimtes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Ruimtes achter betimmering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Daklijsten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Dubbelwandige schoorstenen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8140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Zoogdieren – Vleermuizen</a:t>
            </a:r>
          </a:p>
          <a:p>
            <a:r>
              <a:rPr lang="nl-NL" dirty="0" smtClean="0"/>
              <a:t>Veroorzaken nauwelijks/geen overlast, leven van insecten</a:t>
            </a:r>
          </a:p>
          <a:p>
            <a:pPr lvl="1"/>
            <a:r>
              <a:rPr lang="nl-NL" dirty="0" smtClean="0"/>
              <a:t>Zet </a:t>
            </a:r>
            <a:r>
              <a:rPr lang="nl-NL" b="1" dirty="0" smtClean="0">
                <a:solidFill>
                  <a:srgbClr val="8FAA32"/>
                </a:solidFill>
              </a:rPr>
              <a:t>inheemse struiken en planten</a:t>
            </a:r>
            <a:r>
              <a:rPr lang="nl-NL" dirty="0" smtClean="0"/>
              <a:t> in je tuin die ook ‘s nachts geuren </a:t>
            </a:r>
            <a:r>
              <a:rPr lang="nl-NL" dirty="0" smtClean="0">
                <a:sym typeface="Wingdings" panose="05000000000000000000" pitchFamily="2" charset="2"/>
              </a:rPr>
              <a:t> komen veel insecten op af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Natuurlijke vijver</a:t>
            </a:r>
            <a:r>
              <a:rPr lang="nl-NL" dirty="0" smtClean="0">
                <a:sym typeface="Wingdings" panose="05000000000000000000" pitchFamily="2" charset="2"/>
              </a:rPr>
              <a:t> aanleggen  trekt insecten aan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Zorg voor een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vleermuisverblijfplaats</a:t>
            </a:r>
            <a:r>
              <a:rPr lang="nl-NL" dirty="0" smtClean="0">
                <a:sym typeface="Wingdings" panose="05000000000000000000" pitchFamily="2" charset="2"/>
              </a:rPr>
              <a:t>  vleermuiskast op ten minste 3 m hoogte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6027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Zoogdieren – Egels</a:t>
            </a:r>
          </a:p>
          <a:p>
            <a:r>
              <a:rPr lang="nl-NL" dirty="0" smtClean="0"/>
              <a:t>Egels zijn </a:t>
            </a:r>
            <a:r>
              <a:rPr lang="nl-NL" b="1" dirty="0" smtClean="0">
                <a:solidFill>
                  <a:srgbClr val="8FAA32"/>
                </a:solidFill>
              </a:rPr>
              <a:t>wettelijk beschermd</a:t>
            </a:r>
          </a:p>
          <a:p>
            <a:pPr lvl="3"/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In bijna alle landschappen te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vinden, als er maar groen is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146" name="Picture 2" descr="egel | Zoetis N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716" y="3068638"/>
            <a:ext cx="3057525" cy="305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6252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en toetsing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Planning in het kort:</a:t>
            </a:r>
            <a:endParaRPr lang="nl-NL" dirty="0"/>
          </a:p>
          <a:p>
            <a:pPr lvl="1"/>
            <a:endParaRPr lang="nl-NL" i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932658"/>
              </p:ext>
            </p:extLst>
          </p:nvPr>
        </p:nvGraphicFramePr>
        <p:xfrm>
          <a:off x="420728" y="2179274"/>
          <a:ext cx="8298142" cy="4206240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899732">
                  <a:extLst>
                    <a:ext uri="{9D8B030D-6E8A-4147-A177-3AD203B41FA5}">
                      <a16:colId xmlns:a16="http://schemas.microsoft.com/office/drawing/2014/main" val="2439851063"/>
                    </a:ext>
                  </a:extLst>
                </a:gridCol>
                <a:gridCol w="7398410">
                  <a:extLst>
                    <a:ext uri="{9D8B030D-6E8A-4147-A177-3AD203B41FA5}">
                      <a16:colId xmlns:a16="http://schemas.microsoft.com/office/drawing/2014/main" val="28653798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Lesweek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Verdeling van lesstof over de weken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6201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1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Introductie, theorie ‘Natuur en de groene </a:t>
                      </a:r>
                      <a:r>
                        <a:rPr lang="nl-NL" sz="1600" dirty="0" smtClean="0">
                          <a:effectLst/>
                        </a:rPr>
                        <a:t>sector’,</a:t>
                      </a:r>
                      <a:r>
                        <a:rPr lang="nl-NL" sz="1600" baseline="0" dirty="0" smtClean="0">
                          <a:effectLst/>
                        </a:rPr>
                        <a:t> </a:t>
                      </a:r>
                      <a:r>
                        <a:rPr lang="nl-NL" sz="1600" dirty="0" smtClean="0">
                          <a:effectLst/>
                        </a:rPr>
                        <a:t>stadssafari, introductie-tour in en rondom Schagen en natuurspeurtocht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603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‘Het erf als woonplaats’, onderzoek naar </a:t>
                      </a:r>
                      <a:r>
                        <a:rPr lang="nl-NL" sz="1600" dirty="0" smtClean="0">
                          <a:effectLst/>
                        </a:rPr>
                        <a:t>zoogdieren, vogels,</a:t>
                      </a:r>
                      <a:r>
                        <a:rPr lang="nl-NL" sz="1600" baseline="0" dirty="0" smtClean="0">
                          <a:effectLst/>
                        </a:rPr>
                        <a:t> insecten en amfibieën</a:t>
                      </a:r>
                      <a:r>
                        <a:rPr lang="nl-NL" sz="1600" dirty="0" smtClean="0">
                          <a:effectLst/>
                        </a:rPr>
                        <a:t> </a:t>
                      </a:r>
                      <a:r>
                        <a:rPr lang="nl-NL" sz="1600" dirty="0">
                          <a:effectLst/>
                        </a:rPr>
                        <a:t>op het erf en een plan maken voor soortondersteuning en voorziening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4927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Voorziening maken en plaatsen en onderzoeksplan maken om voorziening te volgen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93758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4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Theorie ‘Flora en fauna’, monitoring en herbarium maken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3118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5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Theorie ‘Flora en fauna’, monitoring, herbarium afronden en fietsexcursie rondom Schagen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9690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6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‘Natuurontwikkeling</a:t>
                      </a:r>
                      <a:r>
                        <a:rPr lang="nl-NL" sz="1600" dirty="0" smtClean="0">
                          <a:effectLst/>
                        </a:rPr>
                        <a:t>’, monitoring </a:t>
                      </a:r>
                      <a:r>
                        <a:rPr lang="nl-NL" sz="1600" dirty="0">
                          <a:effectLst/>
                        </a:rPr>
                        <a:t>en bijbehorende opdracht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4924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7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Bezoek aan een natuurgebied, uitvoeren van landschapsonderhoud en onderzoek doen naar soorten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43236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8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Praktijktoets </a:t>
                      </a:r>
                      <a:r>
                        <a:rPr lang="nl-NL" sz="160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>
                          <a:effectLst/>
                        </a:rPr>
                        <a:t> voorbereiden en uitvoeren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9878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9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Theorietoets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Praktijktoets </a:t>
                      </a:r>
                      <a:r>
                        <a:rPr lang="nl-NL" sz="1600" dirty="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 dirty="0">
                          <a:effectLst/>
                        </a:rPr>
                        <a:t> afronden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574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7905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Zoogdieren – Egels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Egels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vluchten niet</a:t>
            </a:r>
            <a:r>
              <a:rPr lang="nl-NL" dirty="0" smtClean="0">
                <a:sym typeface="Wingdings" panose="05000000000000000000" pitchFamily="2" charset="2"/>
              </a:rPr>
              <a:t>, </a:t>
            </a:r>
            <a:r>
              <a:rPr lang="nl-NL" u="sng" dirty="0" smtClean="0">
                <a:sym typeface="Wingdings" panose="05000000000000000000" pitchFamily="2" charset="2"/>
              </a:rPr>
              <a:t>rollen zich op</a:t>
            </a:r>
            <a:r>
              <a:rPr lang="nl-NL" dirty="0" smtClean="0">
                <a:sym typeface="Wingdings" panose="05000000000000000000" pitchFamily="2" charset="2"/>
              </a:rPr>
              <a:t>  veel slachtoffers in het verkeer</a:t>
            </a:r>
          </a:p>
          <a:p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‘s Nachts actief</a:t>
            </a:r>
            <a:r>
              <a:rPr lang="nl-NL" dirty="0" smtClean="0">
                <a:sym typeface="Wingdings" panose="05000000000000000000" pitchFamily="2" charset="2"/>
              </a:rPr>
              <a:t>, overdag slapen ze en zijn ze moeilijk te vinden!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Groot deel van het jaar in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winterslaap</a:t>
            </a:r>
            <a:r>
              <a:rPr lang="nl-NL" dirty="0" smtClean="0">
                <a:sym typeface="Wingdings" panose="05000000000000000000" pitchFamily="2" charset="2"/>
              </a:rPr>
              <a:t>, kunnen wel af en toe wakker worden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018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Zoogdieren – Egels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Hoe zorg je ervoor dat ze komen en blijven?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Takken, bladeren en struiken</a:t>
            </a:r>
            <a:r>
              <a:rPr lang="nl-NL" dirty="0" smtClean="0">
                <a:sym typeface="Wingdings" panose="05000000000000000000" pitchFamily="2" charset="2"/>
              </a:rPr>
              <a:t> laten liggen/staan</a:t>
            </a:r>
          </a:p>
          <a:p>
            <a:pPr lvl="1"/>
            <a:r>
              <a:rPr lang="nl-NL" u="sng" dirty="0" smtClean="0">
                <a:sym typeface="Wingdings" panose="05000000000000000000" pitchFamily="2" charset="2"/>
              </a:rPr>
              <a:t>Controleer</a:t>
            </a:r>
            <a:r>
              <a:rPr lang="nl-NL" dirty="0" smtClean="0">
                <a:sym typeface="Wingdings" panose="05000000000000000000" pitchFamily="2" charset="2"/>
              </a:rPr>
              <a:t> 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composthoop</a:t>
            </a:r>
            <a:r>
              <a:rPr lang="nl-NL" dirty="0" smtClean="0">
                <a:sym typeface="Wingdings" panose="05000000000000000000" pitchFamily="2" charset="2"/>
              </a:rPr>
              <a:t> voordat je deze leegmaakt!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Egelhuis </a:t>
            </a:r>
            <a:r>
              <a:rPr lang="nl-NL" dirty="0" smtClean="0">
                <a:sym typeface="Wingdings" panose="05000000000000000000" pitchFamily="2" charset="2"/>
              </a:rPr>
              <a:t>of </a:t>
            </a:r>
            <a:r>
              <a:rPr lang="nl-NL" b="1" dirty="0" err="1" smtClean="0">
                <a:solidFill>
                  <a:srgbClr val="8FAA32"/>
                </a:solidFill>
                <a:sym typeface="Wingdings" panose="05000000000000000000" pitchFamily="2" charset="2"/>
              </a:rPr>
              <a:t>egelpot</a:t>
            </a:r>
            <a:r>
              <a:rPr lang="nl-NL" dirty="0" smtClean="0">
                <a:sym typeface="Wingdings" panose="05000000000000000000" pitchFamily="2" charset="2"/>
              </a:rPr>
              <a:t> plaatsen</a:t>
            </a:r>
          </a:p>
          <a:p>
            <a:pPr lvl="1"/>
            <a:r>
              <a:rPr lang="nl-NL" u="sng" dirty="0" smtClean="0">
                <a:sym typeface="Wingdings" panose="05000000000000000000" pitchFamily="2" charset="2"/>
              </a:rPr>
              <a:t>Geen vergif</a:t>
            </a:r>
            <a:r>
              <a:rPr lang="nl-NL" dirty="0" smtClean="0">
                <a:sym typeface="Wingdings" panose="05000000000000000000" pitchFamily="2" charset="2"/>
              </a:rPr>
              <a:t> gebruiken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7570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Vissen</a:t>
            </a:r>
          </a:p>
          <a:p>
            <a:r>
              <a:rPr lang="nl-NL" dirty="0" smtClean="0"/>
              <a:t>Kunnen alleen leven als water aan </a:t>
            </a:r>
            <a:r>
              <a:rPr lang="nl-NL" b="1" dirty="0" smtClean="0">
                <a:solidFill>
                  <a:srgbClr val="8FAA32"/>
                </a:solidFill>
              </a:rPr>
              <a:t>habitateisen</a:t>
            </a:r>
            <a:r>
              <a:rPr lang="nl-NL" dirty="0" smtClean="0"/>
              <a:t> voldoet </a:t>
            </a:r>
            <a:r>
              <a:rPr lang="nl-NL" dirty="0" smtClean="0">
                <a:sym typeface="Wingdings" panose="05000000000000000000" pitchFamily="2" charset="2"/>
              </a:rPr>
              <a:t> eisen die vissen stellen aan leefomgeving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Begroeiing</a:t>
            </a:r>
            <a:r>
              <a:rPr lang="nl-NL" dirty="0">
                <a:sym typeface="Wingdings" panose="05000000000000000000" pitchFamily="2" charset="2"/>
              </a:rPr>
              <a:t> in het water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 lvl="1"/>
            <a:r>
              <a:rPr lang="nl-NL" dirty="0">
                <a:sym typeface="Wingdings" panose="05000000000000000000" pitchFamily="2" charset="2"/>
              </a:rPr>
              <a:t>Aanwezigheid van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paaiplaatsen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Kwaliteit</a:t>
            </a:r>
            <a:r>
              <a:rPr lang="nl-NL" dirty="0">
                <a:sym typeface="Wingdings" panose="05000000000000000000" pitchFamily="2" charset="2"/>
              </a:rPr>
              <a:t> van het water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Diepte </a:t>
            </a:r>
            <a:r>
              <a:rPr lang="nl-NL" dirty="0">
                <a:sym typeface="Wingdings" panose="05000000000000000000" pitchFamily="2" charset="2"/>
              </a:rPr>
              <a:t>van het </a:t>
            </a:r>
            <a:r>
              <a:rPr lang="nl-NL" dirty="0" smtClean="0">
                <a:sym typeface="Wingdings" panose="05000000000000000000" pitchFamily="2" charset="2"/>
              </a:rPr>
              <a:t>water</a:t>
            </a:r>
          </a:p>
          <a:p>
            <a:pPr lvl="1"/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Grootte </a:t>
            </a:r>
            <a:r>
              <a:rPr lang="nl-NL" dirty="0">
                <a:sym typeface="Wingdings" panose="05000000000000000000" pitchFamily="2" charset="2"/>
              </a:rPr>
              <a:t>van het leefgebied</a:t>
            </a:r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7170" name="Picture 2" descr="Snoek vissen? Hier leer je alles over het vissen op Snoek! Raven.n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471445"/>
            <a:ext cx="3527579" cy="1837281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7750696" y="3390505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400" dirty="0" smtClean="0">
                <a:solidFill>
                  <a:srgbClr val="8FAA32"/>
                </a:solidFill>
              </a:rPr>
              <a:t>snoek</a:t>
            </a:r>
            <a:endParaRPr lang="nl-NL" dirty="0">
              <a:solidFill>
                <a:srgbClr val="8FAA32"/>
              </a:solidFill>
            </a:endParaRPr>
          </a:p>
        </p:txBody>
      </p:sp>
      <p:cxnSp>
        <p:nvCxnSpPr>
          <p:cNvPr id="7" name="Gekromde verbindingslijn 6"/>
          <p:cNvCxnSpPr>
            <a:stCxn id="3" idx="2"/>
          </p:cNvCxnSpPr>
          <p:nvPr/>
        </p:nvCxnSpPr>
        <p:spPr>
          <a:xfrm rot="5400000">
            <a:off x="7399046" y="3977452"/>
            <a:ext cx="944984" cy="694420"/>
          </a:xfrm>
          <a:prstGeom prst="curvedConnector3">
            <a:avLst/>
          </a:prstGeom>
          <a:ln w="28575">
            <a:solidFill>
              <a:srgbClr val="8FAA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9928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b="1" dirty="0" smtClean="0"/>
              <a:t>Vissen</a:t>
            </a:r>
          </a:p>
          <a:p>
            <a:r>
              <a:rPr lang="nl-NL" dirty="0" smtClean="0"/>
              <a:t>Zorgen voor goede </a:t>
            </a:r>
            <a:r>
              <a:rPr lang="nl-NL" b="1" dirty="0" smtClean="0">
                <a:solidFill>
                  <a:srgbClr val="8FAA32"/>
                </a:solidFill>
              </a:rPr>
              <a:t>biodiversiteit</a:t>
            </a:r>
            <a:r>
              <a:rPr lang="nl-NL" dirty="0" smtClean="0"/>
              <a:t> in en rond het </a:t>
            </a:r>
            <a:r>
              <a:rPr lang="nl-NL" dirty="0" smtClean="0"/>
              <a:t>water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i="1" dirty="0" smtClean="0">
                <a:sym typeface="Wingdings" panose="05000000000000000000" pitchFamily="2" charset="2"/>
              </a:rPr>
              <a:t>verscheidenheid aan levensvormen </a:t>
            </a:r>
            <a:r>
              <a:rPr lang="nl-NL" i="1" smtClean="0">
                <a:sym typeface="Wingdings" panose="05000000000000000000" pitchFamily="2" charset="2"/>
              </a:rPr>
              <a:t>(flora en fauna) </a:t>
            </a:r>
            <a:r>
              <a:rPr lang="nl-NL" i="1" dirty="0" smtClean="0">
                <a:sym typeface="Wingdings" panose="05000000000000000000" pitchFamily="2" charset="2"/>
              </a:rPr>
              <a:t>in </a:t>
            </a:r>
            <a:r>
              <a:rPr lang="nl-NL" i="1" smtClean="0">
                <a:sym typeface="Wingdings" panose="05000000000000000000" pitchFamily="2" charset="2"/>
              </a:rPr>
              <a:t>een ecosysteem/gebied</a:t>
            </a:r>
            <a:endParaRPr lang="nl-NL" i="1" dirty="0" smtClean="0"/>
          </a:p>
          <a:p>
            <a:pPr lvl="1"/>
            <a:r>
              <a:rPr lang="nl-NL" dirty="0">
                <a:sym typeface="Wingdings" panose="05000000000000000000" pitchFamily="2" charset="2"/>
              </a:rPr>
              <a:t>Eten kleinere organismen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Zijn zelf voedsel voor roofvissen en </a:t>
            </a:r>
            <a:r>
              <a:rPr lang="nl-NL" dirty="0" smtClean="0">
                <a:sym typeface="Wingdings" panose="05000000000000000000" pitchFamily="2" charset="2"/>
              </a:rPr>
              <a:t>vogels</a:t>
            </a:r>
          </a:p>
          <a:p>
            <a:pPr lvl="3"/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Aan de verschillende soorten vissen in het water kun je zien of de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waterkwaliteit</a:t>
            </a:r>
            <a:r>
              <a:rPr lang="nl-NL" dirty="0" smtClean="0">
                <a:sym typeface="Wingdings" panose="05000000000000000000" pitchFamily="2" charset="2"/>
              </a:rPr>
              <a:t> goed is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2840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Amfibieën</a:t>
            </a:r>
          </a:p>
          <a:p>
            <a:r>
              <a:rPr lang="nl-NL" b="1" dirty="0" smtClean="0">
                <a:solidFill>
                  <a:srgbClr val="8FAA32"/>
                </a:solidFill>
              </a:rPr>
              <a:t>Gewervelde</a:t>
            </a:r>
            <a:r>
              <a:rPr lang="nl-NL" dirty="0" smtClean="0"/>
              <a:t>, </a:t>
            </a:r>
            <a:r>
              <a:rPr lang="nl-NL" b="1" dirty="0" smtClean="0">
                <a:solidFill>
                  <a:srgbClr val="8FAA32"/>
                </a:solidFill>
              </a:rPr>
              <a:t>koudbloedige</a:t>
            </a:r>
            <a:r>
              <a:rPr lang="nl-NL" dirty="0" smtClean="0"/>
              <a:t> dieren </a:t>
            </a:r>
            <a:r>
              <a:rPr lang="nl-NL" dirty="0" smtClean="0">
                <a:sym typeface="Wingdings" panose="05000000000000000000" pitchFamily="2" charset="2"/>
              </a:rPr>
              <a:t> kunnen niet zelf hun lichaamstemperatuur op peil houden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Leven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in water</a:t>
            </a:r>
            <a:r>
              <a:rPr lang="nl-NL" dirty="0">
                <a:sym typeface="Wingdings" panose="05000000000000000000" pitchFamily="2" charset="2"/>
              </a:rPr>
              <a:t> en </a:t>
            </a:r>
            <a:r>
              <a:rPr lang="nl-NL" b="1" dirty="0">
                <a:solidFill>
                  <a:srgbClr val="8FAA32"/>
                </a:solidFill>
                <a:sym typeface="Wingdings" panose="05000000000000000000" pitchFamily="2" charset="2"/>
              </a:rPr>
              <a:t>op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land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Veel van de veertien soorten in Nederland komen alleen in natuurgebieden voor  stellen </a:t>
            </a:r>
            <a:r>
              <a:rPr lang="nl-NL" dirty="0">
                <a:sym typeface="Wingdings" panose="05000000000000000000" pitchFamily="2" charset="2"/>
              </a:rPr>
              <a:t>veel eisen aan beplanting en waterkwaliteit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5138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Amfibieën</a:t>
            </a:r>
          </a:p>
          <a:p>
            <a:r>
              <a:rPr lang="nl-NL" dirty="0"/>
              <a:t>In </a:t>
            </a:r>
            <a:r>
              <a:rPr lang="nl-NL" u="sng" dirty="0"/>
              <a:t>zomer en najaar</a:t>
            </a:r>
            <a:r>
              <a:rPr lang="nl-NL" dirty="0"/>
              <a:t> op het land, wel in de buurt van </a:t>
            </a:r>
            <a:r>
              <a:rPr lang="nl-NL" dirty="0" smtClean="0"/>
              <a:t>water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eitjes leggen</a:t>
            </a:r>
            <a:r>
              <a:rPr lang="nl-NL" dirty="0" smtClean="0">
                <a:sym typeface="Wingdings" panose="05000000000000000000" pitchFamily="2" charset="2"/>
              </a:rPr>
              <a:t> en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insecten</a:t>
            </a:r>
            <a:r>
              <a:rPr lang="nl-NL" dirty="0" smtClean="0">
                <a:sym typeface="Wingdings" panose="05000000000000000000" pitchFamily="2" charset="2"/>
              </a:rPr>
              <a:t> als voedsel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In </a:t>
            </a:r>
            <a:r>
              <a:rPr lang="nl-NL" u="sng" dirty="0" smtClean="0">
                <a:sym typeface="Wingdings" panose="05000000000000000000" pitchFamily="2" charset="2"/>
              </a:rPr>
              <a:t>herfst</a:t>
            </a:r>
            <a:r>
              <a:rPr lang="nl-NL" dirty="0" smtClean="0">
                <a:sym typeface="Wingdings" panose="05000000000000000000" pitchFamily="2" charset="2"/>
              </a:rPr>
              <a:t> naar overwinteringsgebied  in soort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winterslaap</a:t>
            </a:r>
            <a:r>
              <a:rPr lang="nl-NL" dirty="0" smtClean="0">
                <a:sym typeface="Wingdings" panose="05000000000000000000" pitchFamily="2" charset="2"/>
              </a:rPr>
              <a:t> in takkenhopen, bladafval, tussen stenen of in bagger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4664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1 </a:t>
            </a:r>
            <a:r>
              <a:rPr lang="nl-NL" b="1" dirty="0" smtClean="0"/>
              <a:t>Braakballen pluizen</a:t>
            </a:r>
            <a:endParaRPr lang="nl-NL" b="1" dirty="0"/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i="1" dirty="0" smtClean="0">
                <a:solidFill>
                  <a:srgbClr val="8FAA32"/>
                </a:solidFill>
              </a:rPr>
              <a:t>Luister even mee naar de volgende informatie…</a:t>
            </a:r>
            <a:endParaRPr lang="nl-NL" i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5" name="Picture 2" descr="Kerkuil | Vogelbeschermi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016" y="3717032"/>
            <a:ext cx="4409566" cy="2638202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55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88640"/>
            <a:ext cx="3024336" cy="2252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Braakballen</a:t>
            </a:r>
          </a:p>
          <a:p>
            <a:r>
              <a:rPr lang="nl-NL" dirty="0" smtClean="0"/>
              <a:t>Wat </a:t>
            </a:r>
            <a:r>
              <a:rPr lang="nl-NL" dirty="0"/>
              <a:t>zijn braakballen</a:t>
            </a:r>
            <a:r>
              <a:rPr lang="nl-NL" dirty="0" smtClean="0"/>
              <a:t>?</a:t>
            </a:r>
          </a:p>
          <a:p>
            <a:pPr lvl="3"/>
            <a:endParaRPr lang="nl-NL" dirty="0"/>
          </a:p>
          <a:p>
            <a:r>
              <a:rPr lang="nl-NL" dirty="0"/>
              <a:t>Waarom is het belangrijk dat er onderzoek wordt gedaan naar braakballen?</a:t>
            </a:r>
          </a:p>
          <a:p>
            <a:pPr lvl="3"/>
            <a:endParaRPr lang="nl-NL" dirty="0"/>
          </a:p>
          <a:p>
            <a:r>
              <a:rPr lang="nl-NL" dirty="0"/>
              <a:t>Wat denken jullie dat uilen eten?</a:t>
            </a:r>
          </a:p>
          <a:p>
            <a:pPr lvl="3"/>
            <a:endParaRPr lang="nl-NL" dirty="0"/>
          </a:p>
          <a:p>
            <a:r>
              <a:rPr lang="nl-NL" dirty="0"/>
              <a:t>Wat vind je in een braakbal?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111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Braakballen</a:t>
            </a:r>
          </a:p>
          <a:p>
            <a:r>
              <a:rPr lang="nl-NL" dirty="0" smtClean="0"/>
              <a:t>Braakballen kun je pluizen:</a:t>
            </a:r>
          </a:p>
          <a:p>
            <a:pPr lvl="3"/>
            <a:endParaRPr lang="nl-NL" dirty="0" smtClean="0"/>
          </a:p>
          <a:p>
            <a:pPr lvl="1"/>
            <a:r>
              <a:rPr lang="nl-NL" dirty="0" smtClean="0">
                <a:hlinkClick r:id="rId3"/>
              </a:rPr>
              <a:t>Kijk</a:t>
            </a:r>
            <a:r>
              <a:rPr lang="nl-NL" dirty="0" smtClean="0"/>
              <a:t> maar eens..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9" name="Picture 2" descr="http://www.denoordoostpolder.nl/files/2012/12/braakballen-pluizen-522x39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284984"/>
            <a:ext cx="3888432" cy="2912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8FAA3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3962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Braakballen</a:t>
            </a:r>
          </a:p>
          <a:p>
            <a:r>
              <a:rPr lang="nl-NL" dirty="0" smtClean="0"/>
              <a:t>Verschillende </a:t>
            </a:r>
            <a:r>
              <a:rPr lang="nl-NL" dirty="0"/>
              <a:t>soorten muizen</a:t>
            </a:r>
            <a:r>
              <a:rPr lang="nl-NL" dirty="0" smtClean="0"/>
              <a:t>:</a:t>
            </a:r>
          </a:p>
          <a:p>
            <a:pPr lvl="3"/>
            <a:endParaRPr lang="nl-NL" dirty="0" smtClean="0"/>
          </a:p>
          <a:p>
            <a:pPr lvl="1"/>
            <a:r>
              <a:rPr lang="nl-NL" dirty="0" smtClean="0"/>
              <a:t>Spitsmuizen</a:t>
            </a:r>
            <a:r>
              <a:rPr lang="nl-NL" dirty="0"/>
              <a:t>		</a:t>
            </a:r>
            <a:r>
              <a:rPr lang="nl-NL" i="1" dirty="0" smtClean="0"/>
              <a:t>Vleeseters</a:t>
            </a:r>
            <a:endParaRPr lang="nl-NL" i="1" dirty="0"/>
          </a:p>
          <a:p>
            <a:pPr lvl="1"/>
            <a:r>
              <a:rPr lang="nl-NL" dirty="0"/>
              <a:t>Woelmuizen		</a:t>
            </a:r>
            <a:r>
              <a:rPr lang="nl-NL" i="1" dirty="0" smtClean="0"/>
              <a:t>Planteneters</a:t>
            </a:r>
            <a:endParaRPr lang="nl-NL" i="1" dirty="0"/>
          </a:p>
          <a:p>
            <a:pPr lvl="1"/>
            <a:r>
              <a:rPr lang="nl-NL" dirty="0"/>
              <a:t>Ware muizen		</a:t>
            </a:r>
            <a:r>
              <a:rPr lang="nl-NL" i="1" dirty="0" smtClean="0"/>
              <a:t>Alleseters</a:t>
            </a:r>
            <a:endParaRPr lang="nl-NL" i="1" dirty="0"/>
          </a:p>
        </p:txBody>
      </p:sp>
      <p:pic>
        <p:nvPicPr>
          <p:cNvPr id="6" name="Picture 2" descr="https://ivn.nl/sites/ivn/files/styles/medium/public/activiteit/images/uil3.png?itok=day8E1-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4225" y="2937089"/>
            <a:ext cx="3693790" cy="3588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919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en toetsing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Planning in het kort:</a:t>
            </a:r>
            <a:endParaRPr lang="nl-NL" dirty="0"/>
          </a:p>
          <a:p>
            <a:pPr lvl="1"/>
            <a:endParaRPr lang="nl-NL" i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915430"/>
              </p:ext>
            </p:extLst>
          </p:nvPr>
        </p:nvGraphicFramePr>
        <p:xfrm>
          <a:off x="420728" y="2179274"/>
          <a:ext cx="8298142" cy="4206240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899732">
                  <a:extLst>
                    <a:ext uri="{9D8B030D-6E8A-4147-A177-3AD203B41FA5}">
                      <a16:colId xmlns:a16="http://schemas.microsoft.com/office/drawing/2014/main" val="2439851063"/>
                    </a:ext>
                  </a:extLst>
                </a:gridCol>
                <a:gridCol w="7398410">
                  <a:extLst>
                    <a:ext uri="{9D8B030D-6E8A-4147-A177-3AD203B41FA5}">
                      <a16:colId xmlns:a16="http://schemas.microsoft.com/office/drawing/2014/main" val="28653798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Lesweek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Verdeling van lesstof over de weken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6201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1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Introductie, theorie ‘Natuur en de groene </a:t>
                      </a:r>
                      <a:r>
                        <a:rPr lang="nl-NL" sz="1600" dirty="0" smtClean="0">
                          <a:effectLst/>
                        </a:rPr>
                        <a:t>sector’,</a:t>
                      </a:r>
                      <a:r>
                        <a:rPr lang="nl-NL" sz="1600" baseline="0" dirty="0" smtClean="0">
                          <a:effectLst/>
                        </a:rPr>
                        <a:t> </a:t>
                      </a:r>
                      <a:r>
                        <a:rPr lang="nl-NL" sz="1600" dirty="0" smtClean="0">
                          <a:effectLst/>
                        </a:rPr>
                        <a:t>stadssafari, introductie-tour in en rondom Schagen en natuurspeurtocht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603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2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8FAA3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‘Het erf als woonplaats’, onderzoek naar </a:t>
                      </a:r>
                      <a:r>
                        <a:rPr lang="nl-NL" sz="1600" dirty="0" smtClean="0">
                          <a:effectLst/>
                        </a:rPr>
                        <a:t>zoogdieren, vogels,</a:t>
                      </a:r>
                      <a:r>
                        <a:rPr lang="nl-NL" sz="1600" baseline="0" dirty="0" smtClean="0">
                          <a:effectLst/>
                        </a:rPr>
                        <a:t> insecten en amfibieën</a:t>
                      </a:r>
                      <a:r>
                        <a:rPr lang="nl-NL" sz="1600" dirty="0" smtClean="0">
                          <a:effectLst/>
                        </a:rPr>
                        <a:t> </a:t>
                      </a:r>
                      <a:r>
                        <a:rPr lang="nl-NL" sz="1600" dirty="0">
                          <a:effectLst/>
                        </a:rPr>
                        <a:t>op het erf en een plan maken voor soortondersteuning en voorziening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8FAA3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4927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Voorziening maken en plaatsen en onderzoeksplan maken om voorziening te volgen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93758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4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Theorie ‘Flora en fauna’, monitoring en herbarium maken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3118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5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Theorie ‘Flora en fauna’, monitoring, herbarium afronden en fietsexcursie rondom Schagen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9690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6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‘Natuurontwikkeling</a:t>
                      </a:r>
                      <a:r>
                        <a:rPr lang="nl-NL" sz="1600" dirty="0" smtClean="0">
                          <a:effectLst/>
                        </a:rPr>
                        <a:t>’, monitoring </a:t>
                      </a:r>
                      <a:r>
                        <a:rPr lang="nl-NL" sz="1600" dirty="0">
                          <a:effectLst/>
                        </a:rPr>
                        <a:t>en bijbehorende opdracht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4924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7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Bezoek aan een natuurgebied, uitvoeren van landschapsonderhoud en onderzoek doen naar soorten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43236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8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Praktijktoets </a:t>
                      </a:r>
                      <a:r>
                        <a:rPr lang="nl-NL" sz="160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>
                          <a:effectLst/>
                        </a:rPr>
                        <a:t> voorbereiden en uitvoeren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9878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9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Theorietoets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Praktijktoets </a:t>
                      </a:r>
                      <a:r>
                        <a:rPr lang="nl-NL" sz="1600" dirty="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 dirty="0">
                          <a:effectLst/>
                        </a:rPr>
                        <a:t> afronden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574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4561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1 </a:t>
            </a:r>
            <a:r>
              <a:rPr lang="nl-NL" b="1" dirty="0" smtClean="0"/>
              <a:t>Braakballen pluizen</a:t>
            </a:r>
            <a:endParaRPr lang="nl-NL" b="1" dirty="0"/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We doen onderzoek naar </a:t>
            </a:r>
            <a:r>
              <a:rPr lang="nl-NL" i="1" dirty="0" smtClean="0">
                <a:solidFill>
                  <a:srgbClr val="8FAA32"/>
                </a:solidFill>
              </a:rPr>
              <a:t>soorten</a:t>
            </a:r>
            <a:r>
              <a:rPr lang="nl-NL" dirty="0" smtClean="0">
                <a:solidFill>
                  <a:srgbClr val="8FAA32"/>
                </a:solidFill>
              </a:rPr>
              <a:t> die voorkomen op het erf van een </a:t>
            </a:r>
            <a:r>
              <a:rPr lang="nl-NL" u="sng" dirty="0" smtClean="0">
                <a:solidFill>
                  <a:srgbClr val="8FAA32"/>
                </a:solidFill>
              </a:rPr>
              <a:t>melkveehouderij</a:t>
            </a:r>
            <a:r>
              <a:rPr lang="nl-NL" dirty="0" smtClean="0">
                <a:solidFill>
                  <a:srgbClr val="8FAA32"/>
                </a:solidFill>
              </a:rPr>
              <a:t> en die zijn opgegeten door </a:t>
            </a:r>
            <a:r>
              <a:rPr lang="nl-NL" b="1" dirty="0" smtClean="0">
                <a:solidFill>
                  <a:srgbClr val="8FAA32"/>
                </a:solidFill>
              </a:rPr>
              <a:t>kerkuilen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Lees de opdracht goed door en ga </a:t>
            </a:r>
            <a:r>
              <a:rPr lang="nl-NL" u="sng" dirty="0" smtClean="0">
                <a:solidFill>
                  <a:srgbClr val="8FAA32"/>
                </a:solidFill>
                <a:sym typeface="Wingdings" panose="05000000000000000000" pitchFamily="2" charset="2"/>
              </a:rPr>
              <a:t>stap voor stap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 te werk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45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2</a:t>
            </a:r>
            <a:r>
              <a:rPr lang="nl-NL" b="1" dirty="0" smtClean="0"/>
              <a:t> Soortondersteuning: ontwerpplan voorziening</a:t>
            </a:r>
            <a:endParaRPr lang="nl-NL" b="1" dirty="0"/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Schrijf in een </a:t>
            </a:r>
            <a:r>
              <a:rPr lang="nl-NL" u="sng" dirty="0" smtClean="0">
                <a:solidFill>
                  <a:srgbClr val="8FAA32"/>
                </a:solidFill>
              </a:rPr>
              <a:t>tweetal</a:t>
            </a:r>
            <a:r>
              <a:rPr lang="nl-NL" dirty="0" smtClean="0">
                <a:solidFill>
                  <a:srgbClr val="8FAA32"/>
                </a:solidFill>
              </a:rPr>
              <a:t> een plan voor het maken van een voorziening om een soort te ondersteunen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Lees de opdracht goed door en ga </a:t>
            </a:r>
            <a:r>
              <a:rPr lang="nl-NL" u="sng" dirty="0" smtClean="0">
                <a:solidFill>
                  <a:srgbClr val="8FAA32"/>
                </a:solidFill>
              </a:rPr>
              <a:t>stap voor stap</a:t>
            </a:r>
            <a:r>
              <a:rPr lang="nl-NL" dirty="0" smtClean="0">
                <a:solidFill>
                  <a:srgbClr val="8FAA32"/>
                </a:solidFill>
              </a:rPr>
              <a:t> te werk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5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hebben we vandaag iets over geleerd?</a:t>
            </a:r>
          </a:p>
          <a:p>
            <a:pPr lvl="3"/>
            <a:endParaRPr lang="nl-NL" dirty="0"/>
          </a:p>
          <a:p>
            <a:pPr lvl="1"/>
            <a:r>
              <a:rPr lang="nl-NL" dirty="0" smtClean="0"/>
              <a:t>Dieren op en rondom het erf</a:t>
            </a:r>
          </a:p>
          <a:p>
            <a:pPr lvl="1"/>
            <a:r>
              <a:rPr lang="nl-NL" dirty="0" smtClean="0"/>
              <a:t>Het doen van onderzoek naar een soort</a:t>
            </a:r>
            <a:endParaRPr lang="nl-NL" dirty="0"/>
          </a:p>
          <a:p>
            <a:pPr lvl="1"/>
            <a:r>
              <a:rPr lang="nl-NL" dirty="0" smtClean="0"/>
              <a:t>Schrijven van een ontwerpplan voor </a:t>
            </a:r>
            <a:r>
              <a:rPr lang="nl-NL" dirty="0"/>
              <a:t>het maken van een </a:t>
            </a:r>
            <a:r>
              <a:rPr lang="nl-NL" dirty="0" smtClean="0"/>
              <a:t>voorziening </a:t>
            </a:r>
            <a:r>
              <a:rPr lang="nl-NL" dirty="0"/>
              <a:t>om een soort te </a:t>
            </a:r>
            <a:r>
              <a:rPr lang="nl-NL" dirty="0" smtClean="0"/>
              <a:t>ondersteunen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85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Les 3:</a:t>
            </a:r>
          </a:p>
          <a:p>
            <a:pPr lvl="1"/>
            <a:r>
              <a:rPr lang="nl-NL" dirty="0" smtClean="0"/>
              <a:t>Voorziening maken</a:t>
            </a:r>
          </a:p>
          <a:p>
            <a:pPr lvl="1"/>
            <a:r>
              <a:rPr lang="nl-NL" dirty="0" smtClean="0"/>
              <a:t>Voorziening plaatsen</a:t>
            </a:r>
          </a:p>
          <a:p>
            <a:pPr lvl="1"/>
            <a:r>
              <a:rPr lang="nl-NL" dirty="0"/>
              <a:t>O</a:t>
            </a:r>
            <a:r>
              <a:rPr lang="nl-NL" dirty="0" smtClean="0"/>
              <a:t>nderzoeksplan </a:t>
            </a:r>
            <a:r>
              <a:rPr lang="nl-NL" dirty="0"/>
              <a:t>maken om voorziening te volgen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6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i="1" dirty="0" smtClean="0">
                <a:solidFill>
                  <a:srgbClr val="8FAA32"/>
                </a:solidFill>
              </a:rPr>
              <a:t>Theorie en praktijk vandaag:</a:t>
            </a:r>
          </a:p>
          <a:p>
            <a:pPr lvl="3"/>
            <a:endParaRPr lang="nl-NL" dirty="0" smtClean="0"/>
          </a:p>
          <a:p>
            <a:pPr lvl="1"/>
            <a:r>
              <a:rPr lang="nl-NL" dirty="0" smtClean="0"/>
              <a:t>Het erf als woonplaats</a:t>
            </a:r>
          </a:p>
          <a:p>
            <a:pPr lvl="2"/>
            <a:r>
              <a:rPr lang="nl-NL" dirty="0" smtClean="0"/>
              <a:t>Vogels</a:t>
            </a:r>
          </a:p>
          <a:p>
            <a:pPr lvl="2"/>
            <a:r>
              <a:rPr lang="nl-NL" dirty="0" smtClean="0"/>
              <a:t>Insecten op het erf</a:t>
            </a:r>
          </a:p>
          <a:p>
            <a:pPr lvl="2"/>
            <a:r>
              <a:rPr lang="nl-NL" dirty="0" smtClean="0"/>
              <a:t>Zoogdieren</a:t>
            </a:r>
          </a:p>
          <a:p>
            <a:pPr lvl="2"/>
            <a:r>
              <a:rPr lang="nl-NL" dirty="0" smtClean="0"/>
              <a:t>Vissen</a:t>
            </a:r>
          </a:p>
          <a:p>
            <a:pPr lvl="2"/>
            <a:r>
              <a:rPr lang="nl-NL" dirty="0" smtClean="0"/>
              <a:t>Amfibieën</a:t>
            </a:r>
          </a:p>
          <a:p>
            <a:pPr lvl="3"/>
            <a:endParaRPr lang="nl-NL" dirty="0"/>
          </a:p>
          <a:p>
            <a:pPr lvl="1"/>
            <a:r>
              <a:rPr lang="nl-NL" dirty="0" smtClean="0"/>
              <a:t>1 Braakballen pluizen</a:t>
            </a:r>
          </a:p>
          <a:p>
            <a:pPr lvl="1"/>
            <a:r>
              <a:rPr lang="nl-NL" dirty="0" smtClean="0"/>
              <a:t>2 Soortondersteuning: ontwerpplan voorziening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667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8FAA32"/>
                </a:solidFill>
              </a:rPr>
              <a:t>Leerdoelen</a:t>
            </a:r>
          </a:p>
          <a:p>
            <a:pPr marL="0" indent="0">
              <a:buNone/>
            </a:pPr>
            <a:endParaRPr lang="nl-NL" b="1" dirty="0">
              <a:solidFill>
                <a:srgbClr val="8FAA32"/>
              </a:solidFill>
            </a:endParaRPr>
          </a:p>
          <a:p>
            <a:pPr marL="0" indent="0">
              <a:buNone/>
            </a:pPr>
            <a:endParaRPr lang="nl-NL" b="1" dirty="0" smtClean="0">
              <a:solidFill>
                <a:srgbClr val="8FAA32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8FAA32"/>
              </a:solidFill>
            </a:endParaRPr>
          </a:p>
          <a:p>
            <a:pPr marL="0" indent="0">
              <a:buNone/>
            </a:pPr>
            <a:endParaRPr lang="nl-NL" b="1" dirty="0">
              <a:solidFill>
                <a:srgbClr val="8FAA32"/>
              </a:solidFill>
            </a:endParaRPr>
          </a:p>
          <a:p>
            <a:pPr lvl="3"/>
            <a:endParaRPr lang="nl-NL" dirty="0" smtClean="0"/>
          </a:p>
          <a:p>
            <a:r>
              <a:rPr lang="nl-NL" dirty="0" smtClean="0"/>
              <a:t>Bedrijven </a:t>
            </a:r>
            <a:r>
              <a:rPr lang="nl-NL" dirty="0"/>
              <a:t>kunnen een </a:t>
            </a:r>
            <a:r>
              <a:rPr lang="nl-NL" b="1" dirty="0" err="1">
                <a:solidFill>
                  <a:srgbClr val="8FAA32"/>
                </a:solidFill>
              </a:rPr>
              <a:t>erfscan</a:t>
            </a:r>
            <a:r>
              <a:rPr lang="nl-NL" dirty="0"/>
              <a:t> laten </a:t>
            </a:r>
            <a:r>
              <a:rPr lang="nl-NL" dirty="0" smtClean="0"/>
              <a:t>doen</a:t>
            </a:r>
          </a:p>
          <a:p>
            <a:pPr lvl="1"/>
            <a:r>
              <a:rPr lang="nl-NL" dirty="0" smtClean="0">
                <a:hlinkClick r:id="rId3"/>
              </a:rPr>
              <a:t>Kijk</a:t>
            </a:r>
            <a:r>
              <a:rPr lang="nl-NL" dirty="0" smtClean="0"/>
              <a:t> maar eens even mee..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457200" y="2255369"/>
            <a:ext cx="8229600" cy="2246769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benoemen welke dieren er op een erf voorkomen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uitleggen hoe je dieren op het erf een broed- of woonplaats kunt bieden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een huisvesting voor dieren maken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9283037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Vogels</a:t>
            </a:r>
            <a:endParaRPr lang="nl-NL" b="1" dirty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Stallen, schuren en huizen bieden onderdak aan verschillende diersoorten</a:t>
            </a: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Binnen</a:t>
            </a:r>
            <a:r>
              <a:rPr lang="nl-NL" dirty="0" smtClean="0">
                <a:sym typeface="Wingdings" panose="05000000000000000000" pitchFamily="2" charset="2"/>
              </a:rPr>
              <a:t>  kieren, gaten, nissen</a:t>
            </a:r>
          </a:p>
          <a:p>
            <a:pPr lvl="1"/>
            <a:r>
              <a:rPr lang="nl-NL" i="1" dirty="0" smtClean="0">
                <a:sym typeface="Wingdings" panose="05000000000000000000" pitchFamily="2" charset="2"/>
              </a:rPr>
              <a:t>Buiten </a:t>
            </a:r>
            <a:r>
              <a:rPr lang="nl-NL" dirty="0" smtClean="0">
                <a:sym typeface="Wingdings" panose="05000000000000000000" pitchFamily="2" charset="2"/>
              </a:rPr>
              <a:t> onder dakpannen, nestkasten, oude bomen, struiken, klimplanten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734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Vogels – Nestkasten </a:t>
            </a:r>
          </a:p>
          <a:p>
            <a:r>
              <a:rPr lang="nl-NL" dirty="0" smtClean="0"/>
              <a:t>Tekort aan </a:t>
            </a:r>
            <a:r>
              <a:rPr lang="nl-NL" b="1" dirty="0" smtClean="0">
                <a:solidFill>
                  <a:srgbClr val="8FAA32"/>
                </a:solidFill>
              </a:rPr>
              <a:t>nestgelegenheden</a:t>
            </a:r>
            <a:r>
              <a:rPr lang="nl-NL" dirty="0" smtClean="0"/>
              <a:t> is in de loop der jaren ontstaan: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O</a:t>
            </a:r>
            <a:r>
              <a:rPr lang="nl-NL" dirty="0" smtClean="0">
                <a:sym typeface="Wingdings" panose="05000000000000000000" pitchFamily="2" charset="2"/>
              </a:rPr>
              <a:t>pruimen van oude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en dode bomen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B</a:t>
            </a:r>
            <a:r>
              <a:rPr lang="nl-NL" dirty="0" smtClean="0">
                <a:sym typeface="Wingdings" panose="05000000000000000000" pitchFamily="2" charset="2"/>
              </a:rPr>
              <a:t>etere isolatie van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moderne huizen en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schuren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1026" name="Picture 2" descr="Erve Hennink, ideaal ingericht erf voor kerk- en steenuil - Hofvogel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697" y="3605884"/>
            <a:ext cx="1890210" cy="2520280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Vermenigvuldigen 8"/>
          <p:cNvSpPr/>
          <p:nvPr/>
        </p:nvSpPr>
        <p:spPr>
          <a:xfrm>
            <a:off x="3801997" y="3164856"/>
            <a:ext cx="2985610" cy="3402336"/>
          </a:xfrm>
          <a:prstGeom prst="mathMultiply">
            <a:avLst>
              <a:gd name="adj1" fmla="val 229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28" name="Picture 4" descr="Boerenerven: zand, veen of klei bepaalt vorm en indeling | Verhalen |  Utrecht Altij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555" y="2831840"/>
            <a:ext cx="2750245" cy="2062683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Vermenigvuldigen 2"/>
          <p:cNvSpPr/>
          <p:nvPr/>
        </p:nvSpPr>
        <p:spPr>
          <a:xfrm>
            <a:off x="5547481" y="2495029"/>
            <a:ext cx="3528392" cy="2736304"/>
          </a:xfrm>
          <a:prstGeom prst="mathMultiply">
            <a:avLst>
              <a:gd name="adj1" fmla="val 229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30" name="Picture 6" descr="Agrarisch bedrijf De Heen | Zoek agrarische bedrijven te koop: Van  Haaftenweg 2 4655 SH De Heen [funda in business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176" y="4469991"/>
            <a:ext cx="2773312" cy="1848875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5498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Vogels – Nestkasten</a:t>
            </a:r>
          </a:p>
          <a:p>
            <a:r>
              <a:rPr lang="nl-NL" dirty="0" smtClean="0"/>
              <a:t>Tekort opvangen door </a:t>
            </a:r>
            <a:r>
              <a:rPr lang="nl-NL" b="1" dirty="0" smtClean="0">
                <a:solidFill>
                  <a:srgbClr val="8FAA32"/>
                </a:solidFill>
              </a:rPr>
              <a:t>nestkasten</a:t>
            </a:r>
            <a:r>
              <a:rPr lang="nl-NL" dirty="0" smtClean="0"/>
              <a:t> op te hangen, letten op: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Dikte van het hout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Moet open kunnen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Invliegopening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Neutrale kleuren</a:t>
            </a:r>
            <a:endParaRPr lang="nl-NL" dirty="0">
              <a:sym typeface="Wingdings" panose="05000000000000000000" pitchFamily="2" charset="2"/>
            </a:endParaRPr>
          </a:p>
          <a:p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0" name="Picture 2" descr="Nestkast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24944"/>
            <a:ext cx="4876800" cy="340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8686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erf als woonplaats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Vogels – Een nestkast ophangen</a:t>
            </a:r>
          </a:p>
          <a:p>
            <a:r>
              <a:rPr lang="nl-NL" dirty="0" smtClean="0"/>
              <a:t>Waar moet je op letten?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Rustige plek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Niet in de volle zon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Beschut tegen wind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Vrije en veilige aanvliegroute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Meerdere kasten?  minstens 10 m uit elkaar!</a:t>
            </a:r>
          </a:p>
          <a:p>
            <a:pPr lvl="2"/>
            <a:r>
              <a:rPr lang="nl-NL" dirty="0" smtClean="0">
                <a:sym typeface="Wingdings" panose="05000000000000000000" pitchFamily="2" charset="2"/>
              </a:rPr>
              <a:t>Mussen en zwaluwen kunnen wel naast elkaar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Stevig ophangen</a:t>
            </a:r>
            <a:endParaRPr lang="nl-NL" dirty="0">
              <a:sym typeface="Wingdings" panose="05000000000000000000" pitchFamily="2" charset="2"/>
            </a:endParaRPr>
          </a:p>
          <a:p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7034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E345893EE1534FADBA7A8F7DA80D3B" ma:contentTypeVersion="13" ma:contentTypeDescription="Create a new document." ma:contentTypeScope="" ma:versionID="a51fa4c89ba03dc407c0320b74f56315">
  <xsd:schema xmlns:xsd="http://www.w3.org/2001/XMLSchema" xmlns:xs="http://www.w3.org/2001/XMLSchema" xmlns:p="http://schemas.microsoft.com/office/2006/metadata/properties" xmlns:ns3="17b2f04a-99da-42bd-8a2c-ba7cf8a94619" xmlns:ns4="03fdecb2-fae2-405a-84f3-94e5184406df" targetNamespace="http://schemas.microsoft.com/office/2006/metadata/properties" ma:root="true" ma:fieldsID="4dc73a910da96c7e83557d001362f04f" ns3:_="" ns4:_="">
    <xsd:import namespace="17b2f04a-99da-42bd-8a2c-ba7cf8a94619"/>
    <xsd:import namespace="03fdecb2-fae2-405a-84f3-94e5184406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b2f04a-99da-42bd-8a2c-ba7cf8a946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fdecb2-fae2-405a-84f3-94e5184406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8A23DC0-F95D-44F0-B048-CA30786BA3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b2f04a-99da-42bd-8a2c-ba7cf8a94619"/>
    <ds:schemaRef ds:uri="03fdecb2-fae2-405a-84f3-94e5184406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A024743-FEC4-4AFB-809C-D15E6B65E7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9819F5-E87B-49A2-B382-A0E6B563E0FD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03fdecb2-fae2-405a-84f3-94e5184406df"/>
    <ds:schemaRef ds:uri="http://purl.org/dc/elements/1.1/"/>
    <ds:schemaRef ds:uri="http://schemas.microsoft.com/office/2006/metadata/properties"/>
    <ds:schemaRef ds:uri="17b2f04a-99da-42bd-8a2c-ba7cf8a9461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7460</TotalTime>
  <Words>1940</Words>
  <Application>Microsoft Office PowerPoint</Application>
  <PresentationFormat>Diavoorstelling (4:3)</PresentationFormat>
  <Paragraphs>375</Paragraphs>
  <Slides>34</Slides>
  <Notes>31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34</vt:i4>
      </vt:variant>
    </vt:vector>
  </HeadingPairs>
  <TitlesOfParts>
    <vt:vector size="39" baseType="lpstr">
      <vt:lpstr>Arial</vt:lpstr>
      <vt:lpstr>Calibri</vt:lpstr>
      <vt:lpstr>Times New Roman</vt:lpstr>
      <vt:lpstr>Wingdings</vt:lpstr>
      <vt:lpstr>Kantoorthema</vt:lpstr>
      <vt:lpstr>KV13 Natuurlijk groen</vt:lpstr>
      <vt:lpstr>Planning en toetsing</vt:lpstr>
      <vt:lpstr>Planning en toetsing</vt:lpstr>
      <vt:lpstr>Deze les</vt:lpstr>
      <vt:lpstr>Het erf als woonplaats</vt:lpstr>
      <vt:lpstr>Het erf als woonplaats</vt:lpstr>
      <vt:lpstr>Het erf als woonplaats</vt:lpstr>
      <vt:lpstr>Het erf als woonplaats</vt:lpstr>
      <vt:lpstr>Het erf als woonplaats</vt:lpstr>
      <vt:lpstr>Het erf als woonplaats</vt:lpstr>
      <vt:lpstr>Het erf als woonplaats</vt:lpstr>
      <vt:lpstr>Het erf als woonplaats</vt:lpstr>
      <vt:lpstr>Het erf als woonplaats</vt:lpstr>
      <vt:lpstr>Het erf als woonplaats</vt:lpstr>
      <vt:lpstr>Het erf als woonplaats</vt:lpstr>
      <vt:lpstr>Het erf als woonplaats</vt:lpstr>
      <vt:lpstr>Het erf als woonplaats</vt:lpstr>
      <vt:lpstr>Het erf als woonplaats</vt:lpstr>
      <vt:lpstr>Het erf als woonplaats</vt:lpstr>
      <vt:lpstr>Het erf als woonplaats</vt:lpstr>
      <vt:lpstr>Het erf als woonplaats</vt:lpstr>
      <vt:lpstr>Het erf als woonplaats</vt:lpstr>
      <vt:lpstr>Het erf als woonplaats</vt:lpstr>
      <vt:lpstr>Het erf als woonplaats</vt:lpstr>
      <vt:lpstr>Het erf als woonplaats</vt:lpstr>
      <vt:lpstr>Aan de slag!</vt:lpstr>
      <vt:lpstr>Aan de slag!</vt:lpstr>
      <vt:lpstr>Aan de slag!</vt:lpstr>
      <vt:lpstr>Aan de slag!</vt:lpstr>
      <vt:lpstr>Aan de slag!</vt:lpstr>
      <vt:lpstr>Aan de slag!</vt:lpstr>
      <vt:lpstr>Deze les</vt:lpstr>
      <vt:lpstr>Volgende les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373</cp:revision>
  <cp:lastPrinted>2015-01-10T16:11:12Z</cp:lastPrinted>
  <dcterms:created xsi:type="dcterms:W3CDTF">2014-09-23T08:37:22Z</dcterms:created>
  <dcterms:modified xsi:type="dcterms:W3CDTF">2020-08-28T09:28:47Z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0x010100E0E345893EE1534FADBA7A8F7DA80D3B</vt:lpwstr>
  </property>
</Properties>
</file>