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33"/>
  </p:notesMasterIdLst>
  <p:handoutMasterIdLst>
    <p:handoutMasterId r:id="rId34"/>
  </p:handoutMasterIdLst>
  <p:sldIdLst>
    <p:sldId id="256" r:id="rId5"/>
    <p:sldId id="379" r:id="rId6"/>
    <p:sldId id="419" r:id="rId7"/>
    <p:sldId id="337" r:id="rId8"/>
    <p:sldId id="360" r:id="rId9"/>
    <p:sldId id="358" r:id="rId10"/>
    <p:sldId id="420" r:id="rId11"/>
    <p:sldId id="438" r:id="rId12"/>
    <p:sldId id="434" r:id="rId13"/>
    <p:sldId id="439" r:id="rId14"/>
    <p:sldId id="440" r:id="rId15"/>
    <p:sldId id="441" r:id="rId16"/>
    <p:sldId id="435" r:id="rId17"/>
    <p:sldId id="442" r:id="rId18"/>
    <p:sldId id="450" r:id="rId19"/>
    <p:sldId id="443" r:id="rId20"/>
    <p:sldId id="444" r:id="rId21"/>
    <p:sldId id="445" r:id="rId22"/>
    <p:sldId id="446" r:id="rId23"/>
    <p:sldId id="436" r:id="rId24"/>
    <p:sldId id="447" r:id="rId25"/>
    <p:sldId id="448" r:id="rId26"/>
    <p:sldId id="437" r:id="rId27"/>
    <p:sldId id="449" r:id="rId28"/>
    <p:sldId id="424" r:id="rId29"/>
    <p:sldId id="314" r:id="rId30"/>
    <p:sldId id="313" r:id="rId31"/>
    <p:sldId id="274" r:id="rId32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FFFF"/>
    <a:srgbClr val="8EC83E"/>
    <a:srgbClr val="FF0066"/>
    <a:srgbClr val="76B531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3292" autoAdjust="0"/>
  </p:normalViewPr>
  <p:slideViewPr>
    <p:cSldViewPr>
      <p:cViewPr varScale="1">
        <p:scale>
          <a:sx n="73" d="100"/>
          <a:sy n="73" d="100"/>
        </p:scale>
        <p:origin x="118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0452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43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920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Kievit, grutto, scholekster, veldleeuwerik,</a:t>
            </a:r>
            <a:r>
              <a:rPr lang="nl-NL" baseline="0" dirty="0" smtClean="0"/>
              <a:t> w</a:t>
            </a:r>
            <a:r>
              <a:rPr lang="nl-NL" dirty="0" smtClean="0"/>
              <a:t>ulp,</a:t>
            </a:r>
            <a:r>
              <a:rPr lang="nl-NL" baseline="0" dirty="0" smtClean="0"/>
              <a:t> p</a:t>
            </a:r>
            <a:r>
              <a:rPr lang="nl-NL" dirty="0" smtClean="0"/>
              <a:t>atrijs,</a:t>
            </a:r>
            <a:r>
              <a:rPr lang="nl-NL" baseline="0" dirty="0" smtClean="0"/>
              <a:t> g</a:t>
            </a:r>
            <a:r>
              <a:rPr lang="nl-NL" dirty="0" smtClean="0"/>
              <a:t>ele </a:t>
            </a:r>
            <a:r>
              <a:rPr lang="nl-NL" dirty="0" smtClean="0"/>
              <a:t>kwikstaart, tureluur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0577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Lepelaar, grote zilverreiger, graspieper, bergeend, brandgans, kluut, wilde </a:t>
            </a:r>
            <a:r>
              <a:rPr lang="nl-NL" dirty="0" smtClean="0"/>
              <a:t>eend</a:t>
            </a:r>
            <a:r>
              <a:rPr lang="nl-NL" smtClean="0"/>
              <a:t>, watersnip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599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86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93536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3236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64503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823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988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Ook nuttig voor aantrekken van natuurlijke</a:t>
            </a:r>
            <a:r>
              <a:rPr lang="nl-NL" baseline="0" dirty="0" smtClean="0"/>
              <a:t> vijanden voor natuurlijke plaagbestrijding in gewassen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60110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7534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33670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94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11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0864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61459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586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16-9-2020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3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14pEXahjo4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</a:t>
            </a:r>
            <a:r>
              <a:rPr lang="nl-NL" sz="2000" dirty="0">
                <a:solidFill>
                  <a:schemeClr val="bg1"/>
                </a:solidFill>
              </a:rPr>
              <a:t>5</a:t>
            </a:r>
            <a:endParaRPr lang="nl-NL" sz="2000" dirty="0" smtClean="0">
              <a:solidFill>
                <a:schemeClr val="bg1"/>
              </a:solidFill>
            </a:endParaRP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Flora en fauna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61" t="30703" r="3139" b="15680"/>
          <a:stretch/>
        </p:blipFill>
        <p:spPr>
          <a:xfrm>
            <a:off x="7452320" y="2439593"/>
            <a:ext cx="1691680" cy="3456384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7" t="30703" r="22426" b="15680"/>
          <a:stretch/>
        </p:blipFill>
        <p:spPr>
          <a:xfrm>
            <a:off x="4981226" y="2439593"/>
            <a:ext cx="2376264" cy="3456384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6" t="30703" r="77550" b="15680"/>
          <a:stretch/>
        </p:blipFill>
        <p:spPr>
          <a:xfrm>
            <a:off x="-1016" y="2439593"/>
            <a:ext cx="1620688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 en fauna in het agrarisch landschap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Belangrijkste veranderingen: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Schaalvergroting</a:t>
            </a:r>
            <a:r>
              <a:rPr lang="nl-NL" dirty="0" smtClean="0">
                <a:sym typeface="Wingdings" panose="05000000000000000000" pitchFamily="2" charset="2"/>
              </a:rPr>
              <a:t>: vergroting van bedrijven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Intensivering</a:t>
            </a:r>
            <a:r>
              <a:rPr lang="nl-NL" dirty="0" smtClean="0">
                <a:sym typeface="Wingdings" panose="05000000000000000000" pitchFamily="2" charset="2"/>
              </a:rPr>
              <a:t>: hogere opbrengst per hectare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Vervroeging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maaidatum</a:t>
            </a:r>
            <a:r>
              <a:rPr lang="nl-NL" dirty="0" smtClean="0">
                <a:sym typeface="Wingdings" panose="05000000000000000000" pitchFamily="2" charset="2"/>
              </a:rPr>
              <a:t>, verhoging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maaibeurten</a:t>
            </a:r>
            <a:r>
              <a:rPr lang="nl-NL" dirty="0" smtClean="0">
                <a:sym typeface="Wingdings" panose="05000000000000000000" pitchFamily="2" charset="2"/>
              </a:rPr>
              <a:t> en toename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diergeneesmiddelen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Mechanisatie</a:t>
            </a:r>
            <a:r>
              <a:rPr lang="nl-NL" dirty="0" smtClean="0">
                <a:sym typeface="Wingdings" panose="05000000000000000000" pitchFamily="2" charset="2"/>
              </a:rPr>
              <a:t>: meer machines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Specialisatie</a:t>
            </a:r>
            <a:r>
              <a:rPr lang="nl-NL" dirty="0" smtClean="0">
                <a:sym typeface="Wingdings" panose="05000000000000000000" pitchFamily="2" charset="2"/>
              </a:rPr>
              <a:t>: afname gemengde bedrijven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Globalisering</a:t>
            </a:r>
            <a:r>
              <a:rPr lang="nl-NL" dirty="0" smtClean="0">
                <a:sym typeface="Wingdings" panose="05000000000000000000" pitchFamily="2" charset="2"/>
              </a:rPr>
              <a:t>: aankoop/afzet in het buitenland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954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 en fauna in het agrarisch landschap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Maatregelen om flora en fauna te beschermen: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Vrijwillige maatregelen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Stimulerende maatregelen (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subsidies</a:t>
            </a:r>
            <a:r>
              <a:rPr lang="nl-NL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Wettelijke gebod- en verbodsbepalingen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514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 en fauna in het agrarisch landschap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Vormen van agrarisch natuurbeheer: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Soortenbeheer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Randenbeheer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Perceelbeheer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Onderhoud en aanleg van landschapselementen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84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Soortenbeheer</a:t>
            </a:r>
            <a:r>
              <a:rPr lang="nl-NL" dirty="0" smtClean="0">
                <a:sym typeface="Wingdings" panose="05000000000000000000" pitchFamily="2" charset="2"/>
              </a:rPr>
              <a:t>  maatregelen treffen om de leefomstandigheden te verbeteren of schade te voorkomen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308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Weidevogels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akkervogels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Raap een ei, red de kievie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50238"/>
            <a:ext cx="3020973" cy="201398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Scholekster | Ecoped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391" y="2579949"/>
            <a:ext cx="2540149" cy="168708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rutto | Ecopedi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13" y="4297074"/>
            <a:ext cx="2944790" cy="1812179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Veldleeuweri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473" y="2926416"/>
            <a:ext cx="2451736" cy="1661626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De revival van de patrijs in de Achterhoek | Aalten | gelderlander.n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304" y="4115870"/>
            <a:ext cx="2389730" cy="1594301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Weetjes: De wulp is de 'Vogel van het Jaar'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2" t="16099" r="19819" b="16431"/>
          <a:stretch/>
        </p:blipFill>
        <p:spPr bwMode="auto">
          <a:xfrm>
            <a:off x="4661861" y="4683939"/>
            <a:ext cx="2160240" cy="1656184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Nature Today | Gele kwikstaarten geven kleur aan akker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95" y="4860117"/>
            <a:ext cx="2241035" cy="152070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07659" y="1115044"/>
            <a:ext cx="2619375" cy="1743075"/>
          </a:xfrm>
          <a:prstGeom prst="rect">
            <a:avLst/>
          </a:prstGeom>
          <a:ln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5645133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Weidevogels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akkervogels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2290" name="Picture 2" descr="Lepelaar - Wikiped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809" y="2849078"/>
            <a:ext cx="2090579" cy="2090579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rote zilverrei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765" y="2849078"/>
            <a:ext cx="1921793" cy="233719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graspieper | Natuur foto van j.v.d.bunt | Zoom.nl | Graspieper, Foto,  Sluitertijd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6" r="2986"/>
          <a:stretch/>
        </p:blipFill>
        <p:spPr bwMode="auto">
          <a:xfrm>
            <a:off x="307752" y="4554032"/>
            <a:ext cx="2104008" cy="1702969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Bergeend | Waddenbie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725" y="4558029"/>
            <a:ext cx="3184559" cy="1803755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Brandgan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382" y="3290828"/>
            <a:ext cx="2354972" cy="1569981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Met Fokko Bosker op zoek naar de kluut - It Fryske Gea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6" r="6798"/>
          <a:stretch/>
        </p:blipFill>
        <p:spPr bwMode="auto">
          <a:xfrm>
            <a:off x="2615935" y="4722267"/>
            <a:ext cx="2304256" cy="1550791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Wilde eend - Wikipedia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2" b="9009"/>
          <a:stretch/>
        </p:blipFill>
        <p:spPr bwMode="auto">
          <a:xfrm>
            <a:off x="575320" y="3036369"/>
            <a:ext cx="2035313" cy="162843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Watersnip - Wikipedi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530263"/>
            <a:ext cx="2239665" cy="1493988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342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Weidevogels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akkervogels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Nesten markeren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Nestbeschermers plaatsen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Later in het seizoen maaien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 descr="Het plaatsen van een nestbeschermer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89040"/>
            <a:ext cx="3322200" cy="2491650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5059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Vergoeding voor nestbescherming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Subsidies verstrekt door provincies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Regelingen kunnen per provincie verschillen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331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Korenwolf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Hamstersoort die in 2002 opnieuw in Nederland is geïntroduceerd in Zuid-Limburg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 descr="Korenwolf – Deel De Natuu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455" y="3814934"/>
            <a:ext cx="3740688" cy="2493792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235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Soortenbeheer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Ganzen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Populatie grauwe ganzen, rotganzen en brandganzen in Nederland flink </a:t>
            </a:r>
            <a:r>
              <a:rPr lang="nl-NL" u="sng" dirty="0" smtClean="0">
                <a:sym typeface="Wingdings" panose="05000000000000000000" pitchFamily="2" charset="2"/>
              </a:rPr>
              <a:t>toegenomen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Zorgen voor schade in landbouw: vooral grasland, ook akkers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Opvanggebieden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aangewezen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Aantal maanden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per jaar: afschieten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172" name="Picture 4" descr="Rotga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990" y="4221089"/>
            <a:ext cx="2268251" cy="1512168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Grauwe Gans | Welke vogel is di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226" y="3953787"/>
            <a:ext cx="2116436" cy="1409547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Brandgan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334" y="5030290"/>
            <a:ext cx="2065694" cy="1377129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6169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 en herbarium maken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Randenbeheer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Heeft betrekking op: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Slootkanten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Akkerranden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Bermen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1266" name="Picture 2" descr="Meer ruimte voor Zeeuwse akkervogels | Zeeland | AD.n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398" y="2996952"/>
            <a:ext cx="4809695" cy="3208774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1475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Randenbeheer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Slootkantbeheer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Verschillende soorten bloeiende planten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Woonplaats voor kleine dieren (muizen, reptielen en amfibieën)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8194" name="Picture 2" descr="SVP-Hardenberg | Slootkan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51441"/>
            <a:ext cx="4181476" cy="227472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441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Randenbeheer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Akkerrandenbeheer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Akkers zijn voor veel soorten niet geschikt om zich te vestigen of voedsel vandaan te halen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Om het toch aantrekkelijk te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maken  akkerranden met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bufferstroken van eenjarige of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meerjarige soorten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9218" name="Picture 2" descr="Bloeiende akkerranden | in berichten op Fijnjetezien.n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71635"/>
            <a:ext cx="3017912" cy="2037091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0129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Landschapselementen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Veel landschapselementen zijn </a:t>
            </a:r>
            <a:r>
              <a:rPr lang="nl-NL" i="1" dirty="0" smtClean="0">
                <a:sym typeface="Wingdings" panose="05000000000000000000" pitchFamily="2" charset="2"/>
              </a:rPr>
              <a:t>in verval</a:t>
            </a:r>
            <a:r>
              <a:rPr lang="nl-NL" dirty="0" smtClean="0">
                <a:sym typeface="Wingdings" panose="05000000000000000000" pitchFamily="2" charset="2"/>
              </a:rPr>
              <a:t> geraakt, hebben geen nut meer voor de boer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Wat dan wel?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Maken het landschap wel fraaier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Bieden voedsel en beschutting voor veel planten en dieren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5910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numCol="2">
            <a:normAutofit fontScale="77500" lnSpcReduction="2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Landschapselementen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Dijken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Bomenrijen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Heggen en houtwallen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Geriefhoutbosjes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Knotbomen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Erfbeplanting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Sloten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Poelen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Wielen</a:t>
            </a:r>
          </a:p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Landweren (vestingwerken)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Knip- en scheerheggen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Struweelhagen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Elzensingels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Hoogstamboomgaarden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Eendenkooien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Rietzomen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Kleine rietpercelen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Rasters</a:t>
            </a:r>
          </a:p>
          <a:p>
            <a:r>
              <a:rPr lang="nl-NL" dirty="0" smtClean="0">
                <a:sym typeface="Wingdings" panose="05000000000000000000" pitchFamily="2" charset="2"/>
                <a:hlinkClick r:id="rId3"/>
              </a:rPr>
              <a:t>Etc.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922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1 Landschap rondom Schagen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Op de fiets een rondje rondom Schagen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9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/>
              <a:t>Een herbarium gemaakt van flora uit het </a:t>
            </a:r>
            <a:r>
              <a:rPr lang="nl-NL" dirty="0" smtClean="0"/>
              <a:t>(agrarische) </a:t>
            </a:r>
            <a:r>
              <a:rPr lang="nl-NL" dirty="0"/>
              <a:t>landschap</a:t>
            </a:r>
          </a:p>
          <a:p>
            <a:pPr lvl="1"/>
            <a:r>
              <a:rPr lang="nl-NL" dirty="0" smtClean="0"/>
              <a:t>Flora en fauna rondom Schagen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6:</a:t>
            </a:r>
          </a:p>
          <a:p>
            <a:pPr lvl="1"/>
            <a:r>
              <a:rPr lang="nl-NL" dirty="0" smtClean="0"/>
              <a:t>Theorie ‘Natuurontwikkeling’</a:t>
            </a:r>
          </a:p>
          <a:p>
            <a:pPr lvl="1"/>
            <a:r>
              <a:rPr lang="nl-NL" dirty="0" smtClean="0"/>
              <a:t>Monitoren voorziening</a:t>
            </a:r>
          </a:p>
          <a:p>
            <a:pPr lvl="1"/>
            <a:r>
              <a:rPr lang="nl-NL" dirty="0" smtClean="0"/>
              <a:t>Opdracht ‘Natuurbeheer’</a:t>
            </a:r>
            <a:endParaRPr lang="nl-NL" i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9257416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 en herbarium maken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5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76515"/>
          </a:xfrm>
        </p:spPr>
        <p:txBody>
          <a:bodyPr>
            <a:normAutofit fontScale="92500" lnSpcReduction="20000"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Afronden vorige les:</a:t>
            </a:r>
          </a:p>
          <a:p>
            <a:pPr lvl="2"/>
            <a:r>
              <a:rPr lang="nl-NL" dirty="0"/>
              <a:t>1 Flora in een agrarisch landschap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Flora en fauna</a:t>
            </a:r>
          </a:p>
          <a:p>
            <a:pPr lvl="2"/>
            <a:r>
              <a:rPr lang="nl-NL" dirty="0" smtClean="0"/>
              <a:t>Overlast door dieren</a:t>
            </a:r>
          </a:p>
          <a:p>
            <a:pPr lvl="2"/>
            <a:r>
              <a:rPr lang="nl-NL" dirty="0" smtClean="0"/>
              <a:t>Flora en fauna in het agrarisch landschap</a:t>
            </a:r>
          </a:p>
          <a:p>
            <a:pPr lvl="2"/>
            <a:r>
              <a:rPr lang="nl-NL" dirty="0" smtClean="0"/>
              <a:t>Soortenbeheer</a:t>
            </a:r>
          </a:p>
          <a:p>
            <a:pPr lvl="2"/>
            <a:r>
              <a:rPr lang="nl-NL" dirty="0" smtClean="0"/>
              <a:t>Randenbeheer</a:t>
            </a:r>
          </a:p>
          <a:p>
            <a:pPr lvl="2"/>
            <a:r>
              <a:rPr lang="nl-NL" dirty="0" smtClean="0"/>
              <a:t>Landschapselementen</a:t>
            </a:r>
            <a:endParaRPr lang="nl-NL" dirty="0"/>
          </a:p>
          <a:p>
            <a:pPr lvl="3"/>
            <a:endParaRPr lang="nl-NL" dirty="0"/>
          </a:p>
          <a:p>
            <a:pPr lvl="1"/>
            <a:r>
              <a:rPr lang="nl-NL" dirty="0" smtClean="0"/>
              <a:t>1 Landschap rondom Schagen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1 Flora in een agrarisch landschap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>
                <a:solidFill>
                  <a:srgbClr val="8FAA32"/>
                </a:solidFill>
              </a:rPr>
              <a:t>stap voor stap</a:t>
            </a:r>
            <a:r>
              <a:rPr lang="nl-NL" dirty="0">
                <a:solidFill>
                  <a:srgbClr val="8FAA32"/>
                </a:solidFill>
              </a:rPr>
              <a:t> te </a:t>
            </a:r>
            <a:r>
              <a:rPr lang="nl-NL" dirty="0" smtClean="0">
                <a:solidFill>
                  <a:srgbClr val="8FAA32"/>
                </a:solidFill>
              </a:rPr>
              <a:t>werk</a:t>
            </a:r>
            <a:endParaRPr lang="nl-NL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lvl="3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353943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wat flora en fauna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welke functies de flora en fauna hebben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flora en fauna herkennen en benoemen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wat je op het erf en op de percelen kunt doen aan natuurbeheer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waarom landschapselementen belangrijk zijn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Overlast door dieren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Voorbeelden van overlast: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Vormen van een plaag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Roven, jongen van andere dieren opeten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Mensen lastigvallen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Gevaar voor </a:t>
            </a:r>
            <a:r>
              <a:rPr lang="nl-NL" dirty="0">
                <a:sym typeface="Wingdings" panose="05000000000000000000" pitchFamily="2" charset="2"/>
              </a:rPr>
              <a:t>g</a:t>
            </a:r>
            <a:r>
              <a:rPr lang="nl-NL" dirty="0" smtClean="0">
                <a:sym typeface="Wingdings" panose="05000000000000000000" pitchFamily="2" charset="2"/>
              </a:rPr>
              <a:t>ezondheid van mensen:</a:t>
            </a:r>
          </a:p>
          <a:p>
            <a:pPr lvl="2"/>
            <a:r>
              <a:rPr lang="nl-NL" dirty="0">
                <a:sym typeface="Wingdings" panose="05000000000000000000" pitchFamily="2" charset="2"/>
              </a:rPr>
              <a:t>Z</a:t>
            </a:r>
            <a:r>
              <a:rPr lang="nl-NL" dirty="0" smtClean="0">
                <a:sym typeface="Wingdings" panose="05000000000000000000" pitchFamily="2" charset="2"/>
              </a:rPr>
              <a:t>iekte van Weil, ziekte van Lyme, vogelgriep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42" name="Picture 2" descr="Rattenoverlast zorgt voor meer infecties met ziekte van Weil - Dokters van  Morgen - AVROTROS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045"/>
          <a:stretch/>
        </p:blipFill>
        <p:spPr bwMode="auto">
          <a:xfrm>
            <a:off x="820000" y="5192634"/>
            <a:ext cx="2224246" cy="118869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Gebeten door een teek: wat moet je doen? | Ziekenhuis Oost-Limbur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20"/>
          <a:stretch/>
        </p:blipFill>
        <p:spPr bwMode="auto">
          <a:xfrm>
            <a:off x="3377610" y="5192635"/>
            <a:ext cx="2384377" cy="118869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Wat is vogelgriep eigenlijk en hoe gevaarlijk is die? | RTL Nieuw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1"/>
          <a:stretch/>
        </p:blipFill>
        <p:spPr bwMode="auto">
          <a:xfrm>
            <a:off x="6085749" y="5192633"/>
            <a:ext cx="2234111" cy="1188694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3139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Overlast door dieren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Zijn dieren niet gewenst?  maatregelen worden genomen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Natuurlijke vijanden inzetten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Met een ziekte dieren uitroeien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2" name="Picture 4" descr="Natuurlijke vijanden tegen verschillende insec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42" y="4365104"/>
            <a:ext cx="4802113" cy="1936336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745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 en fauna in het agrarisch landschap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Agrarische sector enorm </a:t>
            </a:r>
            <a:r>
              <a:rPr lang="nl-NL" i="1" dirty="0" smtClean="0">
                <a:sym typeface="Wingdings" panose="05000000000000000000" pitchFamily="2" charset="2"/>
              </a:rPr>
              <a:t>veranderd</a:t>
            </a:r>
            <a:r>
              <a:rPr lang="nl-NL" dirty="0" smtClean="0">
                <a:sym typeface="Wingdings" panose="05000000000000000000" pitchFamily="2" charset="2"/>
              </a:rPr>
              <a:t>: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kleinschalige ambachtelijke landbouw</a:t>
            </a:r>
            <a:r>
              <a:rPr lang="nl-NL" dirty="0" smtClean="0">
                <a:sym typeface="Wingdings" panose="05000000000000000000" pitchFamily="2" charset="2"/>
              </a:rPr>
              <a:t>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grootschalige industriële landbouw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Boerenbedrijf / Cultuurhistorie | www.groenehartfotografie.nl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4" t="16115" r="6896"/>
          <a:stretch/>
        </p:blipFill>
        <p:spPr bwMode="auto">
          <a:xfrm>
            <a:off x="457200" y="3789041"/>
            <a:ext cx="3456384" cy="2337123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nakdeworst в Twitter: &quot;Inderdaad, met het &quot;Gat van Rotterdam&quot; is de  grootschalige import van soja begonnen. De kaalslag in Z-Amerika leidt tot  bovenmatige consumptie &amp; export van dierlijke eiwitten. Landbouw en voedse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515" y="3789041"/>
            <a:ext cx="4450285" cy="2336400"/>
          </a:xfrm>
          <a:prstGeom prst="rect">
            <a:avLst/>
          </a:prstGeom>
          <a:noFill/>
          <a:ln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jl-rechts 2"/>
          <p:cNvSpPr/>
          <p:nvPr/>
        </p:nvSpPr>
        <p:spPr>
          <a:xfrm>
            <a:off x="3491880" y="4669209"/>
            <a:ext cx="1141784" cy="576064"/>
          </a:xfrm>
          <a:prstGeom prst="rightArrow">
            <a:avLst/>
          </a:prstGeom>
          <a:solidFill>
            <a:srgbClr val="8EC83E"/>
          </a:solidFill>
          <a:ln>
            <a:solidFill>
              <a:srgbClr val="8FAA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4489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9819F5-E87B-49A2-B382-A0E6B563E0FD}">
  <ds:schemaRefs>
    <ds:schemaRef ds:uri="http://purl.org/dc/dcmitype/"/>
    <ds:schemaRef ds:uri="http://schemas.microsoft.com/office/infopath/2007/PartnerControls"/>
    <ds:schemaRef ds:uri="03fdecb2-fae2-405a-84f3-94e5184406df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7b2f04a-99da-42bd-8a2c-ba7cf8a9461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7957</TotalTime>
  <Words>1319</Words>
  <Application>Microsoft Office PowerPoint</Application>
  <PresentationFormat>Diavoorstelling (4:3)</PresentationFormat>
  <Paragraphs>314</Paragraphs>
  <Slides>28</Slides>
  <Notes>26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Kantoorthema</vt:lpstr>
      <vt:lpstr>KV13 Natuurlijk groen</vt:lpstr>
      <vt:lpstr>Planning en toetsing</vt:lpstr>
      <vt:lpstr>Planning en toetsing</vt:lpstr>
      <vt:lpstr>Deze les</vt:lpstr>
      <vt:lpstr>Aan de slag!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402</cp:revision>
  <cp:lastPrinted>2015-01-10T16:11:12Z</cp:lastPrinted>
  <dcterms:created xsi:type="dcterms:W3CDTF">2014-09-23T08:37:22Z</dcterms:created>
  <dcterms:modified xsi:type="dcterms:W3CDTF">2020-09-16T20:16:58Z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