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71" r:id="rId5"/>
    <p:sldId id="258" r:id="rId6"/>
    <p:sldId id="259" r:id="rId7"/>
    <p:sldId id="260" r:id="rId8"/>
    <p:sldId id="277" r:id="rId9"/>
    <p:sldId id="276" r:id="rId10"/>
    <p:sldId id="278" r:id="rId11"/>
    <p:sldId id="261" r:id="rId12"/>
    <p:sldId id="262" r:id="rId13"/>
    <p:sldId id="269" r:id="rId14"/>
    <p:sldId id="263" r:id="rId15"/>
    <p:sldId id="264" r:id="rId16"/>
    <p:sldId id="265" r:id="rId17"/>
    <p:sldId id="266" r:id="rId18"/>
    <p:sldId id="267" r:id="rId19"/>
    <p:sldId id="268" r:id="rId20"/>
    <p:sldId id="274" r:id="rId21"/>
    <p:sldId id="275" r:id="rId2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93" d="100"/>
          <a:sy n="93" d="100"/>
        </p:scale>
        <p:origin x="30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49EAC-7F26-4697-A2DD-337A01903C19}" type="datetimeFigureOut">
              <a:rPr lang="nl-NL" smtClean="0"/>
              <a:t>11-12-2020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50DBD-8C4E-4353-8DFB-2B0614D8AEE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597137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49EAC-7F26-4697-A2DD-337A01903C19}" type="datetimeFigureOut">
              <a:rPr lang="nl-NL" smtClean="0"/>
              <a:t>11-12-2020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50DBD-8C4E-4353-8DFB-2B0614D8AEE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45913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49EAC-7F26-4697-A2DD-337A01903C19}" type="datetimeFigureOut">
              <a:rPr lang="nl-NL" smtClean="0"/>
              <a:t>11-12-2020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50DBD-8C4E-4353-8DFB-2B0614D8AEE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6897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49EAC-7F26-4697-A2DD-337A01903C19}" type="datetimeFigureOut">
              <a:rPr lang="nl-NL" smtClean="0"/>
              <a:t>11-12-2020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50DBD-8C4E-4353-8DFB-2B0614D8AEE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8457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49EAC-7F26-4697-A2DD-337A01903C19}" type="datetimeFigureOut">
              <a:rPr lang="nl-NL" smtClean="0"/>
              <a:t>11-12-2020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50DBD-8C4E-4353-8DFB-2B0614D8AEE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82166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49EAC-7F26-4697-A2DD-337A01903C19}" type="datetimeFigureOut">
              <a:rPr lang="nl-NL" smtClean="0"/>
              <a:t>11-12-2020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50DBD-8C4E-4353-8DFB-2B0614D8AEE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07875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49EAC-7F26-4697-A2DD-337A01903C19}" type="datetimeFigureOut">
              <a:rPr lang="nl-NL" smtClean="0"/>
              <a:t>11-12-2020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50DBD-8C4E-4353-8DFB-2B0614D8AEE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13855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49EAC-7F26-4697-A2DD-337A01903C19}" type="datetimeFigureOut">
              <a:rPr lang="nl-NL" smtClean="0"/>
              <a:t>11-12-2020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50DBD-8C4E-4353-8DFB-2B0614D8AEE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60145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49EAC-7F26-4697-A2DD-337A01903C19}" type="datetimeFigureOut">
              <a:rPr lang="nl-NL" smtClean="0"/>
              <a:t>11-12-2020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50DBD-8C4E-4353-8DFB-2B0614D8AEE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829142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49EAC-7F26-4697-A2DD-337A01903C19}" type="datetimeFigureOut">
              <a:rPr lang="nl-NL" smtClean="0"/>
              <a:t>11-12-2020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50DBD-8C4E-4353-8DFB-2B0614D8AEE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94565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49EAC-7F26-4697-A2DD-337A01903C19}" type="datetimeFigureOut">
              <a:rPr lang="nl-NL" smtClean="0"/>
              <a:t>11-12-2020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50DBD-8C4E-4353-8DFB-2B0614D8AEE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297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F49EAC-7F26-4697-A2DD-337A01903C19}" type="datetimeFigureOut">
              <a:rPr lang="nl-NL" smtClean="0"/>
              <a:t>11-12-2020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650DBD-8C4E-4353-8DFB-2B0614D8AEE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59042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s://www.google.nl/url?sa=i&amp;url=https%3A%2F%2Fwww.ecopedia.be%2Fpagina%2Fonkruidpreventie-beplantingen&amp;psig=AOvVaw2PaWdqxt_OwqMPSB7iTUTm&amp;ust=1601567465902000&amp;source=images&amp;cd=vfe&amp;ved=0CAIQjRxqFwoTCOC83fGdkewCFQAAAAAdAAAAABAc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 descr="Afbeelding met gras, buiten, person, veld&#10;&#10;Automatisch gegenereerde beschrijving">
            <a:extLst>
              <a:ext uri="{FF2B5EF4-FFF2-40B4-BE49-F238E27FC236}">
                <a16:creationId xmlns:a16="http://schemas.microsoft.com/office/drawing/2014/main" id="{3FC9810A-F361-47B8-8214-53DA05839B5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128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B95B3222-B755-4A46-BB9D-AFAB0E5E0A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5050" y="5160485"/>
            <a:ext cx="11210925" cy="744836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6600" b="1" dirty="0" err="1">
                <a:solidFill>
                  <a:schemeClr val="bg1"/>
                </a:solidFill>
              </a:rPr>
              <a:t>Werk</a:t>
            </a:r>
            <a:r>
              <a:rPr lang="en-US" sz="6600" b="1" dirty="0">
                <a:solidFill>
                  <a:schemeClr val="bg1"/>
                </a:solidFill>
              </a:rPr>
              <a:t> in </a:t>
            </a:r>
            <a:r>
              <a:rPr lang="en-US" sz="6600" b="1" dirty="0" err="1">
                <a:solidFill>
                  <a:schemeClr val="bg1"/>
                </a:solidFill>
              </a:rPr>
              <a:t>Tuin</a:t>
            </a:r>
            <a:r>
              <a:rPr lang="en-US" sz="6600" b="1" dirty="0">
                <a:solidFill>
                  <a:schemeClr val="bg1"/>
                </a:solidFill>
              </a:rPr>
              <a:t> &amp; </a:t>
            </a:r>
            <a:r>
              <a:rPr lang="en-US" sz="6600" b="1" dirty="0" err="1">
                <a:solidFill>
                  <a:schemeClr val="bg1"/>
                </a:solidFill>
              </a:rPr>
              <a:t>Landschap</a:t>
            </a:r>
            <a:endParaRPr lang="en-US" sz="6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57432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Beplantingsvormen met enkel bomen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Solitaire boom</a:t>
            </a:r>
          </a:p>
          <a:p>
            <a:r>
              <a:rPr lang="nl-NL" dirty="0" smtClean="0"/>
              <a:t>Bomenrij/laan</a:t>
            </a:r>
          </a:p>
          <a:p>
            <a:r>
              <a:rPr lang="nl-NL" dirty="0" smtClean="0"/>
              <a:t>Bomengroep</a:t>
            </a:r>
          </a:p>
          <a:p>
            <a:r>
              <a:rPr lang="nl-NL" dirty="0" smtClean="0"/>
              <a:t>Boomweide</a:t>
            </a:r>
          </a:p>
          <a:p>
            <a:r>
              <a:rPr lang="nl-NL" dirty="0" smtClean="0"/>
              <a:t>Bosje</a:t>
            </a:r>
          </a:p>
          <a:p>
            <a:r>
              <a:rPr lang="nl-NL" dirty="0" smtClean="0"/>
              <a:t>Bos</a:t>
            </a:r>
            <a:endParaRPr lang="nl-NL" dirty="0"/>
          </a:p>
        </p:txBody>
      </p:sp>
      <p:pic>
        <p:nvPicPr>
          <p:cNvPr id="6146" name="Picture 2" descr="Beplantingsvormen | Flick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6398" y="1942012"/>
            <a:ext cx="6349326" cy="4234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63137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Solitaire boom 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1 enkele boom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Paardenkastanje</a:t>
            </a:r>
          </a:p>
          <a:p>
            <a:r>
              <a:rPr lang="nl-NL" dirty="0" smtClean="0"/>
              <a:t>Rode beuk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5124" name="Picture 4" descr="Boom Bas Tik . nl, Zomereik, Quercus robu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92" y="3462840"/>
            <a:ext cx="4055836" cy="3041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6" descr="Beplantingsvorme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5" name="AutoShape 8" descr="Beplantingsvormen"/>
          <p:cNvSpPr>
            <a:spLocks noChangeAspect="1" noChangeArrowheads="1"/>
          </p:cNvSpPr>
          <p:nvPr/>
        </p:nvSpPr>
        <p:spPr bwMode="auto">
          <a:xfrm>
            <a:off x="7823472" y="1825625"/>
            <a:ext cx="1964962" cy="1964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/>
          <a:srcRect t="688" b="1"/>
          <a:stretch/>
        </p:blipFill>
        <p:spPr>
          <a:xfrm>
            <a:off x="7010492" y="383177"/>
            <a:ext cx="4055836" cy="3012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185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Bomenrij/laan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5791202" cy="4351338"/>
          </a:xfrm>
        </p:spPr>
        <p:txBody>
          <a:bodyPr/>
          <a:lstStyle/>
          <a:p>
            <a:r>
              <a:rPr lang="nl-NL" dirty="0" smtClean="0"/>
              <a:t>In een rij op gelijke afstand van elkaar.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b="1" dirty="0" smtClean="0"/>
              <a:t>Waar zien we deze beplantingsvorm vaak?</a:t>
            </a:r>
          </a:p>
          <a:p>
            <a:endParaRPr lang="nl-NL" dirty="0"/>
          </a:p>
        </p:txBody>
      </p:sp>
      <p:pic>
        <p:nvPicPr>
          <p:cNvPr id="4098" name="Picture 2" descr="Lange bomenlaan met sfeervol avondlicht van Fotografiecor .nl op canvas,  behang en me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3777" y="3553097"/>
            <a:ext cx="4560023" cy="3041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8151" y="388949"/>
            <a:ext cx="4231274" cy="3164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44172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Boomgroep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Groep bomen</a:t>
            </a:r>
          </a:p>
          <a:p>
            <a:r>
              <a:rPr lang="nl-NL" dirty="0" smtClean="0"/>
              <a:t>Dicht op elkaar</a:t>
            </a:r>
          </a:p>
          <a:p>
            <a:r>
              <a:rPr lang="nl-NL" dirty="0" smtClean="0"/>
              <a:t>Oogt als 1 solitaire boom 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3074" name="Picture 2" descr="Bomengroep van paardenkastanje en zomerlindes Kasteel Nieuwgoed - Boom |  RouteYo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3017" y="3027816"/>
            <a:ext cx="4630783" cy="3473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0668" y="365125"/>
            <a:ext cx="4135480" cy="3095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08372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Boomweide 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Een veld met bomen die</a:t>
            </a:r>
          </a:p>
          <a:p>
            <a:pPr marL="0" indent="0">
              <a:buNone/>
            </a:pPr>
            <a:r>
              <a:rPr lang="nl-NL" dirty="0" smtClean="0"/>
              <a:t>verspreid staan.</a:t>
            </a:r>
          </a:p>
          <a:p>
            <a:r>
              <a:rPr lang="nl-NL" dirty="0" smtClean="0"/>
              <a:t>De kronen van de bomen </a:t>
            </a:r>
          </a:p>
          <a:p>
            <a:pPr marL="0" indent="0">
              <a:buNone/>
            </a:pPr>
            <a:r>
              <a:rPr lang="nl-NL" dirty="0" smtClean="0"/>
              <a:t>raken elkaar niet.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b="1" dirty="0" smtClean="0"/>
              <a:t>Wat is een andere naam voor</a:t>
            </a:r>
          </a:p>
          <a:p>
            <a:pPr marL="0" indent="0">
              <a:buNone/>
            </a:pPr>
            <a:r>
              <a:rPr lang="nl-NL" b="1" dirty="0" smtClean="0"/>
              <a:t>een boomweide?</a:t>
            </a:r>
          </a:p>
          <a:p>
            <a:pPr marL="0" indent="0">
              <a:buNone/>
            </a:pPr>
            <a:endParaRPr lang="nl-NL" dirty="0" smtClean="0"/>
          </a:p>
        </p:txBody>
      </p:sp>
      <p:pic>
        <p:nvPicPr>
          <p:cNvPr id="2050" name="Picture 2" descr="Stichting Werkgroep Boomgaard Acht -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1657" y="3339986"/>
            <a:ext cx="4248604" cy="3186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2734" y="317524"/>
            <a:ext cx="4037819" cy="3022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0817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Bosje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Een kleine groep bomen</a:t>
            </a:r>
          </a:p>
          <a:p>
            <a:r>
              <a:rPr lang="nl-NL" dirty="0" smtClean="0"/>
              <a:t>Vormen geen volledig bos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1026" name="Picture 2" descr="Plattelandoij's Blo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949" y="3337332"/>
            <a:ext cx="4308566" cy="3231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24883" y="311836"/>
            <a:ext cx="4028917" cy="3027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8073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Bos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Een bos met een zoom, mantel en kern.</a:t>
            </a:r>
          </a:p>
          <a:p>
            <a:endParaRPr lang="nl-NL" dirty="0"/>
          </a:p>
        </p:txBody>
      </p:sp>
      <p:pic>
        <p:nvPicPr>
          <p:cNvPr id="4" name="Afbeelding 3" descr="Onkruidpreventie in beplantingen | Ecopedia">
            <a:hlinkClick r:id="rId2" tgtFrame="&quot;_blank&quot;"/>
            <a:extLst>
              <a:ext uri="{FF2B5EF4-FFF2-40B4-BE49-F238E27FC236}">
                <a16:creationId xmlns:a16="http://schemas.microsoft.com/office/drawing/2014/main" id="{CC704E61-09CE-4A4F-A91D-FC75E61C1509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6083" y="2429691"/>
            <a:ext cx="9559834" cy="44283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0347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8E0E90A-F4E3-443C-AFD0-2E52486BBC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Opdracht </a:t>
            </a:r>
            <a:r>
              <a:rPr lang="nl-NL" b="1" dirty="0" smtClean="0"/>
              <a:t>plantenkennis</a:t>
            </a:r>
            <a:endParaRPr lang="nl-NL" b="1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5376E09-03BF-418B-81A7-DA5046FD44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89166"/>
            <a:ext cx="10515600" cy="4687797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nl-NL" sz="2400" b="1" dirty="0"/>
              <a:t>Iedereen kiest 1 soort beplanting uit niveau 2, 3 en 4 (zoom, mantel en bos) en zoekt hier de volgende informatie bij:</a:t>
            </a:r>
          </a:p>
          <a:p>
            <a:pPr marL="0" indent="0">
              <a:buNone/>
            </a:pPr>
            <a:endParaRPr lang="nl-NL" sz="2400" b="1" dirty="0"/>
          </a:p>
          <a:p>
            <a:r>
              <a:rPr lang="nl-NL" sz="2400" b="1" dirty="0"/>
              <a:t>Naam + bijbehorende plantengroep (bijv. </a:t>
            </a:r>
            <a:r>
              <a:rPr lang="nl-NL" sz="2400" b="1" dirty="0" smtClean="0"/>
              <a:t>grassen/kruiden/heesters/bomen)</a:t>
            </a:r>
            <a:endParaRPr lang="nl-NL" sz="2400" b="1" dirty="0"/>
          </a:p>
          <a:p>
            <a:r>
              <a:rPr lang="nl-NL" sz="2400" b="1" dirty="0"/>
              <a:t>Foto van de </a:t>
            </a:r>
            <a:r>
              <a:rPr lang="nl-NL" sz="2400" b="1" dirty="0" smtClean="0">
                <a:solidFill>
                  <a:srgbClr val="FF0000"/>
                </a:solidFill>
              </a:rPr>
              <a:t>boom</a:t>
            </a:r>
            <a:r>
              <a:rPr lang="nl-NL" sz="2400" b="1" dirty="0" smtClean="0"/>
              <a:t> </a:t>
            </a:r>
            <a:r>
              <a:rPr lang="nl-NL" sz="2400" b="1" dirty="0"/>
              <a:t>(met blad) in de zomer</a:t>
            </a:r>
          </a:p>
          <a:p>
            <a:r>
              <a:rPr lang="nl-NL" sz="2400" b="1" dirty="0"/>
              <a:t>Foto van de tak in de winter</a:t>
            </a:r>
          </a:p>
          <a:p>
            <a:r>
              <a:rPr lang="nl-NL" sz="2400" b="1" dirty="0"/>
              <a:t>Beschrijving van de knoppen</a:t>
            </a:r>
          </a:p>
          <a:p>
            <a:r>
              <a:rPr lang="nl-NL" sz="2400" b="1" dirty="0"/>
              <a:t>Omschrijving van het blad</a:t>
            </a:r>
          </a:p>
          <a:p>
            <a:r>
              <a:rPr lang="nl-NL" sz="2400" b="1" dirty="0"/>
              <a:t>Omschrijving van de </a:t>
            </a:r>
            <a:r>
              <a:rPr lang="nl-NL" sz="2400" b="1" dirty="0" smtClean="0"/>
              <a:t>bloei</a:t>
            </a:r>
          </a:p>
          <a:p>
            <a:r>
              <a:rPr lang="nl-NL" sz="2400" b="1" dirty="0" smtClean="0">
                <a:solidFill>
                  <a:srgbClr val="FF0000"/>
                </a:solidFill>
              </a:rPr>
              <a:t>Opvallend kenmerk</a:t>
            </a:r>
            <a:endParaRPr lang="nl-NL" sz="2400" b="1" dirty="0">
              <a:solidFill>
                <a:srgbClr val="FF0000"/>
              </a:solidFill>
            </a:endParaRPr>
          </a:p>
          <a:p>
            <a:r>
              <a:rPr lang="nl-NL" sz="2400" b="1" dirty="0"/>
              <a:t>Vruchten</a:t>
            </a:r>
          </a:p>
          <a:p>
            <a:r>
              <a:rPr lang="nl-NL" sz="2400" b="1" dirty="0"/>
              <a:t>Groeiplaats (licht, vocht, bodemsoort, rijke of arme bodem, etc</a:t>
            </a:r>
            <a:r>
              <a:rPr lang="nl-NL" sz="2400" b="1" dirty="0" smtClean="0"/>
              <a:t>.)</a:t>
            </a:r>
            <a:endParaRPr lang="nl-NL" sz="2400" b="1" dirty="0"/>
          </a:p>
          <a:p>
            <a:endParaRPr lang="nl-NL" sz="2400" b="1" dirty="0"/>
          </a:p>
          <a:p>
            <a:pPr marL="0" indent="0">
              <a:buNone/>
            </a:pPr>
            <a:r>
              <a:rPr lang="nl-NL" sz="2400" b="1" dirty="0"/>
              <a:t>Werk netjes want we voegen deze informatie samen tot een catalogus waaruit jullie informatie halen voor verdere opdrachten/lessen!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807707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E9A053-00E2-4CA4-8C44-5B1D1C1A76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19150"/>
            <a:ext cx="10515600" cy="580548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nl-NL" b="1" i="1" u="sng" dirty="0"/>
              <a:t>Naam		</a:t>
            </a:r>
            <a:r>
              <a:rPr lang="nl-NL" b="1" i="1" u="sng" dirty="0" smtClean="0"/>
              <a:t>2. Zoom</a:t>
            </a:r>
            <a:r>
              <a:rPr lang="nl-NL" b="1" i="1" u="sng" dirty="0"/>
              <a:t>		</a:t>
            </a:r>
            <a:r>
              <a:rPr lang="nl-NL" b="1" i="1" u="sng" dirty="0" smtClean="0"/>
              <a:t>3. Mantel</a:t>
            </a:r>
            <a:r>
              <a:rPr lang="nl-NL" b="1" i="1" u="sng" dirty="0"/>
              <a:t>		</a:t>
            </a:r>
            <a:r>
              <a:rPr lang="nl-NL" b="1" i="1" u="sng" dirty="0" smtClean="0"/>
              <a:t>4. Kern/bos</a:t>
            </a:r>
            <a:endParaRPr lang="nl-NL" b="1" i="1" u="sng" dirty="0"/>
          </a:p>
          <a:p>
            <a:pPr marL="0" indent="0">
              <a:buNone/>
            </a:pPr>
            <a:r>
              <a:rPr lang="nl-NL" dirty="0"/>
              <a:t>		Braam			Brem			Amerikaanse eik</a:t>
            </a:r>
          </a:p>
          <a:p>
            <a:pPr marL="0" indent="0">
              <a:buNone/>
            </a:pPr>
            <a:r>
              <a:rPr lang="nl-NL" dirty="0"/>
              <a:t>		Pitrus			Duindoorn		Gewone Beuk</a:t>
            </a:r>
          </a:p>
          <a:p>
            <a:pPr marL="0" indent="0">
              <a:buNone/>
            </a:pPr>
            <a:r>
              <a:rPr lang="nl-NL" dirty="0"/>
              <a:t>		Witbol			Meidoorn		Es</a:t>
            </a:r>
          </a:p>
          <a:p>
            <a:pPr marL="0" indent="0">
              <a:buNone/>
            </a:pPr>
            <a:r>
              <a:rPr lang="nl-NL" dirty="0"/>
              <a:t>		Klaproos		Vlier			Fijnspar</a:t>
            </a:r>
          </a:p>
          <a:p>
            <a:pPr marL="0" indent="0">
              <a:buNone/>
            </a:pPr>
            <a:r>
              <a:rPr lang="nl-NL" dirty="0"/>
              <a:t>		Grote brandnetel	Hazelaar		Ruwe berk</a:t>
            </a:r>
          </a:p>
          <a:p>
            <a:pPr marL="0" indent="0">
              <a:buNone/>
            </a:pPr>
            <a:r>
              <a:rPr lang="nl-NL" dirty="0"/>
              <a:t>		Wilde chicorei		Hulst			Gewone wilg</a:t>
            </a:r>
          </a:p>
          <a:p>
            <a:pPr marL="0" indent="0">
              <a:buNone/>
            </a:pPr>
            <a:r>
              <a:rPr lang="nl-NL" dirty="0"/>
              <a:t>		Vingerhoedskruid 	Krent			Veldesdoorn</a:t>
            </a:r>
          </a:p>
          <a:p>
            <a:pPr marL="0" indent="0">
              <a:buNone/>
            </a:pPr>
            <a:r>
              <a:rPr lang="nl-NL" dirty="0"/>
              <a:t>		Smalle weegbree	Wilde kardinaalsmuts	Lindeboom</a:t>
            </a:r>
          </a:p>
          <a:p>
            <a:pPr marL="0" indent="0">
              <a:buNone/>
            </a:pPr>
            <a:r>
              <a:rPr lang="nl-NL" dirty="0"/>
              <a:t>		Herderstasje		Aalbes			Japanse lariks	</a:t>
            </a:r>
          </a:p>
          <a:p>
            <a:pPr marL="0" indent="0">
              <a:buNone/>
            </a:pPr>
            <a:r>
              <a:rPr lang="nl-NL" dirty="0"/>
              <a:t>		Kruipende boterbloem	Sleedoorn		Tamme kastanje	</a:t>
            </a:r>
          </a:p>
          <a:p>
            <a:pPr marL="0" indent="0">
              <a:buNone/>
            </a:pPr>
            <a:r>
              <a:rPr lang="nl-NL" dirty="0"/>
              <a:t>		Witte klaver		Liguster			Paardenkastanje</a:t>
            </a:r>
          </a:p>
          <a:p>
            <a:pPr marL="0" indent="0">
              <a:buNone/>
            </a:pPr>
            <a:r>
              <a:rPr lang="nl-NL" dirty="0"/>
              <a:t>		Wilde varen		Gelderse roos		Lijsterbes</a:t>
            </a:r>
          </a:p>
          <a:p>
            <a:pPr marL="0" indent="0">
              <a:buNone/>
            </a:pPr>
            <a:r>
              <a:rPr lang="nl-NL" dirty="0"/>
              <a:t>		Dovenetel		Vuilboom		Zomereik</a:t>
            </a:r>
          </a:p>
          <a:p>
            <a:pPr marL="0" indent="0">
              <a:buNone/>
            </a:pPr>
            <a:r>
              <a:rPr lang="nl-NL" dirty="0"/>
              <a:t>		Zevenblad		Gele Kornoelje		Zwarte els</a:t>
            </a:r>
          </a:p>
        </p:txBody>
      </p:sp>
    </p:spTree>
    <p:extLst>
      <p:ext uri="{BB962C8B-B14F-4D97-AF65-F5344CB8AC3E}">
        <p14:creationId xmlns:p14="http://schemas.microsoft.com/office/powerpoint/2010/main" val="41981477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Les vorige week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dirty="0" smtClean="0"/>
              <a:t>Welke drie plantengroepen hebben we vorige week behandeld?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Waaruit bestaan de 4 niveaus van een bos in ontwikkeling?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Wat zijn de 4 groeifactoren voor planten?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Wat is de reden dat een jonge beuk niet direct in het volle zonlicht kan staan?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Waarom groeien in een volgroeid beukenbos geen tot weinig andere heesters/struiken/bomen?</a:t>
            </a:r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327983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Deze les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Pionierssoorten</a:t>
            </a:r>
          </a:p>
          <a:p>
            <a:r>
              <a:rPr lang="nl-NL" dirty="0" smtClean="0"/>
              <a:t>Beplantingsvormen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Verder werken aan huiswerk voor volgende week:</a:t>
            </a:r>
          </a:p>
          <a:p>
            <a:r>
              <a:rPr lang="nl-NL" dirty="0" smtClean="0"/>
              <a:t>Plantenkaart Mantel</a:t>
            </a:r>
          </a:p>
          <a:p>
            <a:r>
              <a:rPr lang="nl-NL" dirty="0" smtClean="0"/>
              <a:t>Plantenkaart Bos/kern</a:t>
            </a:r>
          </a:p>
          <a:p>
            <a:endParaRPr lang="nl-NL" dirty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60610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Pioniersplanten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 smtClean="0"/>
              <a:t>Pionier= </a:t>
            </a:r>
            <a:r>
              <a:rPr lang="nl-NL" dirty="0" smtClean="0"/>
              <a:t>iemand </a:t>
            </a:r>
            <a:r>
              <a:rPr lang="nl-NL" dirty="0"/>
              <a:t>die als een van de eersten een bepaald gebied betreedt, zodat hij daar zijn weg moet vinden zonder gebruik te kunnen maken van de ervaring van anderen</a:t>
            </a:r>
            <a:r>
              <a:rPr lang="nl-NL" dirty="0" smtClean="0"/>
              <a:t>.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b="1" dirty="0" smtClean="0"/>
              <a:t>Wat zijn dan pioniersplanten?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55725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4613366" cy="1325563"/>
          </a:xfrm>
        </p:spPr>
        <p:txBody>
          <a:bodyPr/>
          <a:lstStyle/>
          <a:p>
            <a:r>
              <a:rPr lang="nl-NL" b="1" dirty="0" smtClean="0"/>
              <a:t>Veel voorkomende pioniersplanten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976845"/>
            <a:ext cx="10515600" cy="4200117"/>
          </a:xfrm>
        </p:spPr>
        <p:txBody>
          <a:bodyPr/>
          <a:lstStyle/>
          <a:p>
            <a:r>
              <a:rPr lang="nl-NL" dirty="0" smtClean="0"/>
              <a:t>Ruwe berk</a:t>
            </a:r>
          </a:p>
          <a:p>
            <a:r>
              <a:rPr lang="nl-NL" dirty="0" smtClean="0"/>
              <a:t>Grove den </a:t>
            </a:r>
          </a:p>
          <a:p>
            <a:r>
              <a:rPr lang="nl-NL" dirty="0" smtClean="0"/>
              <a:t>Wilg</a:t>
            </a:r>
          </a:p>
          <a:p>
            <a:endParaRPr lang="nl-NL" dirty="0"/>
          </a:p>
        </p:txBody>
      </p:sp>
      <p:pic>
        <p:nvPicPr>
          <p:cNvPr id="7170" name="Picture 2" descr="bol.com | Papermoon Berkenbos Vlies Fotobehang 350x260c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4844" y="458566"/>
            <a:ext cx="4554487" cy="2972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Knagers en zagers in de uiterwaarden – kloenstebuit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4845" y="3823289"/>
            <a:ext cx="4554487" cy="291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Strijbeekse Heide en De Elsakker - NATUURBELEVE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199" y="3823289"/>
            <a:ext cx="4369527" cy="291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5138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Proces pioniersplanten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22811" y="1825625"/>
            <a:ext cx="11086012" cy="4351338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nl-NL" dirty="0" smtClean="0"/>
              <a:t>Een bedrijf zaagt de helft van een bos om voor productie.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Er blijven enkel </a:t>
            </a:r>
            <a:r>
              <a:rPr lang="nl-NL" dirty="0" err="1" smtClean="0"/>
              <a:t>boomstobbes</a:t>
            </a:r>
            <a:r>
              <a:rPr lang="nl-NL" dirty="0" smtClean="0"/>
              <a:t> en wortels over.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Deze worden vervolgens gevreesd met een diep/stobbevrees. 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De grond wordt weer plantklaar gemaakt voor een nieuw productiebos.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Na een jaar staat het stuk grond vol met jonge boompjes.</a:t>
            </a:r>
          </a:p>
          <a:p>
            <a:pPr marL="514350" indent="-514350">
              <a:buFont typeface="+mj-lt"/>
              <a:buAutoNum type="arabicPeriod"/>
            </a:pPr>
            <a:r>
              <a:rPr lang="nl-NL" u="sng" dirty="0" smtClean="0"/>
              <a:t>Dit zijn de pioniersplanten!!</a:t>
            </a:r>
          </a:p>
          <a:p>
            <a:pPr marL="0" indent="0">
              <a:buNone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40889329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8194" name="Picture 2" descr="Kaalslag in het bos | Landschap foto van Davidsjan | Zoom.n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415" y="365125"/>
            <a:ext cx="5583374" cy="4187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winterbeeld jonge berken | de groene ruimte van Drenthe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2789" y="2139133"/>
            <a:ext cx="5801784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44398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Beplantingsvormen (twee soorten)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b="1" dirty="0" smtClean="0"/>
              <a:t>Beplantingsvorm= </a:t>
            </a:r>
            <a:r>
              <a:rPr lang="nl-NL" dirty="0" smtClean="0"/>
              <a:t>combinatie van bomen, heesters en kruidachtige planten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b="1" dirty="0" smtClean="0"/>
              <a:t>Natuurlijke beplanting: </a:t>
            </a:r>
          </a:p>
          <a:p>
            <a:r>
              <a:rPr lang="nl-NL" dirty="0" smtClean="0"/>
              <a:t>Oogt natuurlijk</a:t>
            </a:r>
          </a:p>
          <a:p>
            <a:r>
              <a:rPr lang="nl-NL" dirty="0"/>
              <a:t>W</a:t>
            </a:r>
            <a:r>
              <a:rPr lang="nl-NL" dirty="0" smtClean="0"/>
              <a:t>einig onderhoud </a:t>
            </a:r>
            <a:endParaRPr lang="nl-NL" dirty="0"/>
          </a:p>
          <a:p>
            <a:r>
              <a:rPr lang="nl-NL" dirty="0" smtClean="0"/>
              <a:t>Ontwikkeld zich vanzelf</a:t>
            </a:r>
          </a:p>
          <a:p>
            <a:endParaRPr lang="nl-NL" dirty="0" smtClean="0"/>
          </a:p>
          <a:p>
            <a:pPr marL="0" indent="0">
              <a:buNone/>
            </a:pPr>
            <a:r>
              <a:rPr lang="nl-NL" b="1" dirty="0" smtClean="0"/>
              <a:t>Culturele beplanting: </a:t>
            </a:r>
          </a:p>
          <a:p>
            <a:r>
              <a:rPr lang="nl-NL" dirty="0" smtClean="0"/>
              <a:t>Oogt gemaakt/geplant</a:t>
            </a:r>
          </a:p>
          <a:p>
            <a:r>
              <a:rPr lang="nl-NL" dirty="0"/>
              <a:t>I</a:t>
            </a:r>
            <a:r>
              <a:rPr lang="nl-NL" dirty="0" smtClean="0"/>
              <a:t>ntensief onderhoud om te zorgen dat de beplanting zijn vorm behoud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21031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Verschillende Beplantingsvormen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 smtClean="0"/>
              <a:t>Vandaag: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Beplantingsvormen met enkel bomen</a:t>
            </a:r>
          </a:p>
          <a:p>
            <a:endParaRPr lang="nl-NL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nl-NL" b="1" dirty="0" smtClean="0"/>
              <a:t>Volgende week:</a:t>
            </a:r>
          </a:p>
          <a:p>
            <a:r>
              <a:rPr lang="nl-NL" dirty="0" smtClean="0"/>
              <a:t>Beplantingsvormen met bomen en struiken/heesters</a:t>
            </a:r>
          </a:p>
          <a:p>
            <a:r>
              <a:rPr lang="nl-NL" dirty="0" smtClean="0"/>
              <a:t>Beplantingsvormen met enkel struiken/heesters</a:t>
            </a:r>
          </a:p>
          <a:p>
            <a:r>
              <a:rPr lang="nl-NL" dirty="0" smtClean="0"/>
              <a:t>Bijzondere beplantingsvormen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4959485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62160CB97AA9944823D4F7CE3EBB0E3" ma:contentTypeVersion="11" ma:contentTypeDescription="Een nieuw document maken." ma:contentTypeScope="" ma:versionID="bab9f1ddc85e7220d2a86fda1f19176a">
  <xsd:schema xmlns:xsd="http://www.w3.org/2001/XMLSchema" xmlns:xs="http://www.w3.org/2001/XMLSchema" xmlns:p="http://schemas.microsoft.com/office/2006/metadata/properties" xmlns:ns2="857190e7-f14a-4353-88e6-64ca5f0bd809" xmlns:ns3="0dd387fd-c553-4a20-ade5-fa3cd1739043" targetNamespace="http://schemas.microsoft.com/office/2006/metadata/properties" ma:root="true" ma:fieldsID="2e6af6d45ac2c1230332831d106dcec9" ns2:_="" ns3:_="">
    <xsd:import namespace="857190e7-f14a-4353-88e6-64ca5f0bd809"/>
    <xsd:import namespace="0dd387fd-c553-4a20-ade5-fa3cd173904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7190e7-f14a-4353-88e6-64ca5f0bd80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dd387fd-c553-4a20-ade5-fa3cd173904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FFF0A2F-0A3B-410B-9AF8-1CFFB555F3A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57190e7-f14a-4353-88e6-64ca5f0bd809"/>
    <ds:schemaRef ds:uri="0dd387fd-c553-4a20-ade5-fa3cd173904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B0FAD1E-6FDB-42EA-9C4D-D1B443A30C5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CAE3780-B3A7-43D3-890C-715872830FE5}">
  <ds:schemaRefs>
    <ds:schemaRef ds:uri="http://schemas.microsoft.com/office/2006/documentManagement/types"/>
    <ds:schemaRef ds:uri="http://purl.org/dc/elements/1.1/"/>
    <ds:schemaRef ds:uri="http://purl.org/dc/terms/"/>
    <ds:schemaRef ds:uri="http://schemas.microsoft.com/office/2006/metadata/properties"/>
    <ds:schemaRef ds:uri="0dd387fd-c553-4a20-ade5-fa3cd1739043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857190e7-f14a-4353-88e6-64ca5f0bd809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1646</TotalTime>
  <Words>611</Words>
  <Application>Microsoft Office PowerPoint</Application>
  <PresentationFormat>Breedbeeld</PresentationFormat>
  <Paragraphs>116</Paragraphs>
  <Slides>18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Kantoorthema</vt:lpstr>
      <vt:lpstr>Werk in Tuin &amp; Landschap</vt:lpstr>
      <vt:lpstr>Les vorige week</vt:lpstr>
      <vt:lpstr>Deze les</vt:lpstr>
      <vt:lpstr>Pioniersplanten</vt:lpstr>
      <vt:lpstr>Veel voorkomende pioniersplanten</vt:lpstr>
      <vt:lpstr>Proces pioniersplanten</vt:lpstr>
      <vt:lpstr>PowerPoint-presentatie</vt:lpstr>
      <vt:lpstr>Beplantingsvormen (twee soorten)</vt:lpstr>
      <vt:lpstr>Verschillende Beplantingsvormen</vt:lpstr>
      <vt:lpstr>Beplantingsvormen met enkel bomen</vt:lpstr>
      <vt:lpstr>Solitaire boom </vt:lpstr>
      <vt:lpstr>Bomenrij/laan</vt:lpstr>
      <vt:lpstr>Boomgroep</vt:lpstr>
      <vt:lpstr>Boomweide </vt:lpstr>
      <vt:lpstr>Bosje</vt:lpstr>
      <vt:lpstr>Bos</vt:lpstr>
      <vt:lpstr>Opdracht plantenkennis</vt:lpstr>
      <vt:lpstr>PowerPoint-presentatie</vt:lpstr>
    </vt:vector>
  </TitlesOfParts>
  <Company>Onderwijsgroep Noord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Jelle Derks</dc:creator>
  <cp:lastModifiedBy>Arne de Schiffart</cp:lastModifiedBy>
  <cp:revision>22</cp:revision>
  <dcterms:created xsi:type="dcterms:W3CDTF">2020-10-21T07:47:12Z</dcterms:created>
  <dcterms:modified xsi:type="dcterms:W3CDTF">2020-12-11T11:48:46Z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0x010100D62160CB97AA9944823D4F7CE3EBB0E3</vt:lpwstr>
  </property>
</Properties>
</file>