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13"/>
  </p:notesMasterIdLst>
  <p:sldIdLst>
    <p:sldId id="258" r:id="rId2"/>
    <p:sldId id="259" r:id="rId3"/>
    <p:sldId id="260" r:id="rId4"/>
    <p:sldId id="263" r:id="rId5"/>
    <p:sldId id="261" r:id="rId6"/>
    <p:sldId id="262" r:id="rId7"/>
    <p:sldId id="267" r:id="rId8"/>
    <p:sldId id="264" r:id="rId9"/>
    <p:sldId id="265" r:id="rId10"/>
    <p:sldId id="266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53" autoAdjust="0"/>
    <p:restoredTop sz="85696" autoAdjust="0"/>
  </p:normalViewPr>
  <p:slideViewPr>
    <p:cSldViewPr snapToGrid="0">
      <p:cViewPr varScale="1">
        <p:scale>
          <a:sx n="72" d="100"/>
          <a:sy n="72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52FDAE-CDCA-45E2-B9B4-8A43DF0620C6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BE31B59C-06CD-43A7-BD79-FC8A8C58E683}">
      <dgm:prSet/>
      <dgm:spPr/>
      <dgm:t>
        <a:bodyPr/>
        <a:lstStyle/>
        <a:p>
          <a:r>
            <a:rPr lang="en-GB" baseline="0"/>
            <a:t>This rule deals most of all with forming the plurals of words ending in y. </a:t>
          </a:r>
          <a:endParaRPr lang="en-US"/>
        </a:p>
      </dgm:t>
    </dgm:pt>
    <dgm:pt modelId="{A0AE6975-F5D0-4BBE-9ACF-5D7754394655}" type="parTrans" cxnId="{AA6F05B3-1C7F-470A-84D5-4C4258F992B3}">
      <dgm:prSet/>
      <dgm:spPr/>
      <dgm:t>
        <a:bodyPr/>
        <a:lstStyle/>
        <a:p>
          <a:endParaRPr lang="en-US"/>
        </a:p>
      </dgm:t>
    </dgm:pt>
    <dgm:pt modelId="{E70652FC-6AE3-4B2A-9EC3-C9DFCA14F05B}" type="sibTrans" cxnId="{AA6F05B3-1C7F-470A-84D5-4C4258F992B3}">
      <dgm:prSet/>
      <dgm:spPr/>
      <dgm:t>
        <a:bodyPr/>
        <a:lstStyle/>
        <a:p>
          <a:endParaRPr lang="en-US"/>
        </a:p>
      </dgm:t>
    </dgm:pt>
    <dgm:pt modelId="{F71A4382-6D6B-4B7E-9FB5-2783CD50CAB3}">
      <dgm:prSet/>
      <dgm:spPr/>
      <dgm:t>
        <a:bodyPr/>
        <a:lstStyle/>
        <a:p>
          <a:r>
            <a:rPr lang="en-GB" baseline="0"/>
            <a:t>We often change the “y” to an “i” before adding –es.</a:t>
          </a:r>
          <a:endParaRPr lang="en-US"/>
        </a:p>
      </dgm:t>
    </dgm:pt>
    <dgm:pt modelId="{20B2428C-5B91-4466-B9FC-8AA5039A6D9A}" type="parTrans" cxnId="{0E23F1B9-F0A0-4E4B-B0EB-537F1FA382BD}">
      <dgm:prSet/>
      <dgm:spPr/>
      <dgm:t>
        <a:bodyPr/>
        <a:lstStyle/>
        <a:p>
          <a:endParaRPr lang="en-US"/>
        </a:p>
      </dgm:t>
    </dgm:pt>
    <dgm:pt modelId="{442014E6-7452-4F0F-A2FA-C179B5EF81FE}" type="sibTrans" cxnId="{0E23F1B9-F0A0-4E4B-B0EB-537F1FA382BD}">
      <dgm:prSet/>
      <dgm:spPr/>
      <dgm:t>
        <a:bodyPr/>
        <a:lstStyle/>
        <a:p>
          <a:endParaRPr lang="en-US"/>
        </a:p>
      </dgm:t>
    </dgm:pt>
    <dgm:pt modelId="{D551C5C2-9A1D-4411-80C5-7E9EC8EFB038}">
      <dgm:prSet/>
      <dgm:spPr/>
      <dgm:t>
        <a:bodyPr/>
        <a:lstStyle/>
        <a:p>
          <a:r>
            <a:rPr lang="en-GB" baseline="0"/>
            <a:t>But does this always apply? No. If there is a vowel before the “y” (like keys or days), then we just add the “s.” </a:t>
          </a:r>
          <a:endParaRPr lang="en-US"/>
        </a:p>
      </dgm:t>
    </dgm:pt>
    <dgm:pt modelId="{17EAAC16-8BF0-44C5-B1C1-C42B8F47E7A3}" type="parTrans" cxnId="{834DC8F3-8F93-4A5B-8E66-E84BAE43A1BB}">
      <dgm:prSet/>
      <dgm:spPr/>
      <dgm:t>
        <a:bodyPr/>
        <a:lstStyle/>
        <a:p>
          <a:endParaRPr lang="en-US"/>
        </a:p>
      </dgm:t>
    </dgm:pt>
    <dgm:pt modelId="{B76DDCF8-3BFB-4C70-AA74-E0AF43FDFFA2}" type="sibTrans" cxnId="{834DC8F3-8F93-4A5B-8E66-E84BAE43A1BB}">
      <dgm:prSet/>
      <dgm:spPr/>
      <dgm:t>
        <a:bodyPr/>
        <a:lstStyle/>
        <a:p>
          <a:endParaRPr lang="en-US"/>
        </a:p>
      </dgm:t>
    </dgm:pt>
    <dgm:pt modelId="{56F5B2F8-386B-46D2-8FCD-2B3885D20AF7}">
      <dgm:prSet/>
      <dgm:spPr/>
      <dgm:t>
        <a:bodyPr/>
        <a:lstStyle/>
        <a:p>
          <a:r>
            <a:rPr lang="en-GB" baseline="0"/>
            <a:t>But any other time, we change that “y” to an “i” before adding suffixes. </a:t>
          </a:r>
          <a:endParaRPr lang="en-US"/>
        </a:p>
      </dgm:t>
    </dgm:pt>
    <dgm:pt modelId="{51881648-810A-4945-85E2-CB5142411A76}" type="parTrans" cxnId="{A9102972-C1BB-4D75-AE80-B23FB7122AD7}">
      <dgm:prSet/>
      <dgm:spPr/>
      <dgm:t>
        <a:bodyPr/>
        <a:lstStyle/>
        <a:p>
          <a:endParaRPr lang="en-US"/>
        </a:p>
      </dgm:t>
    </dgm:pt>
    <dgm:pt modelId="{71304A7A-CEB6-4695-841C-BEC6EDC1338D}" type="sibTrans" cxnId="{A9102972-C1BB-4D75-AE80-B23FB7122AD7}">
      <dgm:prSet/>
      <dgm:spPr/>
      <dgm:t>
        <a:bodyPr/>
        <a:lstStyle/>
        <a:p>
          <a:endParaRPr lang="en-US"/>
        </a:p>
      </dgm:t>
    </dgm:pt>
    <dgm:pt modelId="{99D2EBD3-C7CB-430D-97B2-5556D66D600D}">
      <dgm:prSet/>
      <dgm:spPr/>
      <dgm:t>
        <a:bodyPr/>
        <a:lstStyle/>
        <a:p>
          <a:r>
            <a:rPr lang="en-GB" baseline="0"/>
            <a:t>baby–babies</a:t>
          </a:r>
          <a:endParaRPr lang="en-US"/>
        </a:p>
      </dgm:t>
    </dgm:pt>
    <dgm:pt modelId="{E4A1478D-7298-4F59-BECF-8791C474A241}" type="parTrans" cxnId="{14100194-899A-4FE7-BD82-190876137D4E}">
      <dgm:prSet/>
      <dgm:spPr/>
      <dgm:t>
        <a:bodyPr/>
        <a:lstStyle/>
        <a:p>
          <a:endParaRPr lang="en-US"/>
        </a:p>
      </dgm:t>
    </dgm:pt>
    <dgm:pt modelId="{262F1A10-1483-440A-9650-32E91C3D8C23}" type="sibTrans" cxnId="{14100194-899A-4FE7-BD82-190876137D4E}">
      <dgm:prSet/>
      <dgm:spPr/>
      <dgm:t>
        <a:bodyPr/>
        <a:lstStyle/>
        <a:p>
          <a:endParaRPr lang="en-US"/>
        </a:p>
      </dgm:t>
    </dgm:pt>
    <dgm:pt modelId="{251E0E71-8B95-4524-9ED4-9C15C1EB3A8E}">
      <dgm:prSet/>
      <dgm:spPr/>
      <dgm:t>
        <a:bodyPr/>
        <a:lstStyle/>
        <a:p>
          <a:r>
            <a:rPr lang="en-GB" baseline="0"/>
            <a:t>country–countries </a:t>
          </a:r>
          <a:endParaRPr lang="en-US"/>
        </a:p>
      </dgm:t>
    </dgm:pt>
    <dgm:pt modelId="{A5D11F11-A3D8-4B88-BC30-A3D012CC4C8F}" type="parTrans" cxnId="{0450330A-8590-41C7-B4D8-2D51978B7C35}">
      <dgm:prSet/>
      <dgm:spPr/>
      <dgm:t>
        <a:bodyPr/>
        <a:lstStyle/>
        <a:p>
          <a:endParaRPr lang="en-US"/>
        </a:p>
      </dgm:t>
    </dgm:pt>
    <dgm:pt modelId="{99EFB349-22FE-45AF-BE4F-A057EB9615B6}" type="sibTrans" cxnId="{0450330A-8590-41C7-B4D8-2D51978B7C35}">
      <dgm:prSet/>
      <dgm:spPr/>
      <dgm:t>
        <a:bodyPr/>
        <a:lstStyle/>
        <a:p>
          <a:endParaRPr lang="en-US"/>
        </a:p>
      </dgm:t>
    </dgm:pt>
    <dgm:pt modelId="{64A467F4-CCDC-461F-A81A-C92B910E8C07}">
      <dgm:prSet/>
      <dgm:spPr/>
      <dgm:t>
        <a:bodyPr/>
        <a:lstStyle/>
        <a:p>
          <a:r>
            <a:rPr lang="en-GB" baseline="0"/>
            <a:t>monkey–monkeys </a:t>
          </a:r>
          <a:endParaRPr lang="en-US"/>
        </a:p>
      </dgm:t>
    </dgm:pt>
    <dgm:pt modelId="{1A71C317-1E08-4128-99AA-2080B414203C}" type="parTrans" cxnId="{769500D3-49FE-4E4A-9F9C-FFA1E655852C}">
      <dgm:prSet/>
      <dgm:spPr/>
      <dgm:t>
        <a:bodyPr/>
        <a:lstStyle/>
        <a:p>
          <a:endParaRPr lang="en-US"/>
        </a:p>
      </dgm:t>
    </dgm:pt>
    <dgm:pt modelId="{84F96C31-9B8B-4B0E-9280-47FFE6E56692}" type="sibTrans" cxnId="{769500D3-49FE-4E4A-9F9C-FFA1E655852C}">
      <dgm:prSet/>
      <dgm:spPr/>
      <dgm:t>
        <a:bodyPr/>
        <a:lstStyle/>
        <a:p>
          <a:endParaRPr lang="en-US"/>
        </a:p>
      </dgm:t>
    </dgm:pt>
    <dgm:pt modelId="{6305E885-EF6A-4503-9B88-3F8369F70E81}">
      <dgm:prSet/>
      <dgm:spPr/>
      <dgm:t>
        <a:bodyPr/>
        <a:lstStyle/>
        <a:p>
          <a:r>
            <a:rPr lang="en-GB" baseline="0"/>
            <a:t>holiday–holidays </a:t>
          </a:r>
          <a:endParaRPr lang="en-US"/>
        </a:p>
      </dgm:t>
    </dgm:pt>
    <dgm:pt modelId="{A76FE7B6-04A8-4AB9-976D-0FA9FE1CF36D}" type="parTrans" cxnId="{B1FE7C0E-1785-4DD3-87C0-649F4B4ED39C}">
      <dgm:prSet/>
      <dgm:spPr/>
      <dgm:t>
        <a:bodyPr/>
        <a:lstStyle/>
        <a:p>
          <a:endParaRPr lang="en-US"/>
        </a:p>
      </dgm:t>
    </dgm:pt>
    <dgm:pt modelId="{9487F2B3-9C16-4DEC-AF51-29E3EEBB7404}" type="sibTrans" cxnId="{B1FE7C0E-1785-4DD3-87C0-649F4B4ED39C}">
      <dgm:prSet/>
      <dgm:spPr/>
      <dgm:t>
        <a:bodyPr/>
        <a:lstStyle/>
        <a:p>
          <a:endParaRPr lang="en-US"/>
        </a:p>
      </dgm:t>
    </dgm:pt>
    <dgm:pt modelId="{805C66AB-26EE-423D-85AE-858CBC7AD210}">
      <dgm:prSet/>
      <dgm:spPr/>
      <dgm:t>
        <a:bodyPr/>
        <a:lstStyle/>
        <a:p>
          <a:r>
            <a:rPr lang="en-GB" baseline="0"/>
            <a:t>The ladies went to rallies in six cities.</a:t>
          </a:r>
          <a:endParaRPr lang="en-US"/>
        </a:p>
      </dgm:t>
    </dgm:pt>
    <dgm:pt modelId="{D92A7CE3-CD55-4B91-8C54-38978842103D}" type="parTrans" cxnId="{AD2BA81D-615F-40C5-848C-06E8035079AE}">
      <dgm:prSet/>
      <dgm:spPr/>
      <dgm:t>
        <a:bodyPr/>
        <a:lstStyle/>
        <a:p>
          <a:endParaRPr lang="en-US"/>
        </a:p>
      </dgm:t>
    </dgm:pt>
    <dgm:pt modelId="{1A53A10B-ABE9-4E46-837A-FBCAD8FD7A1A}" type="sibTrans" cxnId="{AD2BA81D-615F-40C5-848C-06E8035079AE}">
      <dgm:prSet/>
      <dgm:spPr/>
      <dgm:t>
        <a:bodyPr/>
        <a:lstStyle/>
        <a:p>
          <a:endParaRPr lang="en-US"/>
        </a:p>
      </dgm:t>
    </dgm:pt>
    <dgm:pt modelId="{73D5408C-8716-469E-8D61-8446A4BD2363}" type="pres">
      <dgm:prSet presAssocID="{EB52FDAE-CDCA-45E2-B9B4-8A43DF0620C6}" presName="linear" presStyleCnt="0">
        <dgm:presLayoutVars>
          <dgm:animLvl val="lvl"/>
          <dgm:resizeHandles val="exact"/>
        </dgm:presLayoutVars>
      </dgm:prSet>
      <dgm:spPr/>
    </dgm:pt>
    <dgm:pt modelId="{89B3708C-0283-4D1C-98E4-45AAC9C7BF43}" type="pres">
      <dgm:prSet presAssocID="{BE31B59C-06CD-43A7-BD79-FC8A8C58E683}" presName="parentText" presStyleLbl="node1" presStyleIdx="0" presStyleCnt="9">
        <dgm:presLayoutVars>
          <dgm:chMax val="0"/>
          <dgm:bulletEnabled val="1"/>
        </dgm:presLayoutVars>
      </dgm:prSet>
      <dgm:spPr/>
    </dgm:pt>
    <dgm:pt modelId="{4A5D5FE8-90F4-4A3E-95A3-04A94238BFDB}" type="pres">
      <dgm:prSet presAssocID="{E70652FC-6AE3-4B2A-9EC3-C9DFCA14F05B}" presName="spacer" presStyleCnt="0"/>
      <dgm:spPr/>
    </dgm:pt>
    <dgm:pt modelId="{CA79EE61-A7E6-4B83-AF6E-23431A5F9217}" type="pres">
      <dgm:prSet presAssocID="{F71A4382-6D6B-4B7E-9FB5-2783CD50CAB3}" presName="parentText" presStyleLbl="node1" presStyleIdx="1" presStyleCnt="9">
        <dgm:presLayoutVars>
          <dgm:chMax val="0"/>
          <dgm:bulletEnabled val="1"/>
        </dgm:presLayoutVars>
      </dgm:prSet>
      <dgm:spPr/>
    </dgm:pt>
    <dgm:pt modelId="{DC7FD1D6-79A2-4891-B30A-309F34C36DCB}" type="pres">
      <dgm:prSet presAssocID="{442014E6-7452-4F0F-A2FA-C179B5EF81FE}" presName="spacer" presStyleCnt="0"/>
      <dgm:spPr/>
    </dgm:pt>
    <dgm:pt modelId="{12E3C2FB-F400-42CB-B926-11FA1ABCD406}" type="pres">
      <dgm:prSet presAssocID="{D551C5C2-9A1D-4411-80C5-7E9EC8EFB038}" presName="parentText" presStyleLbl="node1" presStyleIdx="2" presStyleCnt="9">
        <dgm:presLayoutVars>
          <dgm:chMax val="0"/>
          <dgm:bulletEnabled val="1"/>
        </dgm:presLayoutVars>
      </dgm:prSet>
      <dgm:spPr/>
    </dgm:pt>
    <dgm:pt modelId="{8B7C9815-CCB1-42D9-8DF9-DD29347094F7}" type="pres">
      <dgm:prSet presAssocID="{B76DDCF8-3BFB-4C70-AA74-E0AF43FDFFA2}" presName="spacer" presStyleCnt="0"/>
      <dgm:spPr/>
    </dgm:pt>
    <dgm:pt modelId="{8DAE4402-748E-4C7F-BCD4-819C1BE384F3}" type="pres">
      <dgm:prSet presAssocID="{56F5B2F8-386B-46D2-8FCD-2B3885D20AF7}" presName="parentText" presStyleLbl="node1" presStyleIdx="3" presStyleCnt="9">
        <dgm:presLayoutVars>
          <dgm:chMax val="0"/>
          <dgm:bulletEnabled val="1"/>
        </dgm:presLayoutVars>
      </dgm:prSet>
      <dgm:spPr/>
    </dgm:pt>
    <dgm:pt modelId="{E3E4AF1A-02DD-4780-8DF3-4EB0B7F643E4}" type="pres">
      <dgm:prSet presAssocID="{71304A7A-CEB6-4695-841C-BEC6EDC1338D}" presName="spacer" presStyleCnt="0"/>
      <dgm:spPr/>
    </dgm:pt>
    <dgm:pt modelId="{7DD4D6A8-2121-477D-8CCE-F84C2A4938D2}" type="pres">
      <dgm:prSet presAssocID="{99D2EBD3-C7CB-430D-97B2-5556D66D600D}" presName="parentText" presStyleLbl="node1" presStyleIdx="4" presStyleCnt="9">
        <dgm:presLayoutVars>
          <dgm:chMax val="0"/>
          <dgm:bulletEnabled val="1"/>
        </dgm:presLayoutVars>
      </dgm:prSet>
      <dgm:spPr/>
    </dgm:pt>
    <dgm:pt modelId="{1CD4FBE7-057F-4ECF-A024-AB9D0467E381}" type="pres">
      <dgm:prSet presAssocID="{262F1A10-1483-440A-9650-32E91C3D8C23}" presName="spacer" presStyleCnt="0"/>
      <dgm:spPr/>
    </dgm:pt>
    <dgm:pt modelId="{1C338FAF-2B2D-4D9C-B672-69E25E6C7895}" type="pres">
      <dgm:prSet presAssocID="{251E0E71-8B95-4524-9ED4-9C15C1EB3A8E}" presName="parentText" presStyleLbl="node1" presStyleIdx="5" presStyleCnt="9">
        <dgm:presLayoutVars>
          <dgm:chMax val="0"/>
          <dgm:bulletEnabled val="1"/>
        </dgm:presLayoutVars>
      </dgm:prSet>
      <dgm:spPr/>
    </dgm:pt>
    <dgm:pt modelId="{8B478CF3-ABD5-406A-9BAF-18512FF8D7AB}" type="pres">
      <dgm:prSet presAssocID="{99EFB349-22FE-45AF-BE4F-A057EB9615B6}" presName="spacer" presStyleCnt="0"/>
      <dgm:spPr/>
    </dgm:pt>
    <dgm:pt modelId="{1126B437-DE23-435F-B161-E7C030D94C09}" type="pres">
      <dgm:prSet presAssocID="{64A467F4-CCDC-461F-A81A-C92B910E8C07}" presName="parentText" presStyleLbl="node1" presStyleIdx="6" presStyleCnt="9">
        <dgm:presLayoutVars>
          <dgm:chMax val="0"/>
          <dgm:bulletEnabled val="1"/>
        </dgm:presLayoutVars>
      </dgm:prSet>
      <dgm:spPr/>
    </dgm:pt>
    <dgm:pt modelId="{29D1DE29-92AC-4909-8792-CD54943E8BAE}" type="pres">
      <dgm:prSet presAssocID="{84F96C31-9B8B-4B0E-9280-47FFE6E56692}" presName="spacer" presStyleCnt="0"/>
      <dgm:spPr/>
    </dgm:pt>
    <dgm:pt modelId="{25EA4C38-74FC-4EBF-8D1B-61C05EC5EB50}" type="pres">
      <dgm:prSet presAssocID="{6305E885-EF6A-4503-9B88-3F8369F70E81}" presName="parentText" presStyleLbl="node1" presStyleIdx="7" presStyleCnt="9">
        <dgm:presLayoutVars>
          <dgm:chMax val="0"/>
          <dgm:bulletEnabled val="1"/>
        </dgm:presLayoutVars>
      </dgm:prSet>
      <dgm:spPr/>
    </dgm:pt>
    <dgm:pt modelId="{4C7B2FFA-C1BA-42A2-BEB4-088AB37E6372}" type="pres">
      <dgm:prSet presAssocID="{9487F2B3-9C16-4DEC-AF51-29E3EEBB7404}" presName="spacer" presStyleCnt="0"/>
      <dgm:spPr/>
    </dgm:pt>
    <dgm:pt modelId="{1231E292-1FDE-407F-A5A3-87F12B556FB4}" type="pres">
      <dgm:prSet presAssocID="{805C66AB-26EE-423D-85AE-858CBC7AD210}" presName="parentText" presStyleLbl="node1" presStyleIdx="8" presStyleCnt="9">
        <dgm:presLayoutVars>
          <dgm:chMax val="0"/>
          <dgm:bulletEnabled val="1"/>
        </dgm:presLayoutVars>
      </dgm:prSet>
      <dgm:spPr/>
    </dgm:pt>
  </dgm:ptLst>
  <dgm:cxnLst>
    <dgm:cxn modelId="{0450330A-8590-41C7-B4D8-2D51978B7C35}" srcId="{EB52FDAE-CDCA-45E2-B9B4-8A43DF0620C6}" destId="{251E0E71-8B95-4524-9ED4-9C15C1EB3A8E}" srcOrd="5" destOrd="0" parTransId="{A5D11F11-A3D8-4B88-BC30-A3D012CC4C8F}" sibTransId="{99EFB349-22FE-45AF-BE4F-A057EB9615B6}"/>
    <dgm:cxn modelId="{B1FE7C0E-1785-4DD3-87C0-649F4B4ED39C}" srcId="{EB52FDAE-CDCA-45E2-B9B4-8A43DF0620C6}" destId="{6305E885-EF6A-4503-9B88-3F8369F70E81}" srcOrd="7" destOrd="0" parTransId="{A76FE7B6-04A8-4AB9-976D-0FA9FE1CF36D}" sibTransId="{9487F2B3-9C16-4DEC-AF51-29E3EEBB7404}"/>
    <dgm:cxn modelId="{104F9710-850B-4F08-9949-E481EAEBA679}" type="presOf" srcId="{EB52FDAE-CDCA-45E2-B9B4-8A43DF0620C6}" destId="{73D5408C-8716-469E-8D61-8446A4BD2363}" srcOrd="0" destOrd="0" presId="urn:microsoft.com/office/officeart/2005/8/layout/vList2"/>
    <dgm:cxn modelId="{AD2BA81D-615F-40C5-848C-06E8035079AE}" srcId="{EB52FDAE-CDCA-45E2-B9B4-8A43DF0620C6}" destId="{805C66AB-26EE-423D-85AE-858CBC7AD210}" srcOrd="8" destOrd="0" parTransId="{D92A7CE3-CD55-4B91-8C54-38978842103D}" sibTransId="{1A53A10B-ABE9-4E46-837A-FBCAD8FD7A1A}"/>
    <dgm:cxn modelId="{7826BB4E-A289-40DC-9DC9-F3EFA46F6A53}" type="presOf" srcId="{56F5B2F8-386B-46D2-8FCD-2B3885D20AF7}" destId="{8DAE4402-748E-4C7F-BCD4-819C1BE384F3}" srcOrd="0" destOrd="0" presId="urn:microsoft.com/office/officeart/2005/8/layout/vList2"/>
    <dgm:cxn modelId="{19FDB251-8BFA-49E7-A823-3F6853B1C590}" type="presOf" srcId="{64A467F4-CCDC-461F-A81A-C92B910E8C07}" destId="{1126B437-DE23-435F-B161-E7C030D94C09}" srcOrd="0" destOrd="0" presId="urn:microsoft.com/office/officeart/2005/8/layout/vList2"/>
    <dgm:cxn modelId="{A9102972-C1BB-4D75-AE80-B23FB7122AD7}" srcId="{EB52FDAE-CDCA-45E2-B9B4-8A43DF0620C6}" destId="{56F5B2F8-386B-46D2-8FCD-2B3885D20AF7}" srcOrd="3" destOrd="0" parTransId="{51881648-810A-4945-85E2-CB5142411A76}" sibTransId="{71304A7A-CEB6-4695-841C-BEC6EDC1338D}"/>
    <dgm:cxn modelId="{122C5884-FE84-4EBE-B167-896A473D3122}" type="presOf" srcId="{251E0E71-8B95-4524-9ED4-9C15C1EB3A8E}" destId="{1C338FAF-2B2D-4D9C-B672-69E25E6C7895}" srcOrd="0" destOrd="0" presId="urn:microsoft.com/office/officeart/2005/8/layout/vList2"/>
    <dgm:cxn modelId="{D7420486-0BAD-477B-AC6D-D5B39A209B4B}" type="presOf" srcId="{805C66AB-26EE-423D-85AE-858CBC7AD210}" destId="{1231E292-1FDE-407F-A5A3-87F12B556FB4}" srcOrd="0" destOrd="0" presId="urn:microsoft.com/office/officeart/2005/8/layout/vList2"/>
    <dgm:cxn modelId="{14100194-899A-4FE7-BD82-190876137D4E}" srcId="{EB52FDAE-CDCA-45E2-B9B4-8A43DF0620C6}" destId="{99D2EBD3-C7CB-430D-97B2-5556D66D600D}" srcOrd="4" destOrd="0" parTransId="{E4A1478D-7298-4F59-BECF-8791C474A241}" sibTransId="{262F1A10-1483-440A-9650-32E91C3D8C23}"/>
    <dgm:cxn modelId="{4B37F7A3-C102-461C-9D71-FBF17A4BE74C}" type="presOf" srcId="{D551C5C2-9A1D-4411-80C5-7E9EC8EFB038}" destId="{12E3C2FB-F400-42CB-B926-11FA1ABCD406}" srcOrd="0" destOrd="0" presId="urn:microsoft.com/office/officeart/2005/8/layout/vList2"/>
    <dgm:cxn modelId="{020517AF-3D44-4C45-BE45-C406376EA45C}" type="presOf" srcId="{F71A4382-6D6B-4B7E-9FB5-2783CD50CAB3}" destId="{CA79EE61-A7E6-4B83-AF6E-23431A5F9217}" srcOrd="0" destOrd="0" presId="urn:microsoft.com/office/officeart/2005/8/layout/vList2"/>
    <dgm:cxn modelId="{AA6F05B3-1C7F-470A-84D5-4C4258F992B3}" srcId="{EB52FDAE-CDCA-45E2-B9B4-8A43DF0620C6}" destId="{BE31B59C-06CD-43A7-BD79-FC8A8C58E683}" srcOrd="0" destOrd="0" parTransId="{A0AE6975-F5D0-4BBE-9ACF-5D7754394655}" sibTransId="{E70652FC-6AE3-4B2A-9EC3-C9DFCA14F05B}"/>
    <dgm:cxn modelId="{0E23F1B9-F0A0-4E4B-B0EB-537F1FA382BD}" srcId="{EB52FDAE-CDCA-45E2-B9B4-8A43DF0620C6}" destId="{F71A4382-6D6B-4B7E-9FB5-2783CD50CAB3}" srcOrd="1" destOrd="0" parTransId="{20B2428C-5B91-4466-B9FC-8AA5039A6D9A}" sibTransId="{442014E6-7452-4F0F-A2FA-C179B5EF81FE}"/>
    <dgm:cxn modelId="{6F9F21C2-4ED8-4217-A1DF-54441A3B17A7}" type="presOf" srcId="{6305E885-EF6A-4503-9B88-3F8369F70E81}" destId="{25EA4C38-74FC-4EBF-8D1B-61C05EC5EB50}" srcOrd="0" destOrd="0" presId="urn:microsoft.com/office/officeart/2005/8/layout/vList2"/>
    <dgm:cxn modelId="{09DE6EC5-2EDD-431C-8CE4-A8C404E45F6F}" type="presOf" srcId="{99D2EBD3-C7CB-430D-97B2-5556D66D600D}" destId="{7DD4D6A8-2121-477D-8CCE-F84C2A4938D2}" srcOrd="0" destOrd="0" presId="urn:microsoft.com/office/officeart/2005/8/layout/vList2"/>
    <dgm:cxn modelId="{3D2BDDCE-1046-4BB3-B9BA-A4AD82154749}" type="presOf" srcId="{BE31B59C-06CD-43A7-BD79-FC8A8C58E683}" destId="{89B3708C-0283-4D1C-98E4-45AAC9C7BF43}" srcOrd="0" destOrd="0" presId="urn:microsoft.com/office/officeart/2005/8/layout/vList2"/>
    <dgm:cxn modelId="{769500D3-49FE-4E4A-9F9C-FFA1E655852C}" srcId="{EB52FDAE-CDCA-45E2-B9B4-8A43DF0620C6}" destId="{64A467F4-CCDC-461F-A81A-C92B910E8C07}" srcOrd="6" destOrd="0" parTransId="{1A71C317-1E08-4128-99AA-2080B414203C}" sibTransId="{84F96C31-9B8B-4B0E-9280-47FFE6E56692}"/>
    <dgm:cxn modelId="{834DC8F3-8F93-4A5B-8E66-E84BAE43A1BB}" srcId="{EB52FDAE-CDCA-45E2-B9B4-8A43DF0620C6}" destId="{D551C5C2-9A1D-4411-80C5-7E9EC8EFB038}" srcOrd="2" destOrd="0" parTransId="{17EAAC16-8BF0-44C5-B1C1-C42B8F47E7A3}" sibTransId="{B76DDCF8-3BFB-4C70-AA74-E0AF43FDFFA2}"/>
    <dgm:cxn modelId="{CE8E3E85-EA17-4891-9F73-A975CA8B95C8}" type="presParOf" srcId="{73D5408C-8716-469E-8D61-8446A4BD2363}" destId="{89B3708C-0283-4D1C-98E4-45AAC9C7BF43}" srcOrd="0" destOrd="0" presId="urn:microsoft.com/office/officeart/2005/8/layout/vList2"/>
    <dgm:cxn modelId="{A6E5B266-246D-4447-A0FF-AC7A1A6854E9}" type="presParOf" srcId="{73D5408C-8716-469E-8D61-8446A4BD2363}" destId="{4A5D5FE8-90F4-4A3E-95A3-04A94238BFDB}" srcOrd="1" destOrd="0" presId="urn:microsoft.com/office/officeart/2005/8/layout/vList2"/>
    <dgm:cxn modelId="{29FAA002-564E-47FB-AAAF-DF27A4CC68F5}" type="presParOf" srcId="{73D5408C-8716-469E-8D61-8446A4BD2363}" destId="{CA79EE61-A7E6-4B83-AF6E-23431A5F9217}" srcOrd="2" destOrd="0" presId="urn:microsoft.com/office/officeart/2005/8/layout/vList2"/>
    <dgm:cxn modelId="{02F00EC0-3D03-40C0-8769-3A29A4D09B70}" type="presParOf" srcId="{73D5408C-8716-469E-8D61-8446A4BD2363}" destId="{DC7FD1D6-79A2-4891-B30A-309F34C36DCB}" srcOrd="3" destOrd="0" presId="urn:microsoft.com/office/officeart/2005/8/layout/vList2"/>
    <dgm:cxn modelId="{680EBCDA-34AD-4AEB-B157-CB5149928FEC}" type="presParOf" srcId="{73D5408C-8716-469E-8D61-8446A4BD2363}" destId="{12E3C2FB-F400-42CB-B926-11FA1ABCD406}" srcOrd="4" destOrd="0" presId="urn:microsoft.com/office/officeart/2005/8/layout/vList2"/>
    <dgm:cxn modelId="{10361F97-3981-4E45-9381-CAF2896A8B35}" type="presParOf" srcId="{73D5408C-8716-469E-8D61-8446A4BD2363}" destId="{8B7C9815-CCB1-42D9-8DF9-DD29347094F7}" srcOrd="5" destOrd="0" presId="urn:microsoft.com/office/officeart/2005/8/layout/vList2"/>
    <dgm:cxn modelId="{9C1E59DB-FEED-428C-AA2C-88A110D1BE65}" type="presParOf" srcId="{73D5408C-8716-469E-8D61-8446A4BD2363}" destId="{8DAE4402-748E-4C7F-BCD4-819C1BE384F3}" srcOrd="6" destOrd="0" presId="urn:microsoft.com/office/officeart/2005/8/layout/vList2"/>
    <dgm:cxn modelId="{295CF217-418D-4A6D-A3A0-B8D39E670920}" type="presParOf" srcId="{73D5408C-8716-469E-8D61-8446A4BD2363}" destId="{E3E4AF1A-02DD-4780-8DF3-4EB0B7F643E4}" srcOrd="7" destOrd="0" presId="urn:microsoft.com/office/officeart/2005/8/layout/vList2"/>
    <dgm:cxn modelId="{940601B4-CBF6-46AD-AA34-F090AD55F2E9}" type="presParOf" srcId="{73D5408C-8716-469E-8D61-8446A4BD2363}" destId="{7DD4D6A8-2121-477D-8CCE-F84C2A4938D2}" srcOrd="8" destOrd="0" presId="urn:microsoft.com/office/officeart/2005/8/layout/vList2"/>
    <dgm:cxn modelId="{6CB5B2D6-0601-4979-B764-F7B8893ABD76}" type="presParOf" srcId="{73D5408C-8716-469E-8D61-8446A4BD2363}" destId="{1CD4FBE7-057F-4ECF-A024-AB9D0467E381}" srcOrd="9" destOrd="0" presId="urn:microsoft.com/office/officeart/2005/8/layout/vList2"/>
    <dgm:cxn modelId="{8C3B0E9E-6D4A-4588-B8FD-387AB6A8E14F}" type="presParOf" srcId="{73D5408C-8716-469E-8D61-8446A4BD2363}" destId="{1C338FAF-2B2D-4D9C-B672-69E25E6C7895}" srcOrd="10" destOrd="0" presId="urn:microsoft.com/office/officeart/2005/8/layout/vList2"/>
    <dgm:cxn modelId="{48E9BB70-595E-4CD9-96BE-B30E9BC0D336}" type="presParOf" srcId="{73D5408C-8716-469E-8D61-8446A4BD2363}" destId="{8B478CF3-ABD5-406A-9BAF-18512FF8D7AB}" srcOrd="11" destOrd="0" presId="urn:microsoft.com/office/officeart/2005/8/layout/vList2"/>
    <dgm:cxn modelId="{B77416BC-DEAC-488C-903F-14E54D0443F8}" type="presParOf" srcId="{73D5408C-8716-469E-8D61-8446A4BD2363}" destId="{1126B437-DE23-435F-B161-E7C030D94C09}" srcOrd="12" destOrd="0" presId="urn:microsoft.com/office/officeart/2005/8/layout/vList2"/>
    <dgm:cxn modelId="{7AFCE3B6-4625-449F-A25B-49EBFA3963F5}" type="presParOf" srcId="{73D5408C-8716-469E-8D61-8446A4BD2363}" destId="{29D1DE29-92AC-4909-8792-CD54943E8BAE}" srcOrd="13" destOrd="0" presId="urn:microsoft.com/office/officeart/2005/8/layout/vList2"/>
    <dgm:cxn modelId="{47FDC9A1-712D-4CE7-B43B-56434120F171}" type="presParOf" srcId="{73D5408C-8716-469E-8D61-8446A4BD2363}" destId="{25EA4C38-74FC-4EBF-8D1B-61C05EC5EB50}" srcOrd="14" destOrd="0" presId="urn:microsoft.com/office/officeart/2005/8/layout/vList2"/>
    <dgm:cxn modelId="{C26D2579-5D64-45CF-9C82-2727DA7300FF}" type="presParOf" srcId="{73D5408C-8716-469E-8D61-8446A4BD2363}" destId="{4C7B2FFA-C1BA-42A2-BEB4-088AB37E6372}" srcOrd="15" destOrd="0" presId="urn:microsoft.com/office/officeart/2005/8/layout/vList2"/>
    <dgm:cxn modelId="{98635CFF-D054-436D-B470-F6669CF9430F}" type="presParOf" srcId="{73D5408C-8716-469E-8D61-8446A4BD2363}" destId="{1231E292-1FDE-407F-A5A3-87F12B556FB4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B3708C-0283-4D1C-98E4-45AAC9C7BF43}">
      <dsp:nvSpPr>
        <dsp:cNvPr id="0" name=""/>
        <dsp:cNvSpPr/>
      </dsp:nvSpPr>
      <dsp:spPr>
        <a:xfrm>
          <a:off x="0" y="201192"/>
          <a:ext cx="5990135" cy="50668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baseline="0"/>
            <a:t>This rule deals most of all with forming the plurals of words ending in y. </a:t>
          </a:r>
          <a:endParaRPr lang="en-US" sz="1300" kern="1200"/>
        </a:p>
      </dsp:txBody>
      <dsp:txXfrm>
        <a:off x="24734" y="225926"/>
        <a:ext cx="5940667" cy="457215"/>
      </dsp:txXfrm>
    </dsp:sp>
    <dsp:sp modelId="{CA79EE61-A7E6-4B83-AF6E-23431A5F9217}">
      <dsp:nvSpPr>
        <dsp:cNvPr id="0" name=""/>
        <dsp:cNvSpPr/>
      </dsp:nvSpPr>
      <dsp:spPr>
        <a:xfrm>
          <a:off x="0" y="745316"/>
          <a:ext cx="5990135" cy="506683"/>
        </a:xfrm>
        <a:prstGeom prst="roundRect">
          <a:avLst/>
        </a:prstGeom>
        <a:solidFill>
          <a:schemeClr val="accent5">
            <a:hueOff val="-2383645"/>
            <a:satOff val="629"/>
            <a:lumOff val="319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baseline="0"/>
            <a:t>We often change the “y” to an “i” before adding –es.</a:t>
          </a:r>
          <a:endParaRPr lang="en-US" sz="1300" kern="1200"/>
        </a:p>
      </dsp:txBody>
      <dsp:txXfrm>
        <a:off x="24734" y="770050"/>
        <a:ext cx="5940667" cy="457215"/>
      </dsp:txXfrm>
    </dsp:sp>
    <dsp:sp modelId="{12E3C2FB-F400-42CB-B926-11FA1ABCD406}">
      <dsp:nvSpPr>
        <dsp:cNvPr id="0" name=""/>
        <dsp:cNvSpPr/>
      </dsp:nvSpPr>
      <dsp:spPr>
        <a:xfrm>
          <a:off x="0" y="1289439"/>
          <a:ext cx="5990135" cy="506683"/>
        </a:xfrm>
        <a:prstGeom prst="roundRect">
          <a:avLst/>
        </a:prstGeom>
        <a:solidFill>
          <a:schemeClr val="accent5">
            <a:hueOff val="-4767289"/>
            <a:satOff val="1257"/>
            <a:lumOff val="637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baseline="0"/>
            <a:t>But does this always apply? No. If there is a vowel before the “y” (like keys or days), then we just add the “s.” </a:t>
          </a:r>
          <a:endParaRPr lang="en-US" sz="1300" kern="1200"/>
        </a:p>
      </dsp:txBody>
      <dsp:txXfrm>
        <a:off x="24734" y="1314173"/>
        <a:ext cx="5940667" cy="457215"/>
      </dsp:txXfrm>
    </dsp:sp>
    <dsp:sp modelId="{8DAE4402-748E-4C7F-BCD4-819C1BE384F3}">
      <dsp:nvSpPr>
        <dsp:cNvPr id="0" name=""/>
        <dsp:cNvSpPr/>
      </dsp:nvSpPr>
      <dsp:spPr>
        <a:xfrm>
          <a:off x="0" y="1833562"/>
          <a:ext cx="5990135" cy="506683"/>
        </a:xfrm>
        <a:prstGeom prst="roundRect">
          <a:avLst/>
        </a:prstGeom>
        <a:solidFill>
          <a:schemeClr val="accent5">
            <a:hueOff val="-7150934"/>
            <a:satOff val="1886"/>
            <a:lumOff val="956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baseline="0"/>
            <a:t>But any other time, we change that “y” to an “i” before adding suffixes. </a:t>
          </a:r>
          <a:endParaRPr lang="en-US" sz="1300" kern="1200"/>
        </a:p>
      </dsp:txBody>
      <dsp:txXfrm>
        <a:off x="24734" y="1858296"/>
        <a:ext cx="5940667" cy="457215"/>
      </dsp:txXfrm>
    </dsp:sp>
    <dsp:sp modelId="{7DD4D6A8-2121-477D-8CCE-F84C2A4938D2}">
      <dsp:nvSpPr>
        <dsp:cNvPr id="0" name=""/>
        <dsp:cNvSpPr/>
      </dsp:nvSpPr>
      <dsp:spPr>
        <a:xfrm>
          <a:off x="0" y="2377685"/>
          <a:ext cx="5990135" cy="506683"/>
        </a:xfrm>
        <a:prstGeom prst="roundRect">
          <a:avLst/>
        </a:prstGeom>
        <a:solidFill>
          <a:schemeClr val="accent5">
            <a:hueOff val="-9534578"/>
            <a:satOff val="2515"/>
            <a:lumOff val="1275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baseline="0"/>
            <a:t>baby–babies</a:t>
          </a:r>
          <a:endParaRPr lang="en-US" sz="1300" kern="1200"/>
        </a:p>
      </dsp:txBody>
      <dsp:txXfrm>
        <a:off x="24734" y="2402419"/>
        <a:ext cx="5940667" cy="457215"/>
      </dsp:txXfrm>
    </dsp:sp>
    <dsp:sp modelId="{1C338FAF-2B2D-4D9C-B672-69E25E6C7895}">
      <dsp:nvSpPr>
        <dsp:cNvPr id="0" name=""/>
        <dsp:cNvSpPr/>
      </dsp:nvSpPr>
      <dsp:spPr>
        <a:xfrm>
          <a:off x="0" y="2921808"/>
          <a:ext cx="5990135" cy="506683"/>
        </a:xfrm>
        <a:prstGeom prst="roundRect">
          <a:avLst/>
        </a:prstGeom>
        <a:solidFill>
          <a:schemeClr val="accent5">
            <a:hueOff val="-11918223"/>
            <a:satOff val="3143"/>
            <a:lumOff val="1593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baseline="0"/>
            <a:t>country–countries </a:t>
          </a:r>
          <a:endParaRPr lang="en-US" sz="1300" kern="1200"/>
        </a:p>
      </dsp:txBody>
      <dsp:txXfrm>
        <a:off x="24734" y="2946542"/>
        <a:ext cx="5940667" cy="457215"/>
      </dsp:txXfrm>
    </dsp:sp>
    <dsp:sp modelId="{1126B437-DE23-435F-B161-E7C030D94C09}">
      <dsp:nvSpPr>
        <dsp:cNvPr id="0" name=""/>
        <dsp:cNvSpPr/>
      </dsp:nvSpPr>
      <dsp:spPr>
        <a:xfrm>
          <a:off x="0" y="3465931"/>
          <a:ext cx="5990135" cy="506683"/>
        </a:xfrm>
        <a:prstGeom prst="roundRect">
          <a:avLst/>
        </a:prstGeom>
        <a:solidFill>
          <a:schemeClr val="accent5">
            <a:hueOff val="-14301867"/>
            <a:satOff val="3772"/>
            <a:lumOff val="1912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baseline="0"/>
            <a:t>monkey–monkeys </a:t>
          </a:r>
          <a:endParaRPr lang="en-US" sz="1300" kern="1200"/>
        </a:p>
      </dsp:txBody>
      <dsp:txXfrm>
        <a:off x="24734" y="3490665"/>
        <a:ext cx="5940667" cy="457215"/>
      </dsp:txXfrm>
    </dsp:sp>
    <dsp:sp modelId="{25EA4C38-74FC-4EBF-8D1B-61C05EC5EB50}">
      <dsp:nvSpPr>
        <dsp:cNvPr id="0" name=""/>
        <dsp:cNvSpPr/>
      </dsp:nvSpPr>
      <dsp:spPr>
        <a:xfrm>
          <a:off x="0" y="4010054"/>
          <a:ext cx="5990135" cy="506683"/>
        </a:xfrm>
        <a:prstGeom prst="roundRect">
          <a:avLst/>
        </a:prstGeom>
        <a:solidFill>
          <a:schemeClr val="accent5">
            <a:hueOff val="-16685511"/>
            <a:satOff val="4400"/>
            <a:lumOff val="223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baseline="0"/>
            <a:t>holiday–holidays </a:t>
          </a:r>
          <a:endParaRPr lang="en-US" sz="1300" kern="1200"/>
        </a:p>
      </dsp:txBody>
      <dsp:txXfrm>
        <a:off x="24734" y="4034788"/>
        <a:ext cx="5940667" cy="457215"/>
      </dsp:txXfrm>
    </dsp:sp>
    <dsp:sp modelId="{1231E292-1FDE-407F-A5A3-87F12B556FB4}">
      <dsp:nvSpPr>
        <dsp:cNvPr id="0" name=""/>
        <dsp:cNvSpPr/>
      </dsp:nvSpPr>
      <dsp:spPr>
        <a:xfrm>
          <a:off x="0" y="4554177"/>
          <a:ext cx="5990135" cy="506683"/>
        </a:xfrm>
        <a:prstGeom prst="roundRect">
          <a:avLst/>
        </a:prstGeom>
        <a:solidFill>
          <a:schemeClr val="accent5">
            <a:hueOff val="-19069156"/>
            <a:satOff val="5029"/>
            <a:lumOff val="2549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baseline="0"/>
            <a:t>The ladies went to rallies in six cities.</a:t>
          </a:r>
          <a:endParaRPr lang="en-US" sz="1300" kern="1200"/>
        </a:p>
      </dsp:txBody>
      <dsp:txXfrm>
        <a:off x="24734" y="4578911"/>
        <a:ext cx="5940667" cy="4572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20BB3-3CCB-4FE5-991B-82F6BCB48AF3}" type="datetimeFigureOut">
              <a:rPr lang="en-US" smtClean="0"/>
              <a:t>1/31/2021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46DE6-3336-457D-A091-FA20AC1C5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116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093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Consider talking about: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Word order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Questions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Dependent clauses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Other uses of inversion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Imperatives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Elliptical constructions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57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E016143-E03C-4CFD-AFDC-14E5BDEA754C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005139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04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97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27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05858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718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059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757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05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309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52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0E59FD0C-5451-4CA0-86AF-E70AE3279989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740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nahenglishclasses.blogspot.com/2014_10_01_archive.html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sa/3.0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oughtco.com/what-is-english-grammar-1690579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thoughtco.com/verb-definition-1692592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hade val="98000"/>
                <a:satMod val="130000"/>
                <a:lumMod val="102000"/>
              </a:schemeClr>
            </a:gs>
            <a:gs pos="100000">
              <a:schemeClr val="bg1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17">
            <a:extLst>
              <a:ext uri="{FF2B5EF4-FFF2-40B4-BE49-F238E27FC236}">
                <a16:creationId xmlns:a16="http://schemas.microsoft.com/office/drawing/2014/main" id="{79C8665A-B6C6-46BB-9012-A92238567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>
            <a:normAutofit/>
          </a:bodyPr>
          <a:lstStyle/>
          <a:p>
            <a:r>
              <a:rPr lang="en-US"/>
              <a:t>Present simple and Present continuous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/>
          <a:p>
            <a:r>
              <a:rPr lang="nl-NL" err="1"/>
              <a:t>Tegenwoordige</a:t>
            </a:r>
            <a:r>
              <a:rPr lang="nl-NL"/>
              <a:t> </a:t>
            </a:r>
            <a:r>
              <a:rPr lang="nl-NL" err="1"/>
              <a:t>tijd</a:t>
            </a:r>
            <a:r>
              <a:rPr lang="nl-NL"/>
              <a:t> </a:t>
            </a:r>
            <a:r>
              <a:rPr lang="nl-NL" err="1"/>
              <a:t>en</a:t>
            </a:r>
            <a:r>
              <a:rPr lang="nl-NL"/>
              <a:t> </a:t>
            </a:r>
            <a:r>
              <a:rPr lang="nl-NL" err="1"/>
              <a:t>Duurvorm</a:t>
            </a:r>
            <a:r>
              <a:rPr lang="nl-NL"/>
              <a:t>/ </a:t>
            </a:r>
            <a:r>
              <a:rPr lang="nl-NL" err="1"/>
              <a:t>ing</a:t>
            </a:r>
            <a:r>
              <a:rPr lang="nl-NL"/>
              <a:t> -vorm</a:t>
            </a:r>
          </a:p>
        </p:txBody>
      </p:sp>
      <p:sp>
        <p:nvSpPr>
          <p:cNvPr id="25" name="Rectangle 19">
            <a:extLst>
              <a:ext uri="{FF2B5EF4-FFF2-40B4-BE49-F238E27FC236}">
                <a16:creationId xmlns:a16="http://schemas.microsoft.com/office/drawing/2014/main" id="{2D8964DE-AB9E-402E-8B81-8AA9BB4798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1">
            <a:extLst>
              <a:ext uri="{FF2B5EF4-FFF2-40B4-BE49-F238E27FC236}">
                <a16:creationId xmlns:a16="http://schemas.microsoft.com/office/drawing/2014/main" id="{0361BE5E-E17F-47E3-AF50-969EA826BE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71847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0">
            <a:extLst>
              <a:ext uri="{FF2B5EF4-FFF2-40B4-BE49-F238E27FC236}">
                <a16:creationId xmlns:a16="http://schemas.microsoft.com/office/drawing/2014/main" id="{30B3D270-B19D-4DB8-BD3C-3E707485B5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05541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E6613C-DDB1-4B53-81E4-0A40BD891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058" y="836023"/>
            <a:ext cx="2718788" cy="5183777"/>
          </a:xfrm>
        </p:spPr>
        <p:txBody>
          <a:bodyPr anchor="ctr">
            <a:normAutofit/>
          </a:bodyPr>
          <a:lstStyle/>
          <a:p>
            <a:r>
              <a:rPr lang="en-GB" sz="3600">
                <a:solidFill>
                  <a:srgbClr val="FFFFFF"/>
                </a:solidFill>
              </a:rPr>
              <a:t>Quick revision Words ending with ‘y’</a:t>
            </a:r>
          </a:p>
        </p:txBody>
      </p:sp>
      <p:sp>
        <p:nvSpPr>
          <p:cNvPr id="36" name="Rectangle 32">
            <a:extLst>
              <a:ext uri="{FF2B5EF4-FFF2-40B4-BE49-F238E27FC236}">
                <a16:creationId xmlns:a16="http://schemas.microsoft.com/office/drawing/2014/main" id="{49BDAF94-B52E-4307-B54C-EF413086FC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37" name="Content Placeholder 2">
            <a:extLst>
              <a:ext uri="{FF2B5EF4-FFF2-40B4-BE49-F238E27FC236}">
                <a16:creationId xmlns:a16="http://schemas.microsoft.com/office/drawing/2014/main" id="{C74C8445-A68F-4BC2-AC2C-344E930B4C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1515582"/>
              </p:ext>
            </p:extLst>
          </p:nvPr>
        </p:nvGraphicFramePr>
        <p:xfrm>
          <a:off x="4658815" y="804672"/>
          <a:ext cx="5990136" cy="5262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2628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721A0-92E1-4A63-B035-ABC333DF5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 and Does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A7CF27-F4FA-43D6-8026-417833E2F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828800"/>
            <a:ext cx="8595360" cy="4351337"/>
          </a:xfrm>
        </p:spPr>
        <p:txBody>
          <a:bodyPr/>
          <a:lstStyle/>
          <a:p>
            <a:r>
              <a:rPr lang="en-GB" dirty="0"/>
              <a:t>“</a:t>
            </a:r>
            <a:r>
              <a:rPr lang="en-GB" b="1" dirty="0"/>
              <a:t>do</a:t>
            </a:r>
            <a:r>
              <a:rPr lang="en-GB" dirty="0"/>
              <a:t>” is used when referring to more than one person or thing, the word “</a:t>
            </a:r>
            <a:r>
              <a:rPr lang="en-GB" b="1" dirty="0"/>
              <a:t>does</a:t>
            </a:r>
            <a:r>
              <a:rPr lang="en-GB" dirty="0"/>
              <a:t>” is used in sentences that refer to a single person or thing. For example: “It </a:t>
            </a:r>
            <a:r>
              <a:rPr lang="en-GB" b="1" dirty="0"/>
              <a:t>does</a:t>
            </a:r>
            <a:r>
              <a:rPr lang="en-GB" dirty="0"/>
              <a:t> look nice on you. They </a:t>
            </a:r>
            <a:r>
              <a:rPr lang="en-GB" b="1" dirty="0"/>
              <a:t>do</a:t>
            </a:r>
            <a:r>
              <a:rPr lang="en-GB" dirty="0"/>
              <a:t> look nice together.”</a:t>
            </a:r>
          </a:p>
          <a:p>
            <a:r>
              <a:rPr lang="nl-NL" altLang="en-US" dirty="0">
                <a:solidFill>
                  <a:srgbClr val="222222"/>
                </a:solidFill>
              </a:rPr>
              <a:t>"</a:t>
            </a:r>
            <a:r>
              <a:rPr lang="nl-NL" altLang="en-US" b="1" dirty="0">
                <a:solidFill>
                  <a:srgbClr val="222222"/>
                </a:solidFill>
              </a:rPr>
              <a:t>Do" </a:t>
            </a:r>
            <a:r>
              <a:rPr lang="nl-NL" altLang="en-US" dirty="0">
                <a:solidFill>
                  <a:srgbClr val="222222"/>
                </a:solidFill>
              </a:rPr>
              <a:t>wordt gebruikt wanneer wordt verwezen naar meer dan één persoon of ding, het woord </a:t>
            </a:r>
            <a:r>
              <a:rPr lang="nl-NL" altLang="en-US" b="1" dirty="0">
                <a:solidFill>
                  <a:srgbClr val="222222"/>
                </a:solidFill>
              </a:rPr>
              <a:t>"does" </a:t>
            </a:r>
            <a:r>
              <a:rPr lang="nl-NL" altLang="en-US" dirty="0">
                <a:solidFill>
                  <a:srgbClr val="222222"/>
                </a:solidFill>
              </a:rPr>
              <a:t>wordt gebruikt in zinnen die verwijzen naar een enkele persoon of ding. Bijvoorbeeld </a:t>
            </a:r>
            <a:r>
              <a:rPr lang="en-GB" dirty="0"/>
              <a:t>“It </a:t>
            </a:r>
            <a:r>
              <a:rPr lang="en-GB" b="1" dirty="0"/>
              <a:t>does</a:t>
            </a:r>
            <a:r>
              <a:rPr lang="en-GB" dirty="0"/>
              <a:t> look nice on you. They </a:t>
            </a:r>
            <a:r>
              <a:rPr lang="en-GB" b="1" dirty="0"/>
              <a:t>do</a:t>
            </a:r>
            <a:r>
              <a:rPr lang="en-GB" dirty="0"/>
              <a:t> look nice together.”</a:t>
            </a:r>
          </a:p>
          <a:p>
            <a:endParaRPr lang="en-GB" dirty="0"/>
          </a:p>
          <a:p>
            <a:endParaRPr lang="en-GB" dirty="0"/>
          </a:p>
          <a:p>
            <a:endParaRPr lang="nl-NL" altLang="en-US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2836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33801627-6861-4EA9-BE98-E0CE33A894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43466" cy="6858000"/>
          </a:xfrm>
          <a:prstGeom prst="rect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3C1483F-490E-4C8A-8765-1F8AF0C67D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0"/>
            <a:ext cx="3736189" cy="6858000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198" y="643466"/>
            <a:ext cx="3092718" cy="5528734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>
                <a:solidFill>
                  <a:srgbClr val="FFFFFF"/>
                </a:solidFill>
              </a:rPr>
              <a:t>Learning Outcome</a:t>
            </a:r>
          </a:p>
        </p:txBody>
      </p:sp>
      <p:sp useBgFill="1">
        <p:nvSpPr>
          <p:cNvPr id="57" name="Rectangle 56">
            <a:extLst>
              <a:ext uri="{FF2B5EF4-FFF2-40B4-BE49-F238E27FC236}">
                <a16:creationId xmlns:a16="http://schemas.microsoft.com/office/drawing/2014/main" id="{0249BF42-D05C-4553-9417-7B86957592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9654" y="0"/>
            <a:ext cx="691318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Content Placeholder 2"/>
          <p:cNvSpPr>
            <a:spLocks noGrp="1"/>
          </p:cNvSpPr>
          <p:nvPr>
            <p:ph type="body" idx="1"/>
          </p:nvPr>
        </p:nvSpPr>
        <p:spPr>
          <a:xfrm>
            <a:off x="4821898" y="643466"/>
            <a:ext cx="5827472" cy="5571067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200" dirty="0"/>
              <a:t> Will be able to identify sentences with present simple and present continuous tense.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200" dirty="0"/>
              <a:t>Understand Action vs State verbs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200" dirty="0"/>
              <a:t>Revise the rule for verbs ending with ‘y’ in the present simple and present continuous tense.                   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200" dirty="0"/>
              <a:t>Understand the rules of ‘do and does’ in present simple.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200" dirty="0"/>
              <a:t> Could write in present continuous tense about your family.</a:t>
            </a:r>
          </a:p>
          <a:p>
            <a:pPr marL="0" indent="0">
              <a:buNone/>
            </a:pPr>
            <a:r>
              <a:rPr lang="en-US" sz="2200" dirty="0"/>
              <a:t> 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2200" dirty="0"/>
          </a:p>
          <a:p>
            <a:pPr>
              <a:buFont typeface="Wingdings" panose="05000000000000000000" pitchFamily="2" charset="2"/>
              <a:buChar char="ü"/>
            </a:pPr>
            <a:endParaRPr lang="en-US" sz="2200" dirty="0"/>
          </a:p>
          <a:p>
            <a:pPr>
              <a:buFont typeface="Wingdings" panose="05000000000000000000" pitchFamily="2" charset="2"/>
              <a:buChar char="ü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296670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33801627-6861-4EA9-BE98-E0CE33A894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43466" cy="6858000"/>
          </a:xfrm>
          <a:prstGeom prst="rect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3C1483F-490E-4C8A-8765-1F8AF0C67D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0"/>
            <a:ext cx="3736189" cy="6858000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198" y="643466"/>
            <a:ext cx="3092718" cy="5528734"/>
          </a:xfrm>
          <a:noFill/>
        </p:spPr>
        <p:txBody>
          <a:bodyPr anchor="t">
            <a:normAutofit/>
          </a:bodyPr>
          <a:lstStyle/>
          <a:p>
            <a:r>
              <a:rPr lang="en-US" sz="2800">
                <a:solidFill>
                  <a:srgbClr val="FFFFFF"/>
                </a:solidFill>
              </a:rPr>
              <a:t>Leerdoelen</a:t>
            </a:r>
            <a:endParaRPr lang="en-US" sz="2800" dirty="0">
              <a:solidFill>
                <a:srgbClr val="FFFFFF"/>
              </a:solidFill>
            </a:endParaRPr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0249BF42-D05C-4553-9417-7B86957592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9654" y="0"/>
            <a:ext cx="691318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A44A3FA-4127-4053-A9B5-8A0D8C2A703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821898" y="643466"/>
            <a:ext cx="5827472" cy="557106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0" tIns="0" rIns="0" bIns="0" numCol="1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lvl="0" eaLnBrk="0" fontAlgn="base" hangingPunct="0">
              <a:lnSpc>
                <a:spcPct val="2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</a:pPr>
            <a:r>
              <a:rPr kumimoji="0" lang="nl-NL" altLang="en-US" sz="2400" b="0" i="0" u="none" strike="noStrike" cap="none" normalizeH="0" baseline="0" dirty="0">
                <a:ln>
                  <a:noFill/>
                </a:ln>
                <a:effectLst/>
                <a:latin typeface="+mj-lt"/>
              </a:rPr>
              <a:t>Zinnen kunnen identificeren met</a:t>
            </a:r>
            <a:r>
              <a:rPr lang="nl-NL" altLang="en-US" sz="2400" dirty="0"/>
              <a:t> tegenwoordige tijd en duurvorm in de tegenwoordige tijd</a:t>
            </a:r>
            <a:r>
              <a:rPr kumimoji="0" lang="nl-NL" altLang="en-US" sz="2400" b="0" i="0" u="none" strike="noStrike" cap="none" normalizeH="0" baseline="0" dirty="0">
                <a:ln>
                  <a:noFill/>
                </a:ln>
                <a:effectLst/>
                <a:latin typeface="+mj-lt"/>
              </a:rPr>
              <a:t>. </a:t>
            </a: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</a:pPr>
            <a:r>
              <a:rPr lang="nl-NL" altLang="en-US" sz="2400" dirty="0">
                <a:solidFill>
                  <a:srgbClr val="222222"/>
                </a:solidFill>
                <a:latin typeface="+mj-lt"/>
              </a:rPr>
              <a:t>Begrijpen actief versus statief werkwoorden. </a:t>
            </a: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</a:pPr>
            <a:r>
              <a:rPr lang="nl-NL" altLang="en-US" sz="2400" dirty="0">
                <a:latin typeface="+mj-lt"/>
              </a:rPr>
              <a:t> </a:t>
            </a:r>
            <a:r>
              <a:rPr lang="nl-NL" altLang="en-US" sz="2400" dirty="0">
                <a:solidFill>
                  <a:srgbClr val="222222"/>
                </a:solidFill>
                <a:latin typeface="+mj-lt"/>
              </a:rPr>
              <a:t>Herhalen de regel voor werkwoorden die eindigen op ‘y’ in</a:t>
            </a:r>
            <a:r>
              <a:rPr lang="nl-NL" altLang="en-US" sz="2400" dirty="0"/>
              <a:t> tegenwoordige tijd en duurvorm in de tegenwoordige tijd</a:t>
            </a:r>
            <a:r>
              <a:rPr lang="nl-NL" altLang="en-US" sz="2400" dirty="0">
                <a:solidFill>
                  <a:srgbClr val="222222"/>
                </a:solidFill>
                <a:latin typeface="+mj-lt"/>
              </a:rPr>
              <a:t>.</a:t>
            </a: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</a:pPr>
            <a:r>
              <a:rPr lang="nl-NL" altLang="en-US" sz="2400" dirty="0">
                <a:latin typeface="+mj-lt"/>
              </a:rPr>
              <a:t> Begrijp de regels van ‘doe en doen’ in tegenwoordige tijd en duurvorm in de tegenwoordige tijd.</a:t>
            </a: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</a:pPr>
            <a:r>
              <a:rPr lang="nl-NL" altLang="en-US" sz="2400" dirty="0">
                <a:latin typeface="+mj-lt"/>
              </a:rPr>
              <a:t>In staat zal zijn </a:t>
            </a:r>
            <a:r>
              <a:rPr lang="nl-NL" altLang="en-US" sz="2400" dirty="0"/>
              <a:t>over jou gezin te schrijven met duurvorm in de tegenwoordige tijd.</a:t>
            </a:r>
          </a:p>
          <a:p>
            <a:pPr eaLnBrk="0" fontAlgn="base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</a:pPr>
            <a:endParaRPr lang="nl-NL" altLang="en-US" sz="2400" dirty="0">
              <a:latin typeface="Arial" panose="020B0604020202020204" pitchFamily="34" charset="0"/>
            </a:endParaRPr>
          </a:p>
          <a:p>
            <a:pPr marR="0" lvl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endParaRPr kumimoji="0" lang="nl-NL" altLang="en-US" sz="2400" b="0" i="0" u="none" strike="noStrike" cap="none" normalizeH="0" baseline="0" dirty="0">
              <a:ln>
                <a:noFill/>
              </a:ln>
              <a:effectLst/>
            </a:endParaRPr>
          </a:p>
          <a:p>
            <a:pPr marR="0" lvl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endParaRPr kumimoji="0" lang="nl-NL" altLang="en-US" sz="2400" b="0" i="0" u="none" strike="noStrike" cap="none" normalizeH="0" baseline="0" dirty="0">
              <a:ln>
                <a:noFill/>
              </a:ln>
              <a:effectLst/>
            </a:endParaRPr>
          </a:p>
          <a:p>
            <a:pPr marR="0" lvl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endParaRPr kumimoji="0" lang="nl-NL" altLang="en-US" sz="24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830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B9A6A-09D4-4585-9612-D42437F07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err="1"/>
              <a:t>Actief</a:t>
            </a:r>
            <a:r>
              <a:rPr lang="en-GB" sz="4000" dirty="0"/>
              <a:t> </a:t>
            </a:r>
            <a:r>
              <a:rPr lang="en-GB" sz="4000" dirty="0" err="1"/>
              <a:t>werkwoord</a:t>
            </a:r>
            <a:r>
              <a:rPr lang="en-GB" sz="4000" dirty="0"/>
              <a:t> vs </a:t>
            </a:r>
            <a:r>
              <a:rPr lang="en-GB" sz="4000" dirty="0" err="1"/>
              <a:t>Statief</a:t>
            </a:r>
            <a:r>
              <a:rPr lang="en-GB" sz="4000" dirty="0"/>
              <a:t> </a:t>
            </a:r>
            <a:r>
              <a:rPr lang="en-GB" sz="4000" dirty="0" err="1"/>
              <a:t>werkwoord</a:t>
            </a: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BB3180-ECE0-4FF9-A423-622770A21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 </a:t>
            </a:r>
            <a:r>
              <a:rPr lang="en-GB" dirty="0" err="1"/>
              <a:t>actieve</a:t>
            </a:r>
            <a:r>
              <a:rPr lang="en-GB" dirty="0"/>
              <a:t> </a:t>
            </a:r>
            <a:r>
              <a:rPr lang="en-GB" dirty="0" err="1"/>
              <a:t>vorm</a:t>
            </a:r>
            <a:r>
              <a:rPr lang="en-GB" dirty="0"/>
              <a:t> van </a:t>
            </a:r>
            <a:r>
              <a:rPr lang="en-GB" dirty="0" err="1"/>
              <a:t>een</a:t>
            </a:r>
            <a:r>
              <a:rPr lang="en-GB" dirty="0"/>
              <a:t> </a:t>
            </a:r>
            <a:r>
              <a:rPr lang="en-GB" dirty="0" err="1"/>
              <a:t>werkwoordsvorm</a:t>
            </a:r>
            <a:r>
              <a:rPr lang="en-GB" dirty="0"/>
              <a:t> </a:t>
            </a:r>
            <a:r>
              <a:rPr lang="en-GB" dirty="0" err="1"/>
              <a:t>geeft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dat</a:t>
            </a:r>
            <a:r>
              <a:rPr lang="en-GB" dirty="0"/>
              <a:t> het </a:t>
            </a:r>
            <a:r>
              <a:rPr lang="en-GB" dirty="0" err="1"/>
              <a:t>onderwerp</a:t>
            </a:r>
            <a:r>
              <a:rPr lang="en-GB" dirty="0"/>
              <a:t> van de zin de </a:t>
            </a:r>
            <a:r>
              <a:rPr lang="en-GB" dirty="0" err="1"/>
              <a:t>actie</a:t>
            </a:r>
            <a:r>
              <a:rPr lang="en-GB" dirty="0"/>
              <a:t> </a:t>
            </a:r>
            <a:r>
              <a:rPr lang="en-GB" dirty="0" err="1"/>
              <a:t>uitvoert</a:t>
            </a:r>
            <a:r>
              <a:rPr lang="en-GB" dirty="0"/>
              <a:t>. </a:t>
            </a:r>
          </a:p>
          <a:p>
            <a:r>
              <a:rPr lang="en-GB" dirty="0" err="1"/>
              <a:t>Statief</a:t>
            </a:r>
            <a:r>
              <a:rPr lang="en-GB" dirty="0"/>
              <a:t> </a:t>
            </a:r>
            <a:r>
              <a:rPr lang="en-GB" dirty="0" err="1"/>
              <a:t>vorm</a:t>
            </a:r>
            <a:r>
              <a:rPr lang="en-GB" dirty="0"/>
              <a:t> </a:t>
            </a:r>
            <a:r>
              <a:rPr lang="nl-NL" altLang="en-US" dirty="0">
                <a:solidFill>
                  <a:srgbClr val="222222"/>
                </a:solidFill>
              </a:rPr>
              <a:t>zijn werkwoorden die een staat uitdrukken in plaats van een actie. Ze hebben meestal betrekking op gedachten, emoties, relaties, zintuigen, staat van zijn en metingen</a:t>
            </a:r>
            <a:r>
              <a:rPr lang="nl-NL" altLang="en-US" dirty="0">
                <a:solidFill>
                  <a:srgbClr val="222222"/>
                </a:solidFill>
                <a:latin typeface="+mj-lt"/>
              </a:rPr>
              <a:t>.</a:t>
            </a:r>
            <a:r>
              <a:rPr lang="nl-NL" altLang="en-US" dirty="0">
                <a:latin typeface="+mj-lt"/>
              </a:rPr>
              <a:t> </a:t>
            </a:r>
          </a:p>
          <a:p>
            <a:r>
              <a:rPr lang="nl-NL" altLang="en-US" dirty="0">
                <a:latin typeface="+mj-lt"/>
              </a:rPr>
              <a:t>Statief vorm </a:t>
            </a:r>
            <a:r>
              <a:rPr lang="nl-NL" altLang="en-US" dirty="0">
                <a:solidFill>
                  <a:srgbClr val="222222"/>
                </a:solidFill>
              </a:rPr>
              <a:t>zijn meestal niet in de duurvorm gebruikt, zelfs als we het hebben over tijdelijke situaties of toestanden.</a:t>
            </a:r>
            <a:r>
              <a:rPr lang="nl-NL" altLang="en-US" dirty="0"/>
              <a:t> </a:t>
            </a:r>
          </a:p>
          <a:p>
            <a:r>
              <a:rPr lang="en-GB" dirty="0"/>
              <a:t>So, we say</a:t>
            </a:r>
            <a:r>
              <a:rPr lang="en-GB" i="1" dirty="0"/>
              <a:t> I’m sorry, I don’t understand </a:t>
            </a:r>
            <a:r>
              <a:rPr lang="en-GB" dirty="0"/>
              <a:t>rather than</a:t>
            </a:r>
            <a:r>
              <a:rPr lang="en-GB" i="1" dirty="0"/>
              <a:t> </a:t>
            </a:r>
            <a:r>
              <a:rPr lang="en-GB" i="1" strike="sngStrike" dirty="0"/>
              <a:t>I’m not understanding</a:t>
            </a:r>
            <a:r>
              <a:rPr lang="en-GB" i="1" dirty="0"/>
              <a:t>.</a:t>
            </a:r>
            <a:endParaRPr lang="en-GB" dirty="0"/>
          </a:p>
          <a:p>
            <a:r>
              <a:rPr lang="en-GB" i="1" dirty="0"/>
              <a:t>She doesn’t know what to do </a:t>
            </a:r>
            <a:r>
              <a:rPr lang="en-GB" dirty="0"/>
              <a:t>NOT </a:t>
            </a:r>
            <a:r>
              <a:rPr lang="en-GB" i="1" strike="sngStrike" dirty="0"/>
              <a:t>She isn’t knowing what to do.</a:t>
            </a:r>
            <a:endParaRPr lang="en-GB" dirty="0"/>
          </a:p>
          <a:p>
            <a:endParaRPr lang="nl-NL" altLang="en-US" dirty="0"/>
          </a:p>
          <a:p>
            <a:endParaRPr lang="nl-NL" altLang="en-US" dirty="0">
              <a:latin typeface="+mj-lt"/>
            </a:endParaRPr>
          </a:p>
          <a:p>
            <a:endParaRPr lang="en-GB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6F60A61-E90E-4AC9-81DF-AB6F4D0D9E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01CB0E6-B71F-4D38-A77B-DBC22053D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424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8FE4190-99F9-4742-A0E8-6DCDC4924E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rgbClr val="4646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DC9F4B3-E048-4DF2-8375-37385E22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45838"/>
            <a:ext cx="11292840" cy="511216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A7B0992-8632-4B33-A492-ACB4655976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292841" cy="20214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Action vs State verb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1261872" y="2326990"/>
            <a:ext cx="8595360" cy="3853147"/>
          </a:xfrm>
        </p:spPr>
        <p:txBody>
          <a:bodyPr>
            <a:normAutofit/>
          </a:bodyPr>
          <a:lstStyle/>
          <a:p>
            <a:r>
              <a:rPr lang="nl-NL" altLang="en-US" dirty="0"/>
              <a:t>Actie versus werkwoorden. </a:t>
            </a:r>
          </a:p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742DC2EE-7333-43EA-885F-284928C8B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3706" y="2664577"/>
            <a:ext cx="5326544" cy="404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5474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7C801-A73A-4F49-9ABF-76F3CB6C2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892" y="18957"/>
            <a:ext cx="3075836" cy="1325562"/>
          </a:xfrm>
        </p:spPr>
        <p:txBody>
          <a:bodyPr>
            <a:normAutofit/>
          </a:bodyPr>
          <a:lstStyle/>
          <a:p>
            <a:r>
              <a:rPr lang="en-GB" sz="3200" dirty="0"/>
              <a:t>Action verbs</a:t>
            </a:r>
          </a:p>
        </p:txBody>
      </p:sp>
      <p:sp>
        <p:nvSpPr>
          <p:cNvPr id="26" name="Rectangle 23">
            <a:extLst>
              <a:ext uri="{FF2B5EF4-FFF2-40B4-BE49-F238E27FC236}">
                <a16:creationId xmlns:a16="http://schemas.microsoft.com/office/drawing/2014/main" id="{0B67D982-25C5-4CC2-AA64-276BE3B2C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" y="0"/>
            <a:ext cx="914400" cy="68580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Content Placeholder 15">
            <a:extLst>
              <a:ext uri="{FF2B5EF4-FFF2-40B4-BE49-F238E27FC236}">
                <a16:creationId xmlns:a16="http://schemas.microsoft.com/office/drawing/2014/main" id="{AB2A9E13-855F-4A73-8D51-04CA42AB26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4892" y="1533543"/>
            <a:ext cx="3075836" cy="5124402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GB" dirty="0"/>
              <a:t>Express an </a:t>
            </a:r>
            <a:r>
              <a:rPr lang="en-GB" b="1" dirty="0"/>
              <a:t>action</a:t>
            </a:r>
            <a:r>
              <a:rPr lang="en-GB" dirty="0"/>
              <a:t> whether it be physical or mental. An </a:t>
            </a:r>
            <a:r>
              <a:rPr lang="en-GB" b="1" dirty="0"/>
              <a:t>action verb</a:t>
            </a:r>
            <a:r>
              <a:rPr lang="en-GB" dirty="0"/>
              <a:t> explains what the subject of the sentence is doing or has done. Looking at </a:t>
            </a:r>
            <a:r>
              <a:rPr lang="en-GB" b="1" dirty="0"/>
              <a:t>action verb</a:t>
            </a:r>
            <a:r>
              <a:rPr lang="en-GB" dirty="0"/>
              <a:t> examples helps make it clear the function of </a:t>
            </a:r>
            <a:r>
              <a:rPr lang="en-GB" b="1" dirty="0"/>
              <a:t>action verbs</a:t>
            </a:r>
            <a:r>
              <a:rPr lang="en-GB" dirty="0"/>
              <a:t> in sentences and what purpose they serve.</a:t>
            </a:r>
            <a:endParaRPr lang="en-US" sz="1600" dirty="0"/>
          </a:p>
        </p:txBody>
      </p:sp>
      <p:pic>
        <p:nvPicPr>
          <p:cNvPr id="5" name="Content Placeholder 4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C8F05123-5745-4256-926E-6C1DB927C3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7597" r="4483" b="-1"/>
          <a:stretch/>
        </p:blipFill>
        <p:spPr>
          <a:xfrm>
            <a:off x="4639057" y="10"/>
            <a:ext cx="7552944" cy="68579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308DBB8-9BD6-4BC3-94A7-B8FA1364C8A5}"/>
              </a:ext>
            </a:extLst>
          </p:cNvPr>
          <p:cNvSpPr txBox="1"/>
          <p:nvPr/>
        </p:nvSpPr>
        <p:spPr>
          <a:xfrm>
            <a:off x="9331923" y="6657945"/>
            <a:ext cx="286007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700">
                <a:solidFill>
                  <a:srgbClr val="FFFFFF"/>
                </a:solidFill>
                <a:hlinkClick r:id="rId3" tooltip="http://anahenglishclasses.blogspot.com/2014_10_01_archive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GB" sz="700">
                <a:solidFill>
                  <a:srgbClr val="FFFFFF"/>
                </a:solidFill>
              </a:rPr>
              <a:t> by Unknown Author is licensed under </a:t>
            </a:r>
            <a:r>
              <a:rPr lang="en-GB" sz="700">
                <a:solidFill>
                  <a:srgbClr val="FFFFFF"/>
                </a:solidFill>
                <a:hlinkClick r:id="rId4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en-GB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361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9FCAE9EF-5D05-449F-A1DB-68BC78F121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66" b="11237"/>
          <a:stretch/>
        </p:blipFill>
        <p:spPr>
          <a:xfrm>
            <a:off x="20" y="10"/>
            <a:ext cx="7552924" cy="6857990"/>
          </a:xfrm>
          <a:prstGeom prst="rect">
            <a:avLst/>
          </a:prstGeom>
        </p:spPr>
      </p:pic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2E729094-FBF6-499D-8FDB-581A2FA36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78675" y="228600"/>
            <a:ext cx="3075836" cy="5951537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GB" dirty="0"/>
              <a:t>In </a:t>
            </a:r>
            <a:r>
              <a:rPr lang="en-GB" dirty="0">
                <a:hlinkClick r:id="rId3"/>
              </a:rPr>
              <a:t>English grammar</a:t>
            </a:r>
            <a:r>
              <a:rPr lang="en-GB" dirty="0"/>
              <a:t>, a </a:t>
            </a:r>
            <a:r>
              <a:rPr lang="en-GB" i="1" dirty="0"/>
              <a:t>stative verb</a:t>
            </a:r>
            <a:r>
              <a:rPr lang="en-GB" dirty="0"/>
              <a:t> is a </a:t>
            </a:r>
            <a:r>
              <a:rPr lang="en-GB" dirty="0">
                <a:hlinkClick r:id="rId4"/>
              </a:rPr>
              <a:t>verb</a:t>
            </a:r>
            <a:r>
              <a:rPr lang="en-GB" dirty="0"/>
              <a:t> used primarily to describe a state of being (I </a:t>
            </a:r>
            <a:r>
              <a:rPr lang="en-GB" i="1" dirty="0"/>
              <a:t>am</a:t>
            </a:r>
            <a:r>
              <a:rPr lang="en-GB" dirty="0"/>
              <a:t>) or situation (I </a:t>
            </a:r>
            <a:r>
              <a:rPr lang="en-GB" i="1" dirty="0"/>
              <a:t>have</a:t>
            </a:r>
            <a:r>
              <a:rPr lang="en-GB" dirty="0"/>
              <a:t>). It's how something </a:t>
            </a:r>
            <a:r>
              <a:rPr lang="en-GB" i="1" dirty="0"/>
              <a:t>is</a:t>
            </a:r>
            <a:r>
              <a:rPr lang="en-GB" dirty="0"/>
              <a:t>, </a:t>
            </a:r>
            <a:r>
              <a:rPr lang="en-GB" i="1" dirty="0"/>
              <a:t>feels</a:t>
            </a:r>
            <a:r>
              <a:rPr lang="en-GB" dirty="0"/>
              <a:t>, or </a:t>
            </a:r>
            <a:r>
              <a:rPr lang="en-GB" i="1" dirty="0"/>
              <a:t>appears. </a:t>
            </a:r>
            <a:r>
              <a:rPr lang="en-GB" dirty="0"/>
              <a:t>These verbs don't show physical action (I </a:t>
            </a:r>
            <a:r>
              <a:rPr lang="en-GB" i="1" dirty="0"/>
              <a:t>run</a:t>
            </a:r>
            <a:r>
              <a:rPr lang="en-GB" dirty="0"/>
              <a:t>) or processes (It </a:t>
            </a:r>
            <a:r>
              <a:rPr lang="en-GB" i="1" dirty="0"/>
              <a:t>prints</a:t>
            </a:r>
            <a:r>
              <a:rPr lang="en-GB" dirty="0"/>
              <a:t>). Stative verbs can describe a mental or emotional state of being (I </a:t>
            </a:r>
            <a:r>
              <a:rPr lang="en-GB" i="1" dirty="0"/>
              <a:t>doubt</a:t>
            </a:r>
            <a:r>
              <a:rPr lang="en-GB" dirty="0"/>
              <a:t>) as well as a physical state. "state" verbs are unchanging while they last and can continue for a long or unlimited time period.</a:t>
            </a:r>
            <a:endParaRPr lang="en-US" sz="16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B67D982-25C5-4CC2-AA64-276BE3B2C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72400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801627-6861-4EA9-BE98-E0CE33A894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43466" cy="6858000"/>
          </a:xfrm>
          <a:prstGeom prst="rect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C1483F-490E-4C8A-8765-1F8AF0C67D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0"/>
            <a:ext cx="3736189" cy="6858000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249BF42-D05C-4553-9417-7B86957592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9654" y="0"/>
            <a:ext cx="691318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142DED-61B8-4E36-91BB-6CB85FBB6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1898" y="643466"/>
            <a:ext cx="5827472" cy="5571067"/>
          </a:xfrm>
        </p:spPr>
        <p:txBody>
          <a:bodyPr>
            <a:normAutofit/>
          </a:bodyPr>
          <a:lstStyle/>
          <a:p>
            <a:r>
              <a:rPr lang="en-GB" sz="1900" dirty="0"/>
              <a:t>Other verbs in this group include: </a:t>
            </a:r>
            <a:r>
              <a:rPr lang="en-GB" sz="1900" b="1" dirty="0"/>
              <a:t>believe</a:t>
            </a:r>
            <a:r>
              <a:rPr lang="en-GB" sz="1900" dirty="0"/>
              <a:t>, </a:t>
            </a:r>
            <a:r>
              <a:rPr lang="en-GB" sz="1900" b="1" dirty="0"/>
              <a:t>doubt</a:t>
            </a:r>
            <a:r>
              <a:rPr lang="en-GB" sz="1900" dirty="0"/>
              <a:t>, </a:t>
            </a:r>
            <a:r>
              <a:rPr lang="en-GB" sz="1900" b="1" dirty="0"/>
              <a:t>guess</a:t>
            </a:r>
            <a:r>
              <a:rPr lang="en-GB" sz="1900" dirty="0"/>
              <a:t>, </a:t>
            </a:r>
            <a:r>
              <a:rPr lang="en-GB" sz="1900" b="1" dirty="0"/>
              <a:t>imagine</a:t>
            </a:r>
            <a:r>
              <a:rPr lang="en-GB" sz="1900" dirty="0"/>
              <a:t>,       </a:t>
            </a:r>
            <a:r>
              <a:rPr lang="en-GB" sz="1900" b="1" dirty="0"/>
              <a:t>mean</a:t>
            </a:r>
            <a:r>
              <a:rPr lang="en-GB" sz="1900" dirty="0"/>
              <a:t>, </a:t>
            </a:r>
            <a:r>
              <a:rPr lang="en-GB" sz="1900" b="1" dirty="0"/>
              <a:t>remember</a:t>
            </a:r>
            <a:r>
              <a:rPr lang="en-GB" sz="1900" dirty="0"/>
              <a:t>, </a:t>
            </a:r>
            <a:r>
              <a:rPr lang="en-GB" sz="1900" b="1" dirty="0"/>
              <a:t>think</a:t>
            </a:r>
            <a:br>
              <a:rPr lang="en-GB" sz="1900" dirty="0"/>
            </a:br>
            <a:br>
              <a:rPr lang="en-GB" sz="1900" dirty="0"/>
            </a:br>
            <a:r>
              <a:rPr lang="en-GB" sz="1900" dirty="0"/>
              <a:t>2. Other </a:t>
            </a:r>
            <a:r>
              <a:rPr lang="en-GB" sz="1900" b="1" dirty="0"/>
              <a:t>stative verbs</a:t>
            </a:r>
            <a:r>
              <a:rPr lang="en-GB" sz="1900" dirty="0"/>
              <a:t> are connected with feelings and emotions</a:t>
            </a:r>
          </a:p>
          <a:p>
            <a:r>
              <a:rPr lang="en-GB" sz="1900" i="1" dirty="0"/>
              <a:t>I like this song. Who sings it? </a:t>
            </a:r>
            <a:r>
              <a:rPr lang="en-GB" sz="1900" dirty="0"/>
              <a:t>NOT </a:t>
            </a:r>
            <a:r>
              <a:rPr lang="en-GB" sz="1900" i="1" strike="sngStrike" dirty="0"/>
              <a:t>I’m liking this song</a:t>
            </a:r>
            <a:endParaRPr lang="en-GB" sz="1900" dirty="0"/>
          </a:p>
          <a:p>
            <a:r>
              <a:rPr lang="en-GB" sz="1900" i="1" dirty="0"/>
              <a:t>What do you want to do now?</a:t>
            </a:r>
            <a:endParaRPr lang="en-GB" sz="1900" dirty="0"/>
          </a:p>
          <a:p>
            <a:r>
              <a:rPr lang="en-GB" sz="1900" i="1" dirty="0"/>
              <a:t>I hate my new boss!</a:t>
            </a:r>
            <a:endParaRPr lang="en-GB" sz="1900" dirty="0"/>
          </a:p>
          <a:p>
            <a:r>
              <a:rPr lang="en-GB" sz="1900" dirty="0"/>
              <a:t>Other stative verbs in this group include: </a:t>
            </a:r>
            <a:r>
              <a:rPr lang="en-GB" sz="1900" b="1" dirty="0"/>
              <a:t>dislike</a:t>
            </a:r>
            <a:r>
              <a:rPr lang="en-GB" sz="1900" dirty="0"/>
              <a:t>, </a:t>
            </a:r>
            <a:r>
              <a:rPr lang="en-GB" sz="1900" b="1" dirty="0"/>
              <a:t>love</a:t>
            </a:r>
            <a:r>
              <a:rPr lang="en-GB" sz="1900" dirty="0"/>
              <a:t>, </a:t>
            </a:r>
            <a:r>
              <a:rPr lang="en-GB" sz="1900" b="1" dirty="0"/>
              <a:t>prefer</a:t>
            </a:r>
            <a:r>
              <a:rPr lang="en-GB" sz="1900" dirty="0"/>
              <a:t>. </a:t>
            </a:r>
            <a:r>
              <a:rPr lang="en-GB" sz="1900" b="1" dirty="0"/>
              <a:t>want</a:t>
            </a:r>
            <a:r>
              <a:rPr lang="en-GB" sz="1900" dirty="0"/>
              <a:t>, </a:t>
            </a:r>
            <a:r>
              <a:rPr lang="en-GB" sz="1900" b="1" dirty="0"/>
              <a:t>wish</a:t>
            </a:r>
            <a:br>
              <a:rPr lang="en-GB" sz="1900" dirty="0"/>
            </a:br>
            <a:br>
              <a:rPr lang="en-GB" sz="1900" dirty="0"/>
            </a:br>
            <a:r>
              <a:rPr lang="en-GB" sz="1900" b="1" dirty="0"/>
              <a:t>NB </a:t>
            </a:r>
            <a:r>
              <a:rPr lang="en-GB" sz="1900" dirty="0"/>
              <a:t>– although ‘</a:t>
            </a:r>
            <a:r>
              <a:rPr lang="en-GB" sz="1900" b="1" dirty="0"/>
              <a:t>enjoy</a:t>
            </a:r>
            <a:r>
              <a:rPr lang="en-GB" sz="1900" dirty="0"/>
              <a:t>’ is a verb of emotion, it is used in the continuous tense</a:t>
            </a:r>
          </a:p>
          <a:p>
            <a:r>
              <a:rPr lang="en-GB" sz="1900" i="1" dirty="0"/>
              <a:t>I’m enjoying the party.</a:t>
            </a:r>
          </a:p>
          <a:p>
            <a:endParaRPr lang="en-GB" sz="1900" dirty="0"/>
          </a:p>
          <a:p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704718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801627-6861-4EA9-BE98-E0CE33A894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43466" cy="6858000"/>
          </a:xfrm>
          <a:prstGeom prst="rect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C1483F-490E-4C8A-8765-1F8AF0C67D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0"/>
            <a:ext cx="3736189" cy="6858000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249BF42-D05C-4553-9417-7B86957592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9654" y="0"/>
            <a:ext cx="691318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031BB-DE4A-43AE-81C5-90B1501C4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1898" y="643466"/>
            <a:ext cx="5827472" cy="5878358"/>
          </a:xfrm>
        </p:spPr>
        <p:txBody>
          <a:bodyPr>
            <a:normAutofit/>
          </a:bodyPr>
          <a:lstStyle/>
          <a:p>
            <a:r>
              <a:rPr lang="en-GB" sz="1400" dirty="0"/>
              <a:t>3. ‘</a:t>
            </a:r>
            <a:r>
              <a:rPr lang="en-GB" sz="1400" b="1" dirty="0"/>
              <a:t>see</a:t>
            </a:r>
            <a:r>
              <a:rPr lang="en-GB" sz="1400" dirty="0"/>
              <a:t>’, ‘</a:t>
            </a:r>
            <a:r>
              <a:rPr lang="en-GB" sz="1400" b="1" dirty="0"/>
              <a:t>hear</a:t>
            </a:r>
            <a:r>
              <a:rPr lang="en-GB" sz="1400" dirty="0"/>
              <a:t>’, ‘</a:t>
            </a:r>
            <a:r>
              <a:rPr lang="en-GB" sz="1400" b="1" dirty="0"/>
              <a:t>taste</a:t>
            </a:r>
            <a:r>
              <a:rPr lang="en-GB" sz="1400" dirty="0"/>
              <a:t>’, ‘</a:t>
            </a:r>
            <a:r>
              <a:rPr lang="en-GB" sz="1400" b="1" dirty="0"/>
              <a:t>smell</a:t>
            </a:r>
            <a:r>
              <a:rPr lang="en-GB" sz="1400" dirty="0"/>
              <a:t>’, ‘</a:t>
            </a:r>
            <a:r>
              <a:rPr lang="en-GB" sz="1400" b="1" dirty="0"/>
              <a:t>feel</a:t>
            </a:r>
            <a:r>
              <a:rPr lang="en-GB" sz="1400" dirty="0"/>
              <a:t>’ are verbs that describe senses.</a:t>
            </a:r>
            <a:br>
              <a:rPr lang="en-GB" sz="1400" dirty="0"/>
            </a:br>
            <a:br>
              <a:rPr lang="en-GB" sz="1400" dirty="0"/>
            </a:br>
            <a:r>
              <a:rPr lang="en-GB" sz="1400" dirty="0"/>
              <a:t>These verbs aren’t usually used in continuous forms. They are often used with ‘</a:t>
            </a:r>
            <a:r>
              <a:rPr lang="en-GB" sz="1400" i="1" dirty="0"/>
              <a:t>can</a:t>
            </a:r>
            <a:r>
              <a:rPr lang="en-GB" sz="1400" dirty="0"/>
              <a:t>’.</a:t>
            </a:r>
          </a:p>
          <a:p>
            <a:r>
              <a:rPr lang="en-GB" sz="1400" i="1" dirty="0"/>
              <a:t>It smells of smoke in here. </a:t>
            </a:r>
            <a:r>
              <a:rPr lang="en-GB" sz="1400" dirty="0"/>
              <a:t>NOT </a:t>
            </a:r>
            <a:r>
              <a:rPr lang="en-GB" sz="1400" i="1" strike="sngStrike" dirty="0"/>
              <a:t>It’s smelling of smoke in here</a:t>
            </a:r>
            <a:endParaRPr lang="en-GB" sz="1400" dirty="0"/>
          </a:p>
          <a:p>
            <a:r>
              <a:rPr lang="en-GB" sz="1400" i="1" dirty="0"/>
              <a:t>I can’t see anything. It’s too dark.</a:t>
            </a:r>
            <a:endParaRPr lang="en-GB" sz="1400" dirty="0"/>
          </a:p>
          <a:p>
            <a:r>
              <a:rPr lang="en-GB" sz="1400" dirty="0"/>
              <a:t>4. </a:t>
            </a:r>
            <a:r>
              <a:rPr lang="en-GB" sz="1400" b="1" dirty="0"/>
              <a:t>Stative verbs</a:t>
            </a:r>
            <a:r>
              <a:rPr lang="en-GB" sz="1400" dirty="0"/>
              <a:t> describe things that are not actions.</a:t>
            </a:r>
            <a:br>
              <a:rPr lang="en-GB" sz="1400" dirty="0"/>
            </a:br>
            <a:br>
              <a:rPr lang="en-GB" sz="1400" dirty="0"/>
            </a:br>
            <a:r>
              <a:rPr lang="en-GB" sz="1400" dirty="0"/>
              <a:t>Look carefully at these 2 sentences.</a:t>
            </a:r>
          </a:p>
          <a:p>
            <a:r>
              <a:rPr lang="en-GB" sz="1400" i="1" dirty="0"/>
              <a:t>He smells of fish.</a:t>
            </a:r>
            <a:endParaRPr lang="en-GB" sz="1400" dirty="0"/>
          </a:p>
          <a:p>
            <a:r>
              <a:rPr lang="en-GB" sz="1400" i="1" dirty="0"/>
              <a:t>He’s smelling the fish.</a:t>
            </a:r>
            <a:endParaRPr lang="en-GB" sz="1400" dirty="0"/>
          </a:p>
          <a:p>
            <a:r>
              <a:rPr lang="en-GB" sz="1400" dirty="0"/>
              <a:t>The second sentence is an action – not a state. The man wants to know if the fish is OK to eat.</a:t>
            </a:r>
          </a:p>
          <a:p>
            <a:r>
              <a:rPr lang="en-GB" sz="1400" i="1" dirty="0"/>
              <a:t>I think we should go to Croatia for our holiday this year.</a:t>
            </a:r>
            <a:endParaRPr lang="en-GB" sz="1400" dirty="0"/>
          </a:p>
          <a:p>
            <a:r>
              <a:rPr lang="en-GB" sz="1400" i="1" dirty="0"/>
              <a:t>Sorry, what did you say? I was thinking about my holiday.</a:t>
            </a:r>
            <a:endParaRPr lang="en-GB" sz="1400" dirty="0"/>
          </a:p>
          <a:p>
            <a:r>
              <a:rPr lang="en-GB" sz="1400" dirty="0"/>
              <a:t>The first sentence is an opinion but the second sentence is an action.</a:t>
            </a:r>
          </a:p>
          <a:p>
            <a:endParaRPr lang="en-GB" sz="1300" dirty="0"/>
          </a:p>
        </p:txBody>
      </p:sp>
    </p:spTree>
    <p:extLst>
      <p:ext uri="{BB962C8B-B14F-4D97-AF65-F5344CB8AC3E}">
        <p14:creationId xmlns:p14="http://schemas.microsoft.com/office/powerpoint/2010/main" val="1284555661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926</Words>
  <Application>Microsoft Office PowerPoint</Application>
  <PresentationFormat>Widescreen</PresentationFormat>
  <Paragraphs>73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Century Schoolbook</vt:lpstr>
      <vt:lpstr>Wingdings</vt:lpstr>
      <vt:lpstr>Wingdings 2</vt:lpstr>
      <vt:lpstr>View</vt:lpstr>
      <vt:lpstr>Present simple and Present continuous</vt:lpstr>
      <vt:lpstr>Learning Outcome</vt:lpstr>
      <vt:lpstr>Leerdoelen</vt:lpstr>
      <vt:lpstr>Actief werkwoord vs Statief werkwoord</vt:lpstr>
      <vt:lpstr>Action vs State verb</vt:lpstr>
      <vt:lpstr>Action verbs</vt:lpstr>
      <vt:lpstr>PowerPoint Presentation</vt:lpstr>
      <vt:lpstr>PowerPoint Presentation</vt:lpstr>
      <vt:lpstr>PowerPoint Presentation</vt:lpstr>
      <vt:lpstr>Quick revision Words ending with ‘y’</vt:lpstr>
      <vt:lpstr>Do and Does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simple and Present continuous</dc:title>
  <dc:creator>Christina Dad</dc:creator>
  <cp:lastModifiedBy>rick minnen</cp:lastModifiedBy>
  <cp:revision>4</cp:revision>
  <dcterms:created xsi:type="dcterms:W3CDTF">2019-08-17T12:03:41Z</dcterms:created>
  <dcterms:modified xsi:type="dcterms:W3CDTF">2021-01-31T13:56:16Z</dcterms:modified>
</cp:coreProperties>
</file>