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7" r:id="rId7"/>
    <p:sldId id="258" r:id="rId8"/>
    <p:sldId id="259" r:id="rId9"/>
    <p:sldId id="260" r:id="rId10"/>
    <p:sldId id="265" r:id="rId11"/>
    <p:sldId id="264" r:id="rId12"/>
    <p:sldId id="262" r:id="rId13"/>
    <p:sldId id="266" r:id="rId14"/>
    <p:sldId id="277" r:id="rId15"/>
    <p:sldId id="267" r:id="rId16"/>
    <p:sldId id="268" r:id="rId17"/>
    <p:sldId id="269" r:id="rId18"/>
    <p:sldId id="270" r:id="rId19"/>
    <p:sldId id="271" r:id="rId20"/>
    <p:sldId id="273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3383B1-55D6-44AE-8933-1CF572A1354C}" v="6" dt="2021-01-31T20:18:40.4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" userId="b9b1a049-6b87-453c-9d4e-1b3ea0ffd634" providerId="ADAL" clId="{D53383B1-55D6-44AE-8933-1CF572A1354C}"/>
    <pc:docChg chg="custSel addSld delSld modSld">
      <pc:chgData name="Marieke" userId="b9b1a049-6b87-453c-9d4e-1b3ea0ffd634" providerId="ADAL" clId="{D53383B1-55D6-44AE-8933-1CF572A1354C}" dt="2021-01-31T20:19:21.542" v="155" actId="113"/>
      <pc:docMkLst>
        <pc:docMk/>
      </pc:docMkLst>
      <pc:sldChg chg="modSp mod">
        <pc:chgData name="Marieke" userId="b9b1a049-6b87-453c-9d4e-1b3ea0ffd634" providerId="ADAL" clId="{D53383B1-55D6-44AE-8933-1CF572A1354C}" dt="2021-01-31T20:16:35.531" v="0" actId="20577"/>
        <pc:sldMkLst>
          <pc:docMk/>
          <pc:sldMk cId="3252635398" sldId="265"/>
        </pc:sldMkLst>
        <pc:spChg chg="mod">
          <ac:chgData name="Marieke" userId="b9b1a049-6b87-453c-9d4e-1b3ea0ffd634" providerId="ADAL" clId="{D53383B1-55D6-44AE-8933-1CF572A1354C}" dt="2021-01-31T20:16:35.531" v="0" actId="20577"/>
          <ac:spMkLst>
            <pc:docMk/>
            <pc:sldMk cId="3252635398" sldId="265"/>
            <ac:spMk id="2" creationId="{3500C75F-F0E0-43A1-B9C0-AED5264D5FAD}"/>
          </ac:spMkLst>
        </pc:spChg>
      </pc:sldChg>
      <pc:sldChg chg="modSp mod">
        <pc:chgData name="Marieke" userId="b9b1a049-6b87-453c-9d4e-1b3ea0ffd634" providerId="ADAL" clId="{D53383B1-55D6-44AE-8933-1CF572A1354C}" dt="2021-01-31T20:17:41.258" v="144" actId="20577"/>
        <pc:sldMkLst>
          <pc:docMk/>
          <pc:sldMk cId="2074534419" sldId="266"/>
        </pc:sldMkLst>
        <pc:spChg chg="mod">
          <ac:chgData name="Marieke" userId="b9b1a049-6b87-453c-9d4e-1b3ea0ffd634" providerId="ADAL" clId="{D53383B1-55D6-44AE-8933-1CF572A1354C}" dt="2021-01-31T20:17:41.258" v="144" actId="20577"/>
          <ac:spMkLst>
            <pc:docMk/>
            <pc:sldMk cId="2074534419" sldId="266"/>
            <ac:spMk id="3" creationId="{9110B8F0-77E6-4985-AEB5-B4A33598BCFC}"/>
          </ac:spMkLst>
        </pc:spChg>
      </pc:sldChg>
      <pc:sldChg chg="del">
        <pc:chgData name="Marieke" userId="b9b1a049-6b87-453c-9d4e-1b3ea0ffd634" providerId="ADAL" clId="{D53383B1-55D6-44AE-8933-1CF572A1354C}" dt="2021-01-31T20:18:24.557" v="147" actId="47"/>
        <pc:sldMkLst>
          <pc:docMk/>
          <pc:sldMk cId="3786441761" sldId="274"/>
        </pc:sldMkLst>
      </pc:sldChg>
      <pc:sldChg chg="modSp mod">
        <pc:chgData name="Marieke" userId="b9b1a049-6b87-453c-9d4e-1b3ea0ffd634" providerId="ADAL" clId="{D53383B1-55D6-44AE-8933-1CF572A1354C}" dt="2021-01-31T20:19:21.542" v="155" actId="113"/>
        <pc:sldMkLst>
          <pc:docMk/>
          <pc:sldMk cId="2104610471" sldId="275"/>
        </pc:sldMkLst>
        <pc:spChg chg="mod">
          <ac:chgData name="Marieke" userId="b9b1a049-6b87-453c-9d4e-1b3ea0ffd634" providerId="ADAL" clId="{D53383B1-55D6-44AE-8933-1CF572A1354C}" dt="2021-01-31T20:19:21.542" v="155" actId="113"/>
          <ac:spMkLst>
            <pc:docMk/>
            <pc:sldMk cId="2104610471" sldId="275"/>
            <ac:spMk id="3" creationId="{F8677697-4DC8-40C1-A76A-A491E3C729F8}"/>
          </ac:spMkLst>
        </pc:spChg>
      </pc:sldChg>
      <pc:sldChg chg="modSp mod">
        <pc:chgData name="Marieke" userId="b9b1a049-6b87-453c-9d4e-1b3ea0ffd634" providerId="ADAL" clId="{D53383B1-55D6-44AE-8933-1CF572A1354C}" dt="2021-01-31T20:18:44.848" v="154" actId="1076"/>
        <pc:sldMkLst>
          <pc:docMk/>
          <pc:sldMk cId="1211823437" sldId="277"/>
        </pc:sldMkLst>
        <pc:spChg chg="mod">
          <ac:chgData name="Marieke" userId="b9b1a049-6b87-453c-9d4e-1b3ea0ffd634" providerId="ADAL" clId="{D53383B1-55D6-44AE-8933-1CF572A1354C}" dt="2021-01-31T20:18:34.802" v="149" actId="1076"/>
          <ac:spMkLst>
            <pc:docMk/>
            <pc:sldMk cId="1211823437" sldId="277"/>
            <ac:spMk id="7" creationId="{00000000-0000-0000-0000-000000000000}"/>
          </ac:spMkLst>
        </pc:spChg>
        <pc:spChg chg="mod">
          <ac:chgData name="Marieke" userId="b9b1a049-6b87-453c-9d4e-1b3ea0ffd634" providerId="ADAL" clId="{D53383B1-55D6-44AE-8933-1CF572A1354C}" dt="2021-01-31T20:18:37.015" v="150" actId="1076"/>
          <ac:spMkLst>
            <pc:docMk/>
            <pc:sldMk cId="1211823437" sldId="277"/>
            <ac:spMk id="8" creationId="{00000000-0000-0000-0000-000000000000}"/>
          </ac:spMkLst>
        </pc:spChg>
        <pc:spChg chg="mod">
          <ac:chgData name="Marieke" userId="b9b1a049-6b87-453c-9d4e-1b3ea0ffd634" providerId="ADAL" clId="{D53383B1-55D6-44AE-8933-1CF572A1354C}" dt="2021-01-31T20:18:40.494" v="152" actId="1076"/>
          <ac:spMkLst>
            <pc:docMk/>
            <pc:sldMk cId="1211823437" sldId="277"/>
            <ac:spMk id="9" creationId="{00000000-0000-0000-0000-000000000000}"/>
          </ac:spMkLst>
        </pc:spChg>
        <pc:picChg chg="mod">
          <ac:chgData name="Marieke" userId="b9b1a049-6b87-453c-9d4e-1b3ea0ffd634" providerId="ADAL" clId="{D53383B1-55D6-44AE-8933-1CF572A1354C}" dt="2021-01-31T20:18:43.291" v="153" actId="1076"/>
          <ac:picMkLst>
            <pc:docMk/>
            <pc:sldMk cId="1211823437" sldId="277"/>
            <ac:picMk id="14" creationId="{00000000-0000-0000-0000-000000000000}"/>
          </ac:picMkLst>
        </pc:picChg>
        <pc:picChg chg="mod">
          <ac:chgData name="Marieke" userId="b9b1a049-6b87-453c-9d4e-1b3ea0ffd634" providerId="ADAL" clId="{D53383B1-55D6-44AE-8933-1CF572A1354C}" dt="2021-01-31T20:18:39.098" v="151" actId="1076"/>
          <ac:picMkLst>
            <pc:docMk/>
            <pc:sldMk cId="1211823437" sldId="277"/>
            <ac:picMk id="15" creationId="{00000000-0000-0000-0000-000000000000}"/>
          </ac:picMkLst>
        </pc:picChg>
        <pc:picChg chg="mod">
          <ac:chgData name="Marieke" userId="b9b1a049-6b87-453c-9d4e-1b3ea0ffd634" providerId="ADAL" clId="{D53383B1-55D6-44AE-8933-1CF572A1354C}" dt="2021-01-31T20:18:44.848" v="154" actId="1076"/>
          <ac:picMkLst>
            <pc:docMk/>
            <pc:sldMk cId="1211823437" sldId="277"/>
            <ac:picMk id="21" creationId="{00000000-0000-0000-0000-000000000000}"/>
          </ac:picMkLst>
        </pc:picChg>
      </pc:sldChg>
      <pc:sldChg chg="add del">
        <pc:chgData name="Marieke" userId="b9b1a049-6b87-453c-9d4e-1b3ea0ffd634" providerId="ADAL" clId="{D53383B1-55D6-44AE-8933-1CF572A1354C}" dt="2021-01-31T20:18:16.537" v="146"/>
        <pc:sldMkLst>
          <pc:docMk/>
          <pc:sldMk cId="2303993804" sldId="277"/>
        </pc:sldMkLst>
      </pc:sldChg>
    </pc:docChg>
  </pc:docChgLst>
  <pc:docChgLst>
    <pc:chgData name="Valerie van den Berg" userId="b7f64057-db8e-423a-b2b5-100c21bc0b3b" providerId="ADAL" clId="{8C596588-8B7A-40DC-B93C-4588ADD51B35}"/>
    <pc:docChg chg="custSel delSld modSld">
      <pc:chgData name="Valerie van den Berg" userId="b7f64057-db8e-423a-b2b5-100c21bc0b3b" providerId="ADAL" clId="{8C596588-8B7A-40DC-B93C-4588ADD51B35}" dt="2021-02-01T07:46:28.395" v="83" actId="47"/>
      <pc:docMkLst>
        <pc:docMk/>
      </pc:docMkLst>
      <pc:sldChg chg="modSp mod">
        <pc:chgData name="Valerie van den Berg" userId="b7f64057-db8e-423a-b2b5-100c21bc0b3b" providerId="ADAL" clId="{8C596588-8B7A-40DC-B93C-4588ADD51B35}" dt="2021-02-01T07:46:10.445" v="82" actId="5793"/>
        <pc:sldMkLst>
          <pc:docMk/>
          <pc:sldMk cId="933192159" sldId="259"/>
        </pc:sldMkLst>
        <pc:spChg chg="mod">
          <ac:chgData name="Valerie van den Berg" userId="b7f64057-db8e-423a-b2b5-100c21bc0b3b" providerId="ADAL" clId="{8C596588-8B7A-40DC-B93C-4588ADD51B35}" dt="2021-02-01T07:46:10.445" v="82" actId="5793"/>
          <ac:spMkLst>
            <pc:docMk/>
            <pc:sldMk cId="933192159" sldId="259"/>
            <ac:spMk id="3" creationId="{9110B8F0-77E6-4985-AEB5-B4A33598BCFC}"/>
          </ac:spMkLst>
        </pc:spChg>
      </pc:sldChg>
      <pc:sldChg chg="del">
        <pc:chgData name="Valerie van den Berg" userId="b7f64057-db8e-423a-b2b5-100c21bc0b3b" providerId="ADAL" clId="{8C596588-8B7A-40DC-B93C-4588ADD51B35}" dt="2021-02-01T07:46:28.395" v="83" actId="47"/>
        <pc:sldMkLst>
          <pc:docMk/>
          <pc:sldMk cId="2856029704" sldId="272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CDE04-ECFF-40DB-A535-C30A6236E3C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2940EC8-C0F0-402F-9C8D-5DD0FE07BF3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Kennismaken met nieuwe medestudenten</a:t>
          </a:r>
          <a:endParaRPr lang="en-US" dirty="0"/>
        </a:p>
      </dgm:t>
    </dgm:pt>
    <dgm:pt modelId="{A0B66332-10B7-4B69-A3E8-8CFDD196317C}" type="parTrans" cxnId="{B0378DCC-D345-4061-894C-E1775598DD95}">
      <dgm:prSet/>
      <dgm:spPr/>
      <dgm:t>
        <a:bodyPr/>
        <a:lstStyle/>
        <a:p>
          <a:endParaRPr lang="en-US"/>
        </a:p>
      </dgm:t>
    </dgm:pt>
    <dgm:pt modelId="{55DED918-5F1B-4CDB-839C-EC07FC5BE954}" type="sibTrans" cxnId="{B0378DCC-D345-4061-894C-E1775598DD95}">
      <dgm:prSet/>
      <dgm:spPr/>
      <dgm:t>
        <a:bodyPr/>
        <a:lstStyle/>
        <a:p>
          <a:endParaRPr lang="en-US"/>
        </a:p>
      </dgm:t>
    </dgm:pt>
    <dgm:pt modelId="{C232BC6D-395D-4AE0-9505-AABD0344054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Weekopstart</a:t>
          </a:r>
          <a:r>
            <a:rPr lang="nl-NL" dirty="0"/>
            <a:t> </a:t>
          </a:r>
          <a:r>
            <a:rPr lang="nl-NL" dirty="0">
              <a:sym typeface="Wingdings" panose="05000000000000000000" pitchFamily="2" charset="2"/>
            </a:rPr>
            <a:t> rooster doornemen voor komende twee weken + na de carnavalsvakantie</a:t>
          </a:r>
          <a:endParaRPr lang="en-US" dirty="0"/>
        </a:p>
      </dgm:t>
    </dgm:pt>
    <dgm:pt modelId="{0314A7B5-6ED7-49FA-87FC-C46DC1477EF8}" type="parTrans" cxnId="{0D7E0C14-72CF-4E98-B448-5544840E4CFD}">
      <dgm:prSet/>
      <dgm:spPr/>
      <dgm:t>
        <a:bodyPr/>
        <a:lstStyle/>
        <a:p>
          <a:endParaRPr lang="en-US"/>
        </a:p>
      </dgm:t>
    </dgm:pt>
    <dgm:pt modelId="{1255A564-CAE4-4F03-80D1-169236A1C88F}" type="sibTrans" cxnId="{0D7E0C14-72CF-4E98-B448-5544840E4CFD}">
      <dgm:prSet/>
      <dgm:spPr/>
      <dgm:t>
        <a:bodyPr/>
        <a:lstStyle/>
        <a:p>
          <a:endParaRPr lang="en-US"/>
        </a:p>
      </dgm:t>
    </dgm:pt>
    <dgm:pt modelId="{89AACE43-4644-459D-A8E4-C93CA7DD8D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Introductie</a:t>
          </a:r>
          <a:r>
            <a:rPr lang="en-US" dirty="0"/>
            <a:t> LA1 + </a:t>
          </a:r>
          <a:r>
            <a:rPr lang="en-US" dirty="0" err="1"/>
            <a:t>zelfstandig</a:t>
          </a:r>
          <a:r>
            <a:rPr lang="en-US" dirty="0"/>
            <a:t> </a:t>
          </a:r>
          <a:r>
            <a:rPr lang="en-US" dirty="0" err="1"/>
            <a:t>werken</a:t>
          </a:r>
          <a:r>
            <a:rPr lang="en-US" dirty="0"/>
            <a:t> </a:t>
          </a:r>
          <a:r>
            <a:rPr lang="en-US" dirty="0" err="1"/>
            <a:t>daaraan</a:t>
          </a:r>
          <a:r>
            <a:rPr lang="en-US" dirty="0"/>
            <a:t> in </a:t>
          </a:r>
          <a:r>
            <a:rPr lang="en-US" dirty="0" err="1"/>
            <a:t>groepjes</a:t>
          </a:r>
          <a:r>
            <a:rPr lang="en-US" dirty="0"/>
            <a:t> (Teams) </a:t>
          </a:r>
        </a:p>
      </dgm:t>
    </dgm:pt>
    <dgm:pt modelId="{61B24093-0F44-417F-BEED-F17A8A4DA471}" type="parTrans" cxnId="{3773C208-0C35-4B99-8241-CAACDCE49A9F}">
      <dgm:prSet/>
      <dgm:spPr/>
      <dgm:t>
        <a:bodyPr/>
        <a:lstStyle/>
        <a:p>
          <a:endParaRPr lang="en-US"/>
        </a:p>
      </dgm:t>
    </dgm:pt>
    <dgm:pt modelId="{BFF20685-A8F5-49EB-9B42-ADBCB7EF2595}" type="sibTrans" cxnId="{3773C208-0C35-4B99-8241-CAACDCE49A9F}">
      <dgm:prSet/>
      <dgm:spPr/>
      <dgm:t>
        <a:bodyPr/>
        <a:lstStyle/>
        <a:p>
          <a:endParaRPr lang="en-US"/>
        </a:p>
      </dgm:t>
    </dgm:pt>
    <dgm:pt modelId="{F60A6F31-67A9-4CFC-A451-1CF752ACB45C}" type="pres">
      <dgm:prSet presAssocID="{89ECDE04-ECFF-40DB-A535-C30A6236E3C0}" presName="root" presStyleCnt="0">
        <dgm:presLayoutVars>
          <dgm:dir/>
          <dgm:resizeHandles val="exact"/>
        </dgm:presLayoutVars>
      </dgm:prSet>
      <dgm:spPr/>
    </dgm:pt>
    <dgm:pt modelId="{543F2B0B-910A-45B3-819B-6A4B921562D3}" type="pres">
      <dgm:prSet presAssocID="{12940EC8-C0F0-402F-9C8D-5DD0FE07BF35}" presName="compNode" presStyleCnt="0"/>
      <dgm:spPr/>
    </dgm:pt>
    <dgm:pt modelId="{0049C2D1-5587-4193-ADEE-429EC7DC2399}" type="pres">
      <dgm:prSet presAssocID="{12940EC8-C0F0-402F-9C8D-5DD0FE07BF35}" presName="bgRect" presStyleLbl="bgShp" presStyleIdx="0" presStyleCnt="3"/>
      <dgm:spPr/>
    </dgm:pt>
    <dgm:pt modelId="{A1FF095D-72B6-4E70-9ECB-BF7A49BFECAE}" type="pres">
      <dgm:prSet presAssocID="{12940EC8-C0F0-402F-9C8D-5DD0FE07BF3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F339FADF-A82E-4FC4-BE90-505C936D85AB}" type="pres">
      <dgm:prSet presAssocID="{12940EC8-C0F0-402F-9C8D-5DD0FE07BF35}" presName="spaceRect" presStyleCnt="0"/>
      <dgm:spPr/>
    </dgm:pt>
    <dgm:pt modelId="{DC82BD06-2EFB-4116-BDEB-BD231330F5B3}" type="pres">
      <dgm:prSet presAssocID="{12940EC8-C0F0-402F-9C8D-5DD0FE07BF35}" presName="parTx" presStyleLbl="revTx" presStyleIdx="0" presStyleCnt="3">
        <dgm:presLayoutVars>
          <dgm:chMax val="0"/>
          <dgm:chPref val="0"/>
        </dgm:presLayoutVars>
      </dgm:prSet>
      <dgm:spPr/>
    </dgm:pt>
    <dgm:pt modelId="{9CDB73BF-BEE4-40F2-800F-21659AB9D67A}" type="pres">
      <dgm:prSet presAssocID="{55DED918-5F1B-4CDB-839C-EC07FC5BE954}" presName="sibTrans" presStyleCnt="0"/>
      <dgm:spPr/>
    </dgm:pt>
    <dgm:pt modelId="{5DBA5A47-98A2-4798-9525-DAC54F6AE07F}" type="pres">
      <dgm:prSet presAssocID="{C232BC6D-395D-4AE0-9505-AABD03440544}" presName="compNode" presStyleCnt="0"/>
      <dgm:spPr/>
    </dgm:pt>
    <dgm:pt modelId="{37F78DCF-FE7D-4CFF-B433-132970041374}" type="pres">
      <dgm:prSet presAssocID="{C232BC6D-395D-4AE0-9505-AABD03440544}" presName="bgRect" presStyleLbl="bgShp" presStyleIdx="1" presStyleCnt="3"/>
      <dgm:spPr/>
    </dgm:pt>
    <dgm:pt modelId="{7C5BC8F5-BE71-4FC2-AC59-CC68886B596D}" type="pres">
      <dgm:prSet presAssocID="{C232BC6D-395D-4AE0-9505-AABD034405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an"/>
        </a:ext>
      </dgm:extLst>
    </dgm:pt>
    <dgm:pt modelId="{0A01BA7D-0AC7-4706-978C-2A2E76667317}" type="pres">
      <dgm:prSet presAssocID="{C232BC6D-395D-4AE0-9505-AABD03440544}" presName="spaceRect" presStyleCnt="0"/>
      <dgm:spPr/>
    </dgm:pt>
    <dgm:pt modelId="{8C80A6B9-F9DD-4F33-B7B2-F0F77E286C2A}" type="pres">
      <dgm:prSet presAssocID="{C232BC6D-395D-4AE0-9505-AABD03440544}" presName="parTx" presStyleLbl="revTx" presStyleIdx="1" presStyleCnt="3">
        <dgm:presLayoutVars>
          <dgm:chMax val="0"/>
          <dgm:chPref val="0"/>
        </dgm:presLayoutVars>
      </dgm:prSet>
      <dgm:spPr/>
    </dgm:pt>
    <dgm:pt modelId="{19F421D3-2C15-4D90-A7EE-2443FB2A5D6C}" type="pres">
      <dgm:prSet presAssocID="{1255A564-CAE4-4F03-80D1-169236A1C88F}" presName="sibTrans" presStyleCnt="0"/>
      <dgm:spPr/>
    </dgm:pt>
    <dgm:pt modelId="{B9E1E2F5-9D51-4D01-9C6A-DFEE9534C8F2}" type="pres">
      <dgm:prSet presAssocID="{89AACE43-4644-459D-A8E4-C93CA7DD8D36}" presName="compNode" presStyleCnt="0"/>
      <dgm:spPr/>
    </dgm:pt>
    <dgm:pt modelId="{5EF82773-8A04-4D6B-9211-CE2FCD97F00B}" type="pres">
      <dgm:prSet presAssocID="{89AACE43-4644-459D-A8E4-C93CA7DD8D36}" presName="bgRect" presStyleLbl="bgShp" presStyleIdx="2" presStyleCnt="3"/>
      <dgm:spPr/>
    </dgm:pt>
    <dgm:pt modelId="{00C7ABB3-68A0-4DEF-9C47-69306EC847D8}" type="pres">
      <dgm:prSet presAssocID="{89AACE43-4644-459D-A8E4-C93CA7DD8D3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D9594682-4DA7-4E00-A1D1-A8435DB40037}" type="pres">
      <dgm:prSet presAssocID="{89AACE43-4644-459D-A8E4-C93CA7DD8D36}" presName="spaceRect" presStyleCnt="0"/>
      <dgm:spPr/>
    </dgm:pt>
    <dgm:pt modelId="{DFCF95E9-9FCE-465A-8038-6E1905B5FD27}" type="pres">
      <dgm:prSet presAssocID="{89AACE43-4644-459D-A8E4-C93CA7DD8D3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773C208-0C35-4B99-8241-CAACDCE49A9F}" srcId="{89ECDE04-ECFF-40DB-A535-C30A6236E3C0}" destId="{89AACE43-4644-459D-A8E4-C93CA7DD8D36}" srcOrd="2" destOrd="0" parTransId="{61B24093-0F44-417F-BEED-F17A8A4DA471}" sibTransId="{BFF20685-A8F5-49EB-9B42-ADBCB7EF2595}"/>
    <dgm:cxn modelId="{0D7E0C14-72CF-4E98-B448-5544840E4CFD}" srcId="{89ECDE04-ECFF-40DB-A535-C30A6236E3C0}" destId="{C232BC6D-395D-4AE0-9505-AABD03440544}" srcOrd="1" destOrd="0" parTransId="{0314A7B5-6ED7-49FA-87FC-C46DC1477EF8}" sibTransId="{1255A564-CAE4-4F03-80D1-169236A1C88F}"/>
    <dgm:cxn modelId="{D9BE1118-B8DE-48CD-9B41-D0C11AC3D9A7}" type="presOf" srcId="{12940EC8-C0F0-402F-9C8D-5DD0FE07BF35}" destId="{DC82BD06-2EFB-4116-BDEB-BD231330F5B3}" srcOrd="0" destOrd="0" presId="urn:microsoft.com/office/officeart/2018/2/layout/IconVerticalSolidList"/>
    <dgm:cxn modelId="{77754953-CC1D-47DE-B000-DEC3D3E2A6F3}" type="presOf" srcId="{C232BC6D-395D-4AE0-9505-AABD03440544}" destId="{8C80A6B9-F9DD-4F33-B7B2-F0F77E286C2A}" srcOrd="0" destOrd="0" presId="urn:microsoft.com/office/officeart/2018/2/layout/IconVerticalSolidList"/>
    <dgm:cxn modelId="{2AEF297E-366E-4FA5-ABEF-368F66D4B1DF}" type="presOf" srcId="{89AACE43-4644-459D-A8E4-C93CA7DD8D36}" destId="{DFCF95E9-9FCE-465A-8038-6E1905B5FD27}" srcOrd="0" destOrd="0" presId="urn:microsoft.com/office/officeart/2018/2/layout/IconVerticalSolidList"/>
    <dgm:cxn modelId="{B0378DCC-D345-4061-894C-E1775598DD95}" srcId="{89ECDE04-ECFF-40DB-A535-C30A6236E3C0}" destId="{12940EC8-C0F0-402F-9C8D-5DD0FE07BF35}" srcOrd="0" destOrd="0" parTransId="{A0B66332-10B7-4B69-A3E8-8CFDD196317C}" sibTransId="{55DED918-5F1B-4CDB-839C-EC07FC5BE954}"/>
    <dgm:cxn modelId="{BA1A86FB-6742-4F1C-AFE7-C2C4D873D5C5}" type="presOf" srcId="{89ECDE04-ECFF-40DB-A535-C30A6236E3C0}" destId="{F60A6F31-67A9-4CFC-A451-1CF752ACB45C}" srcOrd="0" destOrd="0" presId="urn:microsoft.com/office/officeart/2018/2/layout/IconVerticalSolidList"/>
    <dgm:cxn modelId="{51F27F49-D3B1-4A42-9030-7AE38A50D3EB}" type="presParOf" srcId="{F60A6F31-67A9-4CFC-A451-1CF752ACB45C}" destId="{543F2B0B-910A-45B3-819B-6A4B921562D3}" srcOrd="0" destOrd="0" presId="urn:microsoft.com/office/officeart/2018/2/layout/IconVerticalSolidList"/>
    <dgm:cxn modelId="{F5F0F69E-F520-4BCE-B9FC-4737BAAF10A7}" type="presParOf" srcId="{543F2B0B-910A-45B3-819B-6A4B921562D3}" destId="{0049C2D1-5587-4193-ADEE-429EC7DC2399}" srcOrd="0" destOrd="0" presId="urn:microsoft.com/office/officeart/2018/2/layout/IconVerticalSolidList"/>
    <dgm:cxn modelId="{683EDE29-C1C4-4453-8C50-AC2E65956805}" type="presParOf" srcId="{543F2B0B-910A-45B3-819B-6A4B921562D3}" destId="{A1FF095D-72B6-4E70-9ECB-BF7A49BFECAE}" srcOrd="1" destOrd="0" presId="urn:microsoft.com/office/officeart/2018/2/layout/IconVerticalSolidList"/>
    <dgm:cxn modelId="{CE5E0D2D-B93D-4E85-9AA6-CFEEB95D5D71}" type="presParOf" srcId="{543F2B0B-910A-45B3-819B-6A4B921562D3}" destId="{F339FADF-A82E-4FC4-BE90-505C936D85AB}" srcOrd="2" destOrd="0" presId="urn:microsoft.com/office/officeart/2018/2/layout/IconVerticalSolidList"/>
    <dgm:cxn modelId="{B3156055-E233-4B7F-B044-D0EAE6E285C9}" type="presParOf" srcId="{543F2B0B-910A-45B3-819B-6A4B921562D3}" destId="{DC82BD06-2EFB-4116-BDEB-BD231330F5B3}" srcOrd="3" destOrd="0" presId="urn:microsoft.com/office/officeart/2018/2/layout/IconVerticalSolidList"/>
    <dgm:cxn modelId="{43535D7E-A5FF-4A06-A992-9C0BD2218079}" type="presParOf" srcId="{F60A6F31-67A9-4CFC-A451-1CF752ACB45C}" destId="{9CDB73BF-BEE4-40F2-800F-21659AB9D67A}" srcOrd="1" destOrd="0" presId="urn:microsoft.com/office/officeart/2018/2/layout/IconVerticalSolidList"/>
    <dgm:cxn modelId="{07C7C432-92EC-4158-B8BE-FEC315B85FEC}" type="presParOf" srcId="{F60A6F31-67A9-4CFC-A451-1CF752ACB45C}" destId="{5DBA5A47-98A2-4798-9525-DAC54F6AE07F}" srcOrd="2" destOrd="0" presId="urn:microsoft.com/office/officeart/2018/2/layout/IconVerticalSolidList"/>
    <dgm:cxn modelId="{E231C574-BDED-4D42-B66E-66C163C6E90F}" type="presParOf" srcId="{5DBA5A47-98A2-4798-9525-DAC54F6AE07F}" destId="{37F78DCF-FE7D-4CFF-B433-132970041374}" srcOrd="0" destOrd="0" presId="urn:microsoft.com/office/officeart/2018/2/layout/IconVerticalSolidList"/>
    <dgm:cxn modelId="{218484D8-B815-4608-B420-B5680E66F7DD}" type="presParOf" srcId="{5DBA5A47-98A2-4798-9525-DAC54F6AE07F}" destId="{7C5BC8F5-BE71-4FC2-AC59-CC68886B596D}" srcOrd="1" destOrd="0" presId="urn:microsoft.com/office/officeart/2018/2/layout/IconVerticalSolidList"/>
    <dgm:cxn modelId="{C8E04AB2-9C15-476D-AC36-A1677EAF61B6}" type="presParOf" srcId="{5DBA5A47-98A2-4798-9525-DAC54F6AE07F}" destId="{0A01BA7D-0AC7-4706-978C-2A2E76667317}" srcOrd="2" destOrd="0" presId="urn:microsoft.com/office/officeart/2018/2/layout/IconVerticalSolidList"/>
    <dgm:cxn modelId="{55D820C2-02C5-471C-907F-D7274B4A98C7}" type="presParOf" srcId="{5DBA5A47-98A2-4798-9525-DAC54F6AE07F}" destId="{8C80A6B9-F9DD-4F33-B7B2-F0F77E286C2A}" srcOrd="3" destOrd="0" presId="urn:microsoft.com/office/officeart/2018/2/layout/IconVerticalSolidList"/>
    <dgm:cxn modelId="{72A69D7A-D037-449F-874E-C55075280539}" type="presParOf" srcId="{F60A6F31-67A9-4CFC-A451-1CF752ACB45C}" destId="{19F421D3-2C15-4D90-A7EE-2443FB2A5D6C}" srcOrd="3" destOrd="0" presId="urn:microsoft.com/office/officeart/2018/2/layout/IconVerticalSolidList"/>
    <dgm:cxn modelId="{82DD1498-6111-4A8E-8026-642FA7C89DA8}" type="presParOf" srcId="{F60A6F31-67A9-4CFC-A451-1CF752ACB45C}" destId="{B9E1E2F5-9D51-4D01-9C6A-DFEE9534C8F2}" srcOrd="4" destOrd="0" presId="urn:microsoft.com/office/officeart/2018/2/layout/IconVerticalSolidList"/>
    <dgm:cxn modelId="{675CB774-63FC-413B-9B3B-DBF95C1C8FB9}" type="presParOf" srcId="{B9E1E2F5-9D51-4D01-9C6A-DFEE9534C8F2}" destId="{5EF82773-8A04-4D6B-9211-CE2FCD97F00B}" srcOrd="0" destOrd="0" presId="urn:microsoft.com/office/officeart/2018/2/layout/IconVerticalSolidList"/>
    <dgm:cxn modelId="{78634709-0980-4003-8F8F-9CCE0D4E7995}" type="presParOf" srcId="{B9E1E2F5-9D51-4D01-9C6A-DFEE9534C8F2}" destId="{00C7ABB3-68A0-4DEF-9C47-69306EC847D8}" srcOrd="1" destOrd="0" presId="urn:microsoft.com/office/officeart/2018/2/layout/IconVerticalSolidList"/>
    <dgm:cxn modelId="{D3653AA5-6072-47EC-A5BA-6E45D9902B6E}" type="presParOf" srcId="{B9E1E2F5-9D51-4D01-9C6A-DFEE9534C8F2}" destId="{D9594682-4DA7-4E00-A1D1-A8435DB40037}" srcOrd="2" destOrd="0" presId="urn:microsoft.com/office/officeart/2018/2/layout/IconVerticalSolidList"/>
    <dgm:cxn modelId="{BC235323-B9A6-4513-A876-8347278A21F5}" type="presParOf" srcId="{B9E1E2F5-9D51-4D01-9C6A-DFEE9534C8F2}" destId="{DFCF95E9-9FCE-465A-8038-6E1905B5FD2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9C2D1-5587-4193-ADEE-429EC7DC2399}">
      <dsp:nvSpPr>
        <dsp:cNvPr id="0" name=""/>
        <dsp:cNvSpPr/>
      </dsp:nvSpPr>
      <dsp:spPr>
        <a:xfrm>
          <a:off x="0" y="463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F095D-72B6-4E70-9ECB-BF7A49BFECAE}">
      <dsp:nvSpPr>
        <dsp:cNvPr id="0" name=""/>
        <dsp:cNvSpPr/>
      </dsp:nvSpPr>
      <dsp:spPr>
        <a:xfrm>
          <a:off x="328129" y="244527"/>
          <a:ext cx="596599" cy="5965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2BD06-2EFB-4116-BDEB-BD231330F5B3}">
      <dsp:nvSpPr>
        <dsp:cNvPr id="0" name=""/>
        <dsp:cNvSpPr/>
      </dsp:nvSpPr>
      <dsp:spPr>
        <a:xfrm>
          <a:off x="1252859" y="463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Kennismaken met nieuwe medestudenten</a:t>
          </a:r>
          <a:endParaRPr lang="en-US" sz="2500" kern="1200" dirty="0"/>
        </a:p>
      </dsp:txBody>
      <dsp:txXfrm>
        <a:off x="1252859" y="463"/>
        <a:ext cx="8619803" cy="1084726"/>
      </dsp:txXfrm>
    </dsp:sp>
    <dsp:sp modelId="{37F78DCF-FE7D-4CFF-B433-132970041374}">
      <dsp:nvSpPr>
        <dsp:cNvPr id="0" name=""/>
        <dsp:cNvSpPr/>
      </dsp:nvSpPr>
      <dsp:spPr>
        <a:xfrm>
          <a:off x="0" y="1356371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BC8F5-BE71-4FC2-AC59-CC68886B596D}">
      <dsp:nvSpPr>
        <dsp:cNvPr id="0" name=""/>
        <dsp:cNvSpPr/>
      </dsp:nvSpPr>
      <dsp:spPr>
        <a:xfrm>
          <a:off x="328129" y="1600435"/>
          <a:ext cx="596599" cy="5965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0A6B9-F9DD-4F33-B7B2-F0F77E286C2A}">
      <dsp:nvSpPr>
        <dsp:cNvPr id="0" name=""/>
        <dsp:cNvSpPr/>
      </dsp:nvSpPr>
      <dsp:spPr>
        <a:xfrm>
          <a:off x="1252859" y="1356371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 err="1"/>
            <a:t>Weekopstart</a:t>
          </a:r>
          <a:r>
            <a:rPr lang="nl-NL" sz="2500" kern="1200" dirty="0"/>
            <a:t> </a:t>
          </a:r>
          <a:r>
            <a:rPr lang="nl-NL" sz="2500" kern="1200" dirty="0">
              <a:sym typeface="Wingdings" panose="05000000000000000000" pitchFamily="2" charset="2"/>
            </a:rPr>
            <a:t> rooster doornemen voor komende twee weken + na de carnavalsvakantie</a:t>
          </a:r>
          <a:endParaRPr lang="en-US" sz="2500" kern="1200" dirty="0"/>
        </a:p>
      </dsp:txBody>
      <dsp:txXfrm>
        <a:off x="1252859" y="1356371"/>
        <a:ext cx="8619803" cy="1084726"/>
      </dsp:txXfrm>
    </dsp:sp>
    <dsp:sp modelId="{5EF82773-8A04-4D6B-9211-CE2FCD97F00B}">
      <dsp:nvSpPr>
        <dsp:cNvPr id="0" name=""/>
        <dsp:cNvSpPr/>
      </dsp:nvSpPr>
      <dsp:spPr>
        <a:xfrm>
          <a:off x="0" y="2712279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C7ABB3-68A0-4DEF-9C47-69306EC847D8}">
      <dsp:nvSpPr>
        <dsp:cNvPr id="0" name=""/>
        <dsp:cNvSpPr/>
      </dsp:nvSpPr>
      <dsp:spPr>
        <a:xfrm>
          <a:off x="328129" y="2956343"/>
          <a:ext cx="596599" cy="5965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CF95E9-9FCE-465A-8038-6E1905B5FD27}">
      <dsp:nvSpPr>
        <dsp:cNvPr id="0" name=""/>
        <dsp:cNvSpPr/>
      </dsp:nvSpPr>
      <dsp:spPr>
        <a:xfrm>
          <a:off x="1252859" y="2712279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Introductie</a:t>
          </a:r>
          <a:r>
            <a:rPr lang="en-US" sz="2500" kern="1200" dirty="0"/>
            <a:t> LA1 + </a:t>
          </a:r>
          <a:r>
            <a:rPr lang="en-US" sz="2500" kern="1200" dirty="0" err="1"/>
            <a:t>zelfstandig</a:t>
          </a:r>
          <a:r>
            <a:rPr lang="en-US" sz="2500" kern="1200" dirty="0"/>
            <a:t> </a:t>
          </a:r>
          <a:r>
            <a:rPr lang="en-US" sz="2500" kern="1200" dirty="0" err="1"/>
            <a:t>werken</a:t>
          </a:r>
          <a:r>
            <a:rPr lang="en-US" sz="2500" kern="1200" dirty="0"/>
            <a:t> </a:t>
          </a:r>
          <a:r>
            <a:rPr lang="en-US" sz="2500" kern="1200" dirty="0" err="1"/>
            <a:t>daaraan</a:t>
          </a:r>
          <a:r>
            <a:rPr lang="en-US" sz="2500" kern="1200" dirty="0"/>
            <a:t> in </a:t>
          </a:r>
          <a:r>
            <a:rPr lang="en-US" sz="2500" kern="1200" dirty="0" err="1"/>
            <a:t>groepjes</a:t>
          </a:r>
          <a:r>
            <a:rPr lang="en-US" sz="2500" kern="1200" dirty="0"/>
            <a:t> (Teams) </a:t>
          </a:r>
        </a:p>
      </dsp:txBody>
      <dsp:txXfrm>
        <a:off x="1252859" y="2712279"/>
        <a:ext cx="8619803" cy="1084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7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86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7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75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2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914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910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816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970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241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1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60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258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986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49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99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02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17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1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5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98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53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2" descr="Afbeeldingsresultaat voor pebble stad en mens">
            <a:extLst>
              <a:ext uri="{FF2B5EF4-FFF2-40B4-BE49-F238E27FC236}">
                <a16:creationId xmlns:a16="http://schemas.microsoft.com/office/drawing/2014/main" id="{C6B189CC-2CF9-4C73-B7BC-E7707D35FA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6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64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managementmodellensite.nl/doelen-smart-formuleren-uitgebreide-toelichting/#.WiZyJEriZPY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youtu.be/1gd9hgejHm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ordwall.net/resource/991058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7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7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37" name="Straight Connector 7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chemeClr val="accent1"/>
                </a:solidFill>
              </a:rPr>
              <a:t>Welkom in periode 3</a:t>
            </a:r>
            <a:endParaRPr lang="nl-NL" sz="6600" dirty="0">
              <a:solidFill>
                <a:schemeClr val="accent1"/>
              </a:solidFill>
            </a:endParaRP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accent1"/>
                </a:solidFill>
              </a:rPr>
              <a:t>Periode 3 – lesweek 1</a:t>
            </a:r>
          </a:p>
        </p:txBody>
      </p:sp>
      <p:pic>
        <p:nvPicPr>
          <p:cNvPr id="1026" name="Picture 2" descr="How to welcome a new employee to the team | Workable">
            <a:extLst>
              <a:ext uri="{FF2B5EF4-FFF2-40B4-BE49-F238E27FC236}">
                <a16:creationId xmlns:a16="http://schemas.microsoft.com/office/drawing/2014/main" id="{B177E41E-FB0B-4B65-8790-EDDE74C52C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r="3309" b="4"/>
          <a:stretch/>
        </p:blipFill>
        <p:spPr bwMode="auto">
          <a:xfrm>
            <a:off x="3367606" y="741172"/>
            <a:ext cx="5456787" cy="327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91" y="814482"/>
            <a:ext cx="4449163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</a:b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Leerdoelen opstellen voor jezelf.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methode toepassen.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Ondernemerscompetenties kennen.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6399" y="1848841"/>
            <a:ext cx="4440055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</a:t>
            </a: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4 persoonlijke leerdoelen SMART uitgewerkt: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Twee leerdoelen zijn gericht op de competenties.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Twee leerdoelen zijn gericht op het functioneren binnen het bedrijf.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91156" y="3130870"/>
            <a:ext cx="4445298" cy="287771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Bekijk de ondernemerscompetenties en ga na in welke je al goed bent en in welke je jezelf nog wilt ontwikkelen.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uit welke werkzaamheden je in het bedrijf kunt verrichten en waar je meer over zou willen leren.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op waar SMART doelen voor staan en hoe je een SMART doel opstelt.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Formuleer 2 leerdoelen die gaan over het ontwikkelen van de ondernemerscompetenties.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Formuleer 2 leerdoelen die gericht zijn op je werkzaamheden binnen je stage.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Schrijf bij elk leerdoel een klein stappenplan hoe je je leerdoel gaat bereiken met acties die je kan ondernemen. </a:t>
            </a:r>
            <a:r>
              <a: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endParaRPr kumimoji="0" lang="nl-NL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728041" y="842663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product maak je alleen.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28041" y="1839583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Coachles</a:t>
            </a: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leerdoelen stellen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Deadline product 12-02-2021</a:t>
            </a:r>
            <a:endParaRPr kumimoji="0" lang="nl-NL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28041" y="2861362"/>
            <a:ext cx="4774466" cy="125200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Lijst met ondernemerscompetenties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Informatie van het stagebedrijf 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https://managementmodellensite.nl/doelen-smart-formuleren-uitgebreide-toelichting/#.WiZyJEriZPY</a:t>
            </a:r>
            <a:endParaRPr kumimoji="0" lang="nl-NL" alt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1078359" y="839039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83" y="1971952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1063" y="31412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0482" y="826686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15695" y="2875736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287970" y="1839583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2021_ST_1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_Leerdoelen voor je stage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1181030" y="6139072"/>
            <a:ext cx="5419567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t>Wat wil je leren? Wat ga je doen om dat te leren?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358" y="4583881"/>
            <a:ext cx="4037831" cy="129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2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SMART leerdoelen 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pPr marL="342900" indent="-342900"/>
            <a:r>
              <a:rPr lang="nl-NL" sz="2400" dirty="0"/>
              <a:t>Waar staat SMART ook alweer voor?</a:t>
            </a:r>
          </a:p>
          <a:p>
            <a:pPr marL="342900" indent="-342900"/>
            <a:endParaRPr lang="nl-NL" sz="2400" dirty="0"/>
          </a:p>
          <a:p>
            <a:pPr marL="342900" indent="-342900"/>
            <a:endParaRPr lang="nl-NL" sz="2400" dirty="0"/>
          </a:p>
        </p:txBody>
      </p:sp>
      <p:pic>
        <p:nvPicPr>
          <p:cNvPr id="4098" name="Picture 2" descr="filmpje - Villaholland">
            <a:hlinkClick r:id="rId2"/>
            <a:extLst>
              <a:ext uri="{FF2B5EF4-FFF2-40B4-BE49-F238E27FC236}">
                <a16:creationId xmlns:a16="http://schemas.microsoft.com/office/drawing/2014/main" id="{37315187-1FE1-4098-90E3-5E8501603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7" y="2627991"/>
            <a:ext cx="317182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625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nl-NL" sz="4000"/>
              <a:t>Specifiek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/>
              <a:t>Om een doel specifiek te maken stellen we de W-vragen</a:t>
            </a:r>
          </a:p>
          <a:p>
            <a:endParaRPr lang="nl-NL" sz="1800"/>
          </a:p>
          <a:p>
            <a:r>
              <a:rPr lang="nl-NL" sz="1800"/>
              <a:t>Wat willen we bereiken?</a:t>
            </a:r>
          </a:p>
          <a:p>
            <a:r>
              <a:rPr lang="nl-NL" sz="1800"/>
              <a:t>Wie is er bij betrokken?</a:t>
            </a:r>
          </a:p>
          <a:p>
            <a:r>
              <a:rPr lang="nl-NL" sz="1800"/>
              <a:t>Waar gaat het gebeuren?</a:t>
            </a:r>
          </a:p>
          <a:p>
            <a:r>
              <a:rPr lang="nl-NL" sz="1800"/>
              <a:t>Wanneer gebeurt het?</a:t>
            </a:r>
          </a:p>
          <a:p>
            <a:r>
              <a:rPr lang="nl-NL" sz="1800"/>
              <a:t>Waarom willen we het bereiken?</a:t>
            </a:r>
          </a:p>
        </p:txBody>
      </p:sp>
      <p:pic>
        <p:nvPicPr>
          <p:cNvPr id="4" name="Picture 4" descr="Afbeeldingsresultaat voor w vragen">
            <a:extLst>
              <a:ext uri="{FF2B5EF4-FFF2-40B4-BE49-F238E27FC236}">
                <a16:creationId xmlns:a16="http://schemas.microsoft.com/office/drawing/2014/main" id="{D19EE26C-EC64-44E0-B4BD-67118A7C3B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8" r="17283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923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nl-NL" sz="4000" dirty="0"/>
              <a:t>Meetbaar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nl-NL" sz="1800"/>
              <a:t>De meetbaarheid wordt meestal aangegeven in getallen. </a:t>
            </a:r>
          </a:p>
          <a:p>
            <a:r>
              <a:rPr lang="nl-NL" sz="1800"/>
              <a:t>Meetbaarheid kan ook zichtbaar gemaakt worden door het doel te vergelijken met bestaande procedures, kwaliteitseisen, normen, handleidingen of systemen.</a:t>
            </a:r>
          </a:p>
        </p:txBody>
      </p:sp>
      <p:pic>
        <p:nvPicPr>
          <p:cNvPr id="5122" name="Picture 2" descr="Nederland innovatieland vraagt om meetbaar beleid - SAP Blogs - Nederland">
            <a:extLst>
              <a:ext uri="{FF2B5EF4-FFF2-40B4-BE49-F238E27FC236}">
                <a16:creationId xmlns:a16="http://schemas.microsoft.com/office/drawing/2014/main" id="{F8C75E72-4660-45A3-ABFE-471982A4C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4" r="21656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2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2E2D8-0FEE-41E3-BF30-7DD28CDD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/>
              <a:t>Acceptabel</a:t>
            </a:r>
            <a:endParaRPr lang="nl-NL" dirty="0"/>
          </a:p>
        </p:txBody>
      </p:sp>
      <p:pic>
        <p:nvPicPr>
          <p:cNvPr id="4" name="Picture 4" descr="Gerelateerde afbeelding">
            <a:extLst>
              <a:ext uri="{FF2B5EF4-FFF2-40B4-BE49-F238E27FC236}">
                <a16:creationId xmlns:a16="http://schemas.microsoft.com/office/drawing/2014/main" id="{83870149-C42F-4035-9313-FFB01C05E0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" r="25376" b="1"/>
          <a:stretch/>
        </p:blipFill>
        <p:spPr bwMode="auto">
          <a:xfrm>
            <a:off x="1316621" y="2093789"/>
            <a:ext cx="2896569" cy="351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FF7175-0364-475B-8FAB-834F83400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977" y="2057400"/>
            <a:ext cx="6524894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De A staat ook wel voor Aanwijsbaar of Actiegericht. Vragen zijn daarbij:</a:t>
            </a:r>
          </a:p>
          <a:p>
            <a:r>
              <a:rPr lang="nl-NL"/>
              <a:t>Is het voor jezelf haalbaar?</a:t>
            </a:r>
          </a:p>
          <a:p>
            <a:r>
              <a:rPr lang="nl-NL"/>
              <a:t>Is er voldoende draagvlak om het doel te behalen?</a:t>
            </a:r>
          </a:p>
          <a:p>
            <a:r>
              <a:rPr lang="nl-NL"/>
              <a:t>Is het actiegericht en leidend tot resultaat? LET OP: het gaat niet om de acties zelf maar om het resultaat!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51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2E2D8-0FEE-41E3-BF30-7DD28CDD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Realistisch</a:t>
            </a:r>
          </a:p>
        </p:txBody>
      </p:sp>
      <p:pic>
        <p:nvPicPr>
          <p:cNvPr id="5" name="Picture 2" descr="Gerelateerde afbeelding">
            <a:extLst>
              <a:ext uri="{FF2B5EF4-FFF2-40B4-BE49-F238E27FC236}">
                <a16:creationId xmlns:a16="http://schemas.microsoft.com/office/drawing/2014/main" id="{75D652B9-A765-4B90-B840-7C74D9632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6621" y="2093789"/>
            <a:ext cx="2896569" cy="19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FF7175-0364-475B-8FAB-834F83400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977" y="2057400"/>
            <a:ext cx="6524894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Is het doel haalbaar, geeft het voldoende uitdaging. Een doel moet niet te makkelijk zijn maar ook niet te moeilijk. Vragen zijn:</a:t>
            </a:r>
          </a:p>
          <a:p>
            <a:r>
              <a:rPr lang="nl-NL" dirty="0"/>
              <a:t>Is het doel haalbaar voor mij en/of anderen?</a:t>
            </a:r>
          </a:p>
          <a:p>
            <a:r>
              <a:rPr lang="nl-NL" dirty="0"/>
              <a:t>Zijn de inspanningen niet te hoog of te laag?</a:t>
            </a:r>
          </a:p>
          <a:p>
            <a:r>
              <a:rPr lang="nl-NL" dirty="0"/>
              <a:t>Staan de inspanningen in relatie met het resultaat?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0868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2E2D8-0FEE-41E3-BF30-7DD28CDD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nl-NL" sz="4000"/>
              <a:t>Tijdsgebonden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FF7175-0364-475B-8FAB-834F83400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/>
              <a:t>Een goed doel moet een minimaal één datum hebben. Vaak worden meerdere data genoemd zoals start- eind- en tussendata.</a:t>
            </a:r>
          </a:p>
          <a:p>
            <a:pPr marL="0" indent="0">
              <a:buNone/>
            </a:pPr>
            <a:endParaRPr lang="nl-NL" sz="1800"/>
          </a:p>
        </p:txBody>
      </p:sp>
      <p:pic>
        <p:nvPicPr>
          <p:cNvPr id="6148" name="Picture 4" descr="Geen tijd om te bloggen? 8 redenen waarom dat onzin is.">
            <a:extLst>
              <a:ext uri="{FF2B5EF4-FFF2-40B4-BE49-F238E27FC236}">
                <a16:creationId xmlns:a16="http://schemas.microsoft.com/office/drawing/2014/main" id="{2A28F428-C9EA-4086-A5B1-18F08B27D4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5" r="2" b="909"/>
          <a:stretch/>
        </p:blipFill>
        <p:spPr bwMode="auto">
          <a:xfrm>
            <a:off x="6923179" y="1335639"/>
            <a:ext cx="3283429" cy="311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896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2AF9A-EF85-4CAD-AF33-F0DDF51B6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Ondernemerscompetenties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677697-4DC8-40C1-A76A-A491E3C72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Prestatiegerichtheid				</a:t>
            </a:r>
          </a:p>
          <a:p>
            <a:r>
              <a:rPr lang="nl-NL" sz="2000" dirty="0"/>
              <a:t>Zelfstandigheid</a:t>
            </a:r>
          </a:p>
          <a:p>
            <a:r>
              <a:rPr lang="nl-NL" sz="2000" dirty="0"/>
              <a:t>Dominantie</a:t>
            </a:r>
          </a:p>
          <a:p>
            <a:r>
              <a:rPr lang="nl-NL" sz="2000" dirty="0"/>
              <a:t>Sociale oriëntatie</a:t>
            </a:r>
          </a:p>
          <a:p>
            <a:r>
              <a:rPr lang="nl-NL" sz="2000" dirty="0"/>
              <a:t>Zelfvertrouwen</a:t>
            </a:r>
          </a:p>
          <a:p>
            <a:r>
              <a:rPr lang="nl-NL" sz="2000" dirty="0"/>
              <a:t>Doorzettingsvermogen</a:t>
            </a:r>
          </a:p>
          <a:p>
            <a:r>
              <a:rPr lang="nl-NL" sz="2000" dirty="0"/>
              <a:t>Risicobereidheid</a:t>
            </a:r>
          </a:p>
          <a:p>
            <a:endParaRPr lang="nl-NL" sz="2000" dirty="0"/>
          </a:p>
          <a:p>
            <a:r>
              <a:rPr lang="nl-NL" sz="2000" b="1" dirty="0"/>
              <a:t>Zie bijbehorende opdracht</a:t>
            </a:r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83D002A-3E41-407E-BC56-B84D1151C142}"/>
              </a:ext>
            </a:extLst>
          </p:cNvPr>
          <p:cNvSpPr/>
          <p:nvPr/>
        </p:nvSpPr>
        <p:spPr>
          <a:xfrm>
            <a:off x="6466916" y="2065037"/>
            <a:ext cx="4707467" cy="2395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Marktgerichtheid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Flexibiliteit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Pro-activiteit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Empathie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Plannen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nl-NL" sz="2000" dirty="0">
                <a:solidFill>
                  <a:schemeClr val="accent1"/>
                </a:solidFill>
                <a:latin typeface="+mn-lt"/>
                <a:cs typeface="+mn-cs"/>
              </a:rPr>
              <a:t>Financieel beheren</a:t>
            </a:r>
          </a:p>
        </p:txBody>
      </p:sp>
    </p:spTree>
    <p:extLst>
      <p:ext uri="{BB962C8B-B14F-4D97-AF65-F5344CB8AC3E}">
        <p14:creationId xmlns:p14="http://schemas.microsoft.com/office/powerpoint/2010/main" val="21046104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Aan de slag in groepjes (Teams)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BC6FD48-0686-4C16-9095-2FC6D475A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621" y="2093789"/>
            <a:ext cx="2896569" cy="2172426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977" y="2057400"/>
            <a:ext cx="6524894" cy="4038600"/>
          </a:xfrm>
        </p:spPr>
        <p:txBody>
          <a:bodyPr>
            <a:normAutofit/>
          </a:bodyPr>
          <a:lstStyle/>
          <a:p>
            <a:r>
              <a:rPr lang="nl-NL"/>
              <a:t>Lees LA1 voor jezelf nogmaals door </a:t>
            </a:r>
          </a:p>
          <a:p>
            <a:r>
              <a:rPr lang="nl-NL"/>
              <a:t>Bekijk nog eens welke leerdoelen je op het voorstelformulier hebt gezet</a:t>
            </a:r>
          </a:p>
          <a:p>
            <a:r>
              <a:rPr lang="nl-NL"/>
              <a:t>Pak de competenties er bij </a:t>
            </a:r>
          </a:p>
          <a:p>
            <a:r>
              <a:rPr lang="nl-NL"/>
              <a:t>Ga aan de slag met het formuleren van leerdoelen </a:t>
            </a:r>
          </a:p>
          <a:p>
            <a:r>
              <a:rPr lang="nl-NL"/>
              <a:t>Maak je leerdoelen SMART</a:t>
            </a:r>
          </a:p>
        </p:txBody>
      </p:sp>
    </p:spTree>
    <p:extLst>
      <p:ext uri="{BB962C8B-B14F-4D97-AF65-F5344CB8AC3E}">
        <p14:creationId xmlns:p14="http://schemas.microsoft.com/office/powerpoint/2010/main" val="153723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 dirty="0"/>
              <a:t>Voor vandaag:</a:t>
            </a:r>
          </a:p>
        </p:txBody>
      </p:sp>
      <p:graphicFrame>
        <p:nvGraphicFramePr>
          <p:cNvPr id="25" name="Tijdelijke aanduiding voor inhoud 2">
            <a:extLst>
              <a:ext uri="{FF2B5EF4-FFF2-40B4-BE49-F238E27FC236}">
                <a16:creationId xmlns:a16="http://schemas.microsoft.com/office/drawing/2014/main" id="{BE2EC001-5D16-43A0-88DD-73AA326A8F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306957"/>
              </p:ext>
            </p:extLst>
          </p:nvPr>
        </p:nvGraphicFramePr>
        <p:xfrm>
          <a:off x="1176337" y="1692355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AD4E2A-EABB-4265-9261-95FA8DA3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54" y="589051"/>
            <a:ext cx="9875520" cy="1356360"/>
          </a:xfrm>
        </p:spPr>
        <p:txBody>
          <a:bodyPr/>
          <a:lstStyle/>
          <a:p>
            <a:r>
              <a:rPr lang="nl-NL" dirty="0"/>
              <a:t>Kennismaken</a:t>
            </a:r>
          </a:p>
        </p:txBody>
      </p:sp>
      <p:pic>
        <p:nvPicPr>
          <p:cNvPr id="2050" name="Picture 2" descr="Nice to meet you | strijkapplicatie | STRIJKAPPLICATIES | CreaLicious |  kids | gifts | lifestyle">
            <a:hlinkClick r:id="rId2"/>
            <a:extLst>
              <a:ext uri="{FF2B5EF4-FFF2-40B4-BE49-F238E27FC236}">
                <a16:creationId xmlns:a16="http://schemas.microsoft.com/office/drawing/2014/main" id="{5E553354-7AA7-45D9-A587-BAEE9CCF6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653" y="1459786"/>
            <a:ext cx="4997521" cy="499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Rooster voor deze- en 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Maandag om 10:00 uur beginnen – tot 13:45 uur</a:t>
            </a:r>
          </a:p>
          <a:p>
            <a:r>
              <a:rPr lang="nl-NL" dirty="0"/>
              <a:t>Dinsdag om 09:00 uur beginnen – tot 12:15 uur</a:t>
            </a:r>
          </a:p>
          <a:p>
            <a:r>
              <a:rPr lang="nl-NL" dirty="0"/>
              <a:t>Donderdag om 09:00 uur beginnen – tot 12:15 uur</a:t>
            </a:r>
          </a:p>
          <a:p>
            <a:endParaRPr lang="nl-NL" dirty="0"/>
          </a:p>
          <a:p>
            <a:r>
              <a:rPr lang="nl-NL" dirty="0"/>
              <a:t>Dit betekent dus op woensdag en vrijdag vrij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r>
              <a:rPr lang="nl-NL" dirty="0">
                <a:sym typeface="Wingdings" panose="05000000000000000000" pitchFamily="2" charset="2"/>
              </a:rPr>
              <a:t>Voor de februari-instromers geldt dat jullie op </a:t>
            </a:r>
            <a:r>
              <a:rPr lang="nl-NL" u="sng" dirty="0">
                <a:sym typeface="Wingdings" panose="05000000000000000000" pitchFamily="2" charset="2"/>
              </a:rPr>
              <a:t>dinsdag</a:t>
            </a:r>
            <a:r>
              <a:rPr lang="nl-NL" dirty="0">
                <a:sym typeface="Wingdings" panose="05000000000000000000" pitchFamily="2" charset="2"/>
              </a:rPr>
              <a:t> fysiek aanwezig zijn op school, jullie volgen dezelfde lessen en daarnaast gaan jullie aan de slag met het ibs van periode 1</a:t>
            </a:r>
          </a:p>
          <a:p>
            <a:r>
              <a:rPr lang="nl-NL" dirty="0">
                <a:sym typeface="Wingdings" panose="05000000000000000000" pitchFamily="2" charset="2"/>
              </a:rPr>
              <a:t>Wil je op school komen werken? Vraag dit even aan je coach 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319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Rooster voor </a:t>
            </a:r>
            <a:r>
              <a:rPr lang="nl-NL" b="1" dirty="0"/>
              <a:t>na </a:t>
            </a:r>
            <a:r>
              <a:rPr lang="nl-NL" dirty="0"/>
              <a:t>de carnavalsvakantie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77256"/>
            <a:ext cx="9872871" cy="4571143"/>
          </a:xfrm>
        </p:spPr>
        <p:txBody>
          <a:bodyPr>
            <a:normAutofit/>
          </a:bodyPr>
          <a:lstStyle/>
          <a:p>
            <a:r>
              <a:rPr lang="nl-NL" sz="2000" dirty="0">
                <a:cs typeface="Calibri" panose="020F0502020204030204" pitchFamily="34" charset="0"/>
              </a:rPr>
              <a:t>Start stage op maandag 22 februari 2021 (direct na de vakantie)</a:t>
            </a:r>
          </a:p>
          <a:p>
            <a:r>
              <a:rPr lang="nl-NL" sz="2000" dirty="0">
                <a:cs typeface="Calibri" panose="020F0502020204030204" pitchFamily="34" charset="0"/>
              </a:rPr>
              <a:t>Einde stage: vrijdag 23 april 2021</a:t>
            </a:r>
          </a:p>
          <a:p>
            <a:r>
              <a:rPr lang="nl-NL" sz="2000" dirty="0">
                <a:cs typeface="Calibri" panose="020F0502020204030204" pitchFamily="34" charset="0"/>
              </a:rPr>
              <a:t>Duur van de stage: 9 weken</a:t>
            </a:r>
          </a:p>
          <a:p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Totaal aantal uren: 312 uur (voor februari-instromers: 240 uur)</a:t>
            </a:r>
            <a:endParaRPr lang="nl-NL" sz="2000" dirty="0">
              <a:cs typeface="Calibri" panose="020F0502020204030204" pitchFamily="34" charset="0"/>
            </a:endParaRPr>
          </a:p>
          <a:p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Uren per week: 40 uur, met uitzondering van weken waarin terugkomdag op maandag gepland is (dan volg je dus lessen op school/via Teams), dit is op:</a:t>
            </a:r>
          </a:p>
          <a:p>
            <a:pPr marL="45720" indent="0">
              <a:buNone/>
            </a:pP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 maart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15 maart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29 maart </a:t>
            </a:r>
            <a:b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-maandag 19 april.</a:t>
            </a:r>
          </a:p>
          <a:p>
            <a:r>
              <a:rPr lang="nl-NL" sz="2000" dirty="0"/>
              <a:t>In de weken waarop je op de maandag </a:t>
            </a:r>
            <a:r>
              <a:rPr lang="nl-NL" sz="2000" u="sng" dirty="0"/>
              <a:t>wel</a:t>
            </a:r>
            <a:r>
              <a:rPr lang="nl-NL" sz="2000" b="1" u="sng" dirty="0"/>
              <a:t> </a:t>
            </a:r>
            <a:r>
              <a:rPr lang="nl-NL" sz="2000" dirty="0"/>
              <a:t>stage loopt, is er een online vragenuurtje, dit start telkens om 10:00 uur</a:t>
            </a:r>
          </a:p>
        </p:txBody>
      </p:sp>
    </p:spTree>
    <p:extLst>
      <p:ext uri="{BB962C8B-B14F-4D97-AF65-F5344CB8AC3E}">
        <p14:creationId xmlns:p14="http://schemas.microsoft.com/office/powerpoint/2010/main" val="284412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08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Rectangle 110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0" name="Straight Connector 112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14">
            <a:extLst>
              <a:ext uri="{FF2B5EF4-FFF2-40B4-BE49-F238E27FC236}">
                <a16:creationId xmlns:a16="http://schemas.microsoft.com/office/drawing/2014/main" id="{04BCB9E2-CEA3-4AED-BDAC-BFD45CE9C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32" name="Rectangle 116">
            <a:extLst>
              <a:ext uri="{FF2B5EF4-FFF2-40B4-BE49-F238E27FC236}">
                <a16:creationId xmlns:a16="http://schemas.microsoft.com/office/drawing/2014/main" id="{9E92B39E-F855-499B-BD7E-36BAB93A97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46887"/>
            <a:ext cx="7314691" cy="6377939"/>
          </a:xfrm>
          <a:prstGeom prst="rect">
            <a:avLst/>
          </a:prstGeom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3" name="Straight Connector 118">
            <a:extLst>
              <a:ext uri="{FF2B5EF4-FFF2-40B4-BE49-F238E27FC236}">
                <a16:creationId xmlns:a16="http://schemas.microsoft.com/office/drawing/2014/main" id="{50C72FFD-DD89-412D-B569-F9A0F3A6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33843" y="4005950"/>
            <a:ext cx="531902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20">
            <a:extLst>
              <a:ext uri="{FF2B5EF4-FFF2-40B4-BE49-F238E27FC236}">
                <a16:creationId xmlns:a16="http://schemas.microsoft.com/office/drawing/2014/main" id="{F294E8CF-7744-4206-9889-C122C30E8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553" y="893398"/>
            <a:ext cx="6019601" cy="31872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4000" b="1" cap="all" dirty="0">
                <a:solidFill>
                  <a:srgbClr val="FFFFFF"/>
                </a:solidFill>
              </a:rPr>
              <a:t>Rooster </a:t>
            </a:r>
            <a:r>
              <a:rPr lang="en-US" sz="4000" b="1" cap="all" dirty="0" err="1">
                <a:solidFill>
                  <a:srgbClr val="FFFFFF"/>
                </a:solidFill>
              </a:rPr>
              <a:t>voor</a:t>
            </a:r>
            <a:r>
              <a:rPr lang="en-US" sz="4000" b="1" cap="all" dirty="0">
                <a:solidFill>
                  <a:srgbClr val="FFFFFF"/>
                </a:solidFill>
              </a:rPr>
              <a:t> </a:t>
            </a:r>
            <a:r>
              <a:rPr lang="en-US" sz="4000" b="1" cap="all" dirty="0" err="1">
                <a:solidFill>
                  <a:srgbClr val="FFFFFF"/>
                </a:solidFill>
              </a:rPr>
              <a:t>na</a:t>
            </a:r>
            <a:r>
              <a:rPr lang="en-US" sz="4000" b="1" cap="all" dirty="0">
                <a:solidFill>
                  <a:srgbClr val="FFFFFF"/>
                </a:solidFill>
              </a:rPr>
              <a:t> de </a:t>
            </a:r>
            <a:r>
              <a:rPr lang="en-US" sz="4000" b="1" cap="all" dirty="0" err="1">
                <a:solidFill>
                  <a:srgbClr val="FFFFFF"/>
                </a:solidFill>
              </a:rPr>
              <a:t>carnavalsvakantie</a:t>
            </a:r>
            <a:endParaRPr lang="en-US" sz="4000" b="1" cap="all" dirty="0">
              <a:solidFill>
                <a:srgbClr val="FFFFFF"/>
              </a:solidFill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834AD5BF-BBED-482D-8B21-9700CD20D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" r="62449" b="-1"/>
          <a:stretch/>
        </p:blipFill>
        <p:spPr>
          <a:xfrm>
            <a:off x="872065" y="857675"/>
            <a:ext cx="3135414" cy="514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63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Belangrijke data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r>
              <a:rPr lang="nl-NL" sz="2000" dirty="0"/>
              <a:t>1 maart - herkansing deadline portfolio periode 2</a:t>
            </a:r>
          </a:p>
          <a:p>
            <a:r>
              <a:rPr lang="nl-NL" sz="2000" dirty="0"/>
              <a:t>15 maart - herkansing IBS-toets periode 2</a:t>
            </a:r>
          </a:p>
          <a:p>
            <a:endParaRPr lang="nl-NL" sz="2000" dirty="0"/>
          </a:p>
          <a:p>
            <a:r>
              <a:rPr lang="nl-NL" sz="2000" dirty="0"/>
              <a:t>19 april  - deadline portfolio periode 3</a:t>
            </a:r>
          </a:p>
        </p:txBody>
      </p:sp>
    </p:spTree>
    <p:extLst>
      <p:ext uri="{BB962C8B-B14F-4D97-AF65-F5344CB8AC3E}">
        <p14:creationId xmlns:p14="http://schemas.microsoft.com/office/powerpoint/2010/main" val="97207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A1D-C868-41AF-B449-223BEEE4A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Periode 3 – Stage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6A0E32-C2AB-44DA-A0AA-F4A521063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Pitch van 3 minuten waarin je je bedrijf presenteert met behulp van een </a:t>
            </a:r>
            <a:r>
              <a:rPr lang="nl-NL" dirty="0" err="1"/>
              <a:t>infographic</a:t>
            </a:r>
            <a:r>
              <a:rPr lang="nl-NL" dirty="0"/>
              <a:t>. </a:t>
            </a:r>
          </a:p>
          <a:p>
            <a:r>
              <a:rPr lang="nl-NL" dirty="0"/>
              <a:t>Deze </a:t>
            </a:r>
            <a:r>
              <a:rPr lang="nl-NL" dirty="0" err="1"/>
              <a:t>infographic</a:t>
            </a:r>
            <a:r>
              <a:rPr lang="nl-NL" dirty="0"/>
              <a:t> (ook wel </a:t>
            </a:r>
            <a:r>
              <a:rPr lang="nl-NL" dirty="0" err="1"/>
              <a:t>factsheet</a:t>
            </a:r>
            <a:r>
              <a:rPr lang="nl-NL" dirty="0"/>
              <a:t> genoemd) is een product van LA3. </a:t>
            </a:r>
          </a:p>
          <a:p>
            <a:r>
              <a:rPr lang="nl-NL" dirty="0"/>
              <a:t>Naar aanleiding van je pitch worden er vragen gesteld over je pitch en over je stage. </a:t>
            </a:r>
          </a:p>
          <a:p>
            <a:r>
              <a:rPr lang="nl-NL" dirty="0"/>
              <a:t>Stage assessment vindt plaats in periode 4, na de stage. </a:t>
            </a:r>
          </a:p>
          <a:p>
            <a:endParaRPr lang="nl-NL" dirty="0"/>
          </a:p>
        </p:txBody>
      </p:sp>
      <p:pic>
        <p:nvPicPr>
          <p:cNvPr id="3074" name="Picture 2" descr="Pitch your idea - Co-operative News">
            <a:extLst>
              <a:ext uri="{FF2B5EF4-FFF2-40B4-BE49-F238E27FC236}">
                <a16:creationId xmlns:a16="http://schemas.microsoft.com/office/drawing/2014/main" id="{EE78C5BC-1306-4668-AD62-23214B475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240" y="4654193"/>
            <a:ext cx="7971634" cy="220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Toelating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2191"/>
            <a:ext cx="9872871" cy="4571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Leerarrangementen 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Alle </a:t>
            </a:r>
            <a:r>
              <a:rPr lang="nl-NL" sz="2400" dirty="0" err="1"/>
              <a:t>LA’s</a:t>
            </a:r>
            <a:r>
              <a:rPr lang="nl-NL" sz="2400" dirty="0"/>
              <a:t> zijn verplicht, voor deze periode zijn dat:  </a:t>
            </a:r>
          </a:p>
          <a:p>
            <a:pPr lvl="0"/>
            <a:r>
              <a:rPr lang="nl-NL" sz="2400" dirty="0"/>
              <a:t>LA 1 Leerdoelen voor je stage</a:t>
            </a:r>
          </a:p>
          <a:p>
            <a:pPr lvl="0"/>
            <a:r>
              <a:rPr lang="nl-NL" sz="2400" dirty="0"/>
              <a:t>LA 2 Ken je werkplek + eigen werk</a:t>
            </a:r>
          </a:p>
          <a:p>
            <a:pPr lvl="0"/>
            <a:r>
              <a:rPr lang="nl-NL" sz="2400" dirty="0"/>
              <a:t>LA 3 Bedrijfspresentatie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Zorg dat de </a:t>
            </a:r>
            <a:r>
              <a:rPr lang="nl-NL" sz="2400" dirty="0" err="1"/>
              <a:t>LA’s</a:t>
            </a:r>
            <a:r>
              <a:rPr lang="nl-NL" sz="2400" dirty="0"/>
              <a:t> uiterlijk voor de portfolio deadline zijn ingeleverd in Teams. De portfolio deadline is 19 april 2021.</a:t>
            </a:r>
          </a:p>
        </p:txBody>
      </p:sp>
    </p:spTree>
    <p:extLst>
      <p:ext uri="{BB962C8B-B14F-4D97-AF65-F5344CB8AC3E}">
        <p14:creationId xmlns:p14="http://schemas.microsoft.com/office/powerpoint/2010/main" val="207453441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883</Words>
  <Application>Microsoft Office PowerPoint</Application>
  <PresentationFormat>Breedbeeld</PresentationFormat>
  <Paragraphs>115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Corbel</vt:lpstr>
      <vt:lpstr>Wingdings</vt:lpstr>
      <vt:lpstr>Basis</vt:lpstr>
      <vt:lpstr>Kantoorthema</vt:lpstr>
      <vt:lpstr>Welkom in periode 3</vt:lpstr>
      <vt:lpstr>Voor vandaag:</vt:lpstr>
      <vt:lpstr>Kennismaken</vt:lpstr>
      <vt:lpstr>Rooster voor deze- en volgende week</vt:lpstr>
      <vt:lpstr>Rooster voor na de carnavalsvakantie</vt:lpstr>
      <vt:lpstr>Rooster voor na de carnavalsvakantie</vt:lpstr>
      <vt:lpstr>Belangrijke data</vt:lpstr>
      <vt:lpstr>Periode 3 – Stage assessment</vt:lpstr>
      <vt:lpstr>Toelating assessment</vt:lpstr>
      <vt:lpstr>PowerPoint-presentatie</vt:lpstr>
      <vt:lpstr>SMART leerdoelen stellen</vt:lpstr>
      <vt:lpstr>Specifiek</vt:lpstr>
      <vt:lpstr>Meetbaar</vt:lpstr>
      <vt:lpstr>Acceptabel</vt:lpstr>
      <vt:lpstr>Realistisch</vt:lpstr>
      <vt:lpstr>Tijdsgebonden</vt:lpstr>
      <vt:lpstr>Ondernemerscompetenties</vt:lpstr>
      <vt:lpstr>Aan de slag in groepjes (Teams)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in periode 3</dc:title>
  <dc:creator>Valerie van den Berg</dc:creator>
  <cp:lastModifiedBy>Valerie van den Berg</cp:lastModifiedBy>
  <cp:revision>1</cp:revision>
  <dcterms:created xsi:type="dcterms:W3CDTF">2021-01-25T15:25:20Z</dcterms:created>
  <dcterms:modified xsi:type="dcterms:W3CDTF">2021-02-01T07:46:35Z</dcterms:modified>
</cp:coreProperties>
</file>