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40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48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5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1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31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8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1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1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1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32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1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07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03" r:id="rId6"/>
    <p:sldLayoutId id="2147483699" r:id="rId7"/>
    <p:sldLayoutId id="2147483700" r:id="rId8"/>
    <p:sldLayoutId id="2147483701" r:id="rId9"/>
    <p:sldLayoutId id="2147483702" r:id="rId10"/>
    <p:sldLayoutId id="2147483704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>
            <a:extLst>
              <a:ext uri="{FF2B5EF4-FFF2-40B4-BE49-F238E27FC236}">
                <a16:creationId xmlns:a16="http://schemas.microsoft.com/office/drawing/2014/main" id="{9EA04AAC-91B1-4D0F-B125-076114CA43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45" b="1085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319A1DD-F557-4EC6-8A8C-F7617B4C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118982"/>
            <a:ext cx="7537704" cy="24626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B38A97-7ACA-498D-A45B-80DAB6E8DF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791" y="3331444"/>
            <a:ext cx="6470692" cy="1229306"/>
          </a:xfrm>
        </p:spPr>
        <p:txBody>
          <a:bodyPr>
            <a:normAutofit/>
          </a:bodyPr>
          <a:lstStyle/>
          <a:p>
            <a:r>
              <a:rPr lang="nl-NL" sz="4600">
                <a:solidFill>
                  <a:schemeClr val="tx1"/>
                </a:solidFill>
              </a:rPr>
              <a:t>Scheidbare Werkwoorden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AF355D-80AC-4A1E-88C6-7E3521016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791" y="4735799"/>
            <a:ext cx="6470693" cy="605256"/>
          </a:xfrm>
        </p:spPr>
        <p:txBody>
          <a:bodyPr>
            <a:normAutofit/>
          </a:bodyPr>
          <a:lstStyle/>
          <a:p>
            <a:r>
              <a:rPr lang="nl-NL" dirty="0"/>
              <a:t>Uitleg</a:t>
            </a:r>
            <a:endParaRPr lang="nl-NL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390A367-0330-4E03-9D5F-40308A797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62291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3C60-E509-4654-B03B-412385AA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Voorbeeld:</a:t>
            </a:r>
            <a:br>
              <a:rPr lang="nl-NL" dirty="0"/>
            </a:br>
            <a:r>
              <a:rPr lang="nl-NL" dirty="0"/>
              <a:t>De kinderen stappen in de tram.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14EC4-2362-408F-B30C-6C45DF3C715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Het werkwoord in deze zin is:</a:t>
            </a:r>
          </a:p>
          <a:p>
            <a:r>
              <a:rPr lang="nl-NL" b="1" dirty="0"/>
              <a:t>Stappen in</a:t>
            </a:r>
          </a:p>
          <a:p>
            <a:pPr marL="0" indent="0">
              <a:buNone/>
            </a:pPr>
            <a:r>
              <a:rPr lang="nl-NL" dirty="0"/>
              <a:t> Het HELE werkwoord is:</a:t>
            </a:r>
          </a:p>
          <a:p>
            <a:r>
              <a:rPr lang="nl-NL" b="1" dirty="0"/>
              <a:t>Instappen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BDFA5C-B468-4F9F-AAD4-F9DA7790A5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Instappen is een </a:t>
            </a:r>
            <a:r>
              <a:rPr lang="nl-NL" b="1" dirty="0"/>
              <a:t>Scheidbaar werkwoord</a:t>
            </a:r>
            <a:r>
              <a:rPr lang="nl-NL" dirty="0"/>
              <a:t>. Het bestaat uit twee woorden:</a:t>
            </a:r>
          </a:p>
          <a:p>
            <a:r>
              <a:rPr lang="nl-NL" dirty="0"/>
              <a:t>In &amp; Stappen </a:t>
            </a:r>
          </a:p>
          <a:p>
            <a:r>
              <a:rPr lang="nl-NL" dirty="0"/>
              <a:t>In een zin met één werkwoord of een voltooid deelwoord haal je het hele werkwoord uit elkaar.</a:t>
            </a:r>
          </a:p>
          <a:p>
            <a:r>
              <a:rPr lang="nl-NL" dirty="0"/>
              <a:t>Gisteren </a:t>
            </a:r>
            <a:r>
              <a:rPr lang="nl-NL" b="1" dirty="0"/>
              <a:t>stapte</a:t>
            </a:r>
            <a:r>
              <a:rPr lang="nl-NL" dirty="0"/>
              <a:t> ik </a:t>
            </a:r>
            <a:r>
              <a:rPr lang="nl-NL" b="1" dirty="0"/>
              <a:t>in</a:t>
            </a:r>
            <a:r>
              <a:rPr lang="nl-NL" dirty="0"/>
              <a:t> de trein naar Rotterdam.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529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4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16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" name="Rectangle 18">
            <a:extLst>
              <a:ext uri="{FF2B5EF4-FFF2-40B4-BE49-F238E27FC236}">
                <a16:creationId xmlns:a16="http://schemas.microsoft.com/office/drawing/2014/main" id="{864368D9-CFA5-4FA5-9827-E85ABB06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1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0">
            <a:extLst>
              <a:ext uri="{FF2B5EF4-FFF2-40B4-BE49-F238E27FC236}">
                <a16:creationId xmlns:a16="http://schemas.microsoft.com/office/drawing/2014/main" id="{E8350641-A3AB-4935-B5AC-0EFDA33CC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4648743" cy="6858000"/>
          </a:xfrm>
          <a:prstGeom prst="rect">
            <a:avLst/>
          </a:prstGeom>
          <a:solidFill>
            <a:srgbClr val="9C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8B3A4F-1197-4632-890A-53A7C2B5D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8573"/>
            <a:ext cx="3659246" cy="292608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800" dirty="0">
                <a:solidFill>
                  <a:schemeClr val="bg1"/>
                </a:solidFill>
              </a:rPr>
              <a:t>Welk </a:t>
            </a:r>
            <a:r>
              <a:rPr lang="en-US" sz="3800" dirty="0" err="1">
                <a:solidFill>
                  <a:schemeClr val="bg1"/>
                </a:solidFill>
              </a:rPr>
              <a:t>werkwoord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r>
              <a:rPr lang="en-US" sz="3800" dirty="0" err="1">
                <a:solidFill>
                  <a:schemeClr val="bg1"/>
                </a:solidFill>
              </a:rPr>
              <a:t>hoort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r>
              <a:rPr lang="en-US" sz="3800" dirty="0" err="1">
                <a:solidFill>
                  <a:schemeClr val="bg1"/>
                </a:solidFill>
              </a:rPr>
              <a:t>bij</a:t>
            </a:r>
            <a:r>
              <a:rPr lang="en-US" sz="3800" dirty="0">
                <a:solidFill>
                  <a:schemeClr val="bg1"/>
                </a:solidFill>
              </a:rPr>
              <a:t> de </a:t>
            </a:r>
            <a:r>
              <a:rPr lang="en-US" sz="3800" dirty="0" err="1">
                <a:solidFill>
                  <a:schemeClr val="bg1"/>
                </a:solidFill>
              </a:rPr>
              <a:t>foto</a:t>
            </a:r>
            <a:r>
              <a:rPr lang="en-US" sz="3800" dirty="0">
                <a:solidFill>
                  <a:schemeClr val="bg1"/>
                </a:solidFill>
              </a:rPr>
              <a:t>?</a:t>
            </a:r>
            <a:br>
              <a:rPr lang="en-US" sz="3800" dirty="0">
                <a:solidFill>
                  <a:schemeClr val="bg1"/>
                </a:solidFill>
              </a:rPr>
            </a:br>
            <a:r>
              <a:rPr lang="en-US" sz="3800" dirty="0" err="1">
                <a:solidFill>
                  <a:schemeClr val="bg1"/>
                </a:solidFill>
              </a:rPr>
              <a:t>Kijk</a:t>
            </a:r>
            <a:r>
              <a:rPr lang="en-US" sz="3800" dirty="0">
                <a:solidFill>
                  <a:schemeClr val="bg1"/>
                </a:solidFill>
              </a:rPr>
              <a:t> op de </a:t>
            </a:r>
            <a:r>
              <a:rPr lang="en-US" sz="3800" dirty="0" err="1">
                <a:solidFill>
                  <a:schemeClr val="bg1"/>
                </a:solidFill>
              </a:rPr>
              <a:t>volgende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r>
              <a:rPr lang="en-US" sz="3800" dirty="0" err="1">
                <a:solidFill>
                  <a:schemeClr val="bg1"/>
                </a:solidFill>
              </a:rPr>
              <a:t>pagina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r>
              <a:rPr lang="en-US" sz="3800" dirty="0" err="1">
                <a:solidFill>
                  <a:schemeClr val="bg1"/>
                </a:solidFill>
              </a:rPr>
              <a:t>voor</a:t>
            </a:r>
            <a:r>
              <a:rPr lang="en-US" sz="3800" dirty="0">
                <a:solidFill>
                  <a:schemeClr val="bg1"/>
                </a:solidFill>
              </a:rPr>
              <a:t> de </a:t>
            </a:r>
            <a:r>
              <a:rPr lang="en-US" sz="3800" dirty="0" err="1">
                <a:solidFill>
                  <a:schemeClr val="bg1"/>
                </a:solidFill>
              </a:rPr>
              <a:t>antwoorden</a:t>
            </a:r>
            <a:r>
              <a:rPr lang="en-US" sz="3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" name="Rectangle 22">
            <a:extLst>
              <a:ext uri="{FF2B5EF4-FFF2-40B4-BE49-F238E27FC236}">
                <a16:creationId xmlns:a16="http://schemas.microsoft.com/office/drawing/2014/main" id="{7BB160A6-D066-4784-8F8D-82317C56C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321732"/>
            <a:ext cx="3654966" cy="3674848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fbeelding 7" descr="Afbeelding met muur, poseren&#10;&#10;Automatisch gegenereerde beschrijving">
            <a:extLst>
              <a:ext uri="{FF2B5EF4-FFF2-40B4-BE49-F238E27FC236}">
                <a16:creationId xmlns:a16="http://schemas.microsoft.com/office/drawing/2014/main" id="{B89CB061-497C-48EC-B171-4E054A0E1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565" y="1051701"/>
            <a:ext cx="3328416" cy="221490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08DCF33-68FE-41F6-8FE6-5D78CD672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8288" y="321732"/>
            <a:ext cx="3068701" cy="2108201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 descr="Afbeelding met tekst&#10;&#10;Automatisch gegenereerde beschrijving">
            <a:extLst>
              <a:ext uri="{FF2B5EF4-FFF2-40B4-BE49-F238E27FC236}">
                <a16:creationId xmlns:a16="http://schemas.microsoft.com/office/drawing/2014/main" id="{50EC0EC9-4800-4470-AEA1-6F5D84A91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969" y="483762"/>
            <a:ext cx="2681338" cy="178430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A138FA2-E3B7-4628-A42E-E12124B2CC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4157448"/>
            <a:ext cx="3654966" cy="2302337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fbeelding 9" descr="Afbeelding met tekst, document&#10;&#10;Automatisch gegenereerde beschrijving">
            <a:extLst>
              <a:ext uri="{FF2B5EF4-FFF2-40B4-BE49-F238E27FC236}">
                <a16:creationId xmlns:a16="http://schemas.microsoft.com/office/drawing/2014/main" id="{3A301E6E-0370-4BC8-9CA9-B98030861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266" y="4478636"/>
            <a:ext cx="3313507" cy="165675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4497DB8-50D5-463A-A082-4502A2D31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8288" y="2617577"/>
            <a:ext cx="3068701" cy="3809118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binnen, geel&#10;&#10;Automatisch gegenereerde beschrijving">
            <a:extLst>
              <a:ext uri="{FF2B5EF4-FFF2-40B4-BE49-F238E27FC236}">
                <a16:creationId xmlns:a16="http://schemas.microsoft.com/office/drawing/2014/main" id="{306733C2-8847-4DC2-B3B0-9345D293C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038" y="3609399"/>
            <a:ext cx="2743200" cy="182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33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4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16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" name="Rectangle 18">
            <a:extLst>
              <a:ext uri="{FF2B5EF4-FFF2-40B4-BE49-F238E27FC236}">
                <a16:creationId xmlns:a16="http://schemas.microsoft.com/office/drawing/2014/main" id="{864368D9-CFA5-4FA5-9827-E85ABB06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1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0">
            <a:extLst>
              <a:ext uri="{FF2B5EF4-FFF2-40B4-BE49-F238E27FC236}">
                <a16:creationId xmlns:a16="http://schemas.microsoft.com/office/drawing/2014/main" id="{E8350641-A3AB-4935-B5AC-0EFDA33CC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4648743" cy="6858000"/>
          </a:xfrm>
          <a:prstGeom prst="rect">
            <a:avLst/>
          </a:prstGeom>
          <a:solidFill>
            <a:srgbClr val="9C6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22">
            <a:extLst>
              <a:ext uri="{FF2B5EF4-FFF2-40B4-BE49-F238E27FC236}">
                <a16:creationId xmlns:a16="http://schemas.microsoft.com/office/drawing/2014/main" id="{7BB160A6-D066-4784-8F8D-82317C56C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321732"/>
            <a:ext cx="3654966" cy="3674848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fbeelding 7" descr="Afbeelding met muur, poseren&#10;&#10;Automatisch gegenereerde beschrijving">
            <a:extLst>
              <a:ext uri="{FF2B5EF4-FFF2-40B4-BE49-F238E27FC236}">
                <a16:creationId xmlns:a16="http://schemas.microsoft.com/office/drawing/2014/main" id="{B89CB061-497C-48EC-B171-4E054A0E1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565" y="1051701"/>
            <a:ext cx="3328416" cy="221490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08DCF33-68FE-41F6-8FE6-5D78CD672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8288" y="321732"/>
            <a:ext cx="3068701" cy="2108201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 descr="Afbeelding met tekst&#10;&#10;Automatisch gegenereerde beschrijving">
            <a:extLst>
              <a:ext uri="{FF2B5EF4-FFF2-40B4-BE49-F238E27FC236}">
                <a16:creationId xmlns:a16="http://schemas.microsoft.com/office/drawing/2014/main" id="{50EC0EC9-4800-4470-AEA1-6F5D84A91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969" y="483762"/>
            <a:ext cx="2681338" cy="178430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A138FA2-E3B7-4628-A42E-E12124B2CC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5290" y="4157448"/>
            <a:ext cx="3654966" cy="2302337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fbeelding 9" descr="Afbeelding met tekst, document&#10;&#10;Automatisch gegenereerde beschrijving">
            <a:extLst>
              <a:ext uri="{FF2B5EF4-FFF2-40B4-BE49-F238E27FC236}">
                <a16:creationId xmlns:a16="http://schemas.microsoft.com/office/drawing/2014/main" id="{3A301E6E-0370-4BC8-9CA9-B98030861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266" y="4478636"/>
            <a:ext cx="3313507" cy="165675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4497DB8-50D5-463A-A082-4502A2D31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8288" y="2617577"/>
            <a:ext cx="3068701" cy="3809118"/>
          </a:xfrm>
          <a:prstGeom prst="rect">
            <a:avLst/>
          </a:prstGeom>
          <a:solidFill>
            <a:schemeClr val="bg1"/>
          </a:solidFill>
          <a:ln w="63500">
            <a:solidFill>
              <a:srgbClr val="E5AA7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binnen, geel&#10;&#10;Automatisch gegenereerde beschrijving">
            <a:extLst>
              <a:ext uri="{FF2B5EF4-FFF2-40B4-BE49-F238E27FC236}">
                <a16:creationId xmlns:a16="http://schemas.microsoft.com/office/drawing/2014/main" id="{306733C2-8847-4DC2-B3B0-9345D293C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038" y="3609399"/>
            <a:ext cx="2743200" cy="1825474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B269AC0D-508A-4933-864B-FFAC51618756}"/>
              </a:ext>
            </a:extLst>
          </p:cNvPr>
          <p:cNvSpPr txBox="1"/>
          <p:nvPr/>
        </p:nvSpPr>
        <p:spPr>
          <a:xfrm>
            <a:off x="5528515" y="3446929"/>
            <a:ext cx="263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ophangen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1B7E614-AA1F-4629-9C99-D75BA0CA95D1}"/>
              </a:ext>
            </a:extLst>
          </p:cNvPr>
          <p:cNvSpPr txBox="1"/>
          <p:nvPr/>
        </p:nvSpPr>
        <p:spPr>
          <a:xfrm>
            <a:off x="8961038" y="2770206"/>
            <a:ext cx="263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schoonmaken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8D16E30-C746-4DA2-83A7-8302630D090B}"/>
              </a:ext>
            </a:extLst>
          </p:cNvPr>
          <p:cNvSpPr txBox="1"/>
          <p:nvPr/>
        </p:nvSpPr>
        <p:spPr>
          <a:xfrm>
            <a:off x="5472856" y="6092400"/>
            <a:ext cx="263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invullen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F1A9B30-EFD5-4765-AAF0-E70EFBFB22BC}"/>
              </a:ext>
            </a:extLst>
          </p:cNvPr>
          <p:cNvSpPr txBox="1"/>
          <p:nvPr/>
        </p:nvSpPr>
        <p:spPr>
          <a:xfrm>
            <a:off x="9012721" y="1903121"/>
            <a:ext cx="263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              inpakken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DF2A9AB-4347-4CC5-B6BD-15C98F4817B1}"/>
              </a:ext>
            </a:extLst>
          </p:cNvPr>
          <p:cNvSpPr txBox="1"/>
          <p:nvPr/>
        </p:nvSpPr>
        <p:spPr>
          <a:xfrm>
            <a:off x="518694" y="1463040"/>
            <a:ext cx="3727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De vrouw hangt de foto op.</a:t>
            </a:r>
          </a:p>
          <a:p>
            <a:endParaRPr lang="nl-NL" sz="2000" dirty="0"/>
          </a:p>
          <a:p>
            <a:r>
              <a:rPr lang="nl-NL" sz="2000" dirty="0"/>
              <a:t>Bij de gemeente vul ik een formulier in.</a:t>
            </a:r>
          </a:p>
          <a:p>
            <a:endParaRPr lang="nl-NL" sz="2000" dirty="0"/>
          </a:p>
          <a:p>
            <a:r>
              <a:rPr lang="nl-NL" sz="2000" dirty="0"/>
              <a:t>Mijn moeder pakt het cadeautje in.</a:t>
            </a:r>
          </a:p>
          <a:p>
            <a:endParaRPr lang="nl-NL" sz="2000" dirty="0"/>
          </a:p>
          <a:p>
            <a:r>
              <a:rPr lang="nl-NL" sz="2000" dirty="0"/>
              <a:t>De schoonmaakster maakt de vloer schoon.</a:t>
            </a:r>
          </a:p>
        </p:txBody>
      </p:sp>
    </p:spTree>
    <p:extLst>
      <p:ext uri="{BB962C8B-B14F-4D97-AF65-F5344CB8AC3E}">
        <p14:creationId xmlns:p14="http://schemas.microsoft.com/office/powerpoint/2010/main" val="62187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9C4B0-A3D1-45A7-B2AB-1C256196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Weten jullie nog wat voorzetsels zijn?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5F2810E-41C0-4F1E-B08A-81715A4EE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41511"/>
            <a:ext cx="4610731" cy="277497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E37F776-8CF3-45A3-AAA8-09B585678ED2}"/>
              </a:ext>
            </a:extLst>
          </p:cNvPr>
          <p:cNvSpPr txBox="1"/>
          <p:nvPr/>
        </p:nvSpPr>
        <p:spPr>
          <a:xfrm>
            <a:off x="6126480" y="2312669"/>
            <a:ext cx="570252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• Scheidbare werkwoorden beginnen meestal met een</a:t>
            </a:r>
          </a:p>
          <a:p>
            <a:r>
              <a:rPr lang="nl-NL" sz="2000" dirty="0"/>
              <a:t>voorzetsel.</a:t>
            </a:r>
          </a:p>
          <a:p>
            <a:r>
              <a:rPr lang="nl-NL" sz="2000" dirty="0"/>
              <a:t>• Bij het scheidbare werkwoord in de persoonsvorm</a:t>
            </a:r>
          </a:p>
          <a:p>
            <a:r>
              <a:rPr lang="nl-NL" sz="2000" dirty="0"/>
              <a:t>staat het voorzetsel apart.</a:t>
            </a:r>
          </a:p>
          <a:p>
            <a:r>
              <a:rPr lang="nl-NL" sz="2000" dirty="0"/>
              <a:t>• Het voorzetsel staat meestal achteraan in de zin.</a:t>
            </a:r>
          </a:p>
        </p:txBody>
      </p:sp>
    </p:spTree>
    <p:extLst>
      <p:ext uri="{BB962C8B-B14F-4D97-AF65-F5344CB8AC3E}">
        <p14:creationId xmlns:p14="http://schemas.microsoft.com/office/powerpoint/2010/main" val="252985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4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5" name="Straight Connector 16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18">
            <a:extLst>
              <a:ext uri="{FF2B5EF4-FFF2-40B4-BE49-F238E27FC236}">
                <a16:creationId xmlns:a16="http://schemas.microsoft.com/office/drawing/2014/main" id="{67B74F2B-9534-4540-96B0-5C8E958B9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B2B7D56D-36DC-46C8-9793-7EDB43BAD4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185"/>
          <a:stretch/>
        </p:blipFill>
        <p:spPr>
          <a:xfrm>
            <a:off x="20" y="10"/>
            <a:ext cx="4580077" cy="6400784"/>
          </a:xfrm>
          <a:prstGeom prst="rect">
            <a:avLst/>
          </a:prstGeom>
        </p:spPr>
      </p:pic>
      <p:cxnSp>
        <p:nvCxnSpPr>
          <p:cNvPr id="27" name="Straight Connector 20">
            <a:extLst>
              <a:ext uri="{FF2B5EF4-FFF2-40B4-BE49-F238E27FC236}">
                <a16:creationId xmlns:a16="http://schemas.microsoft.com/office/drawing/2014/main" id="{33BECB2B-2CFA-412C-880F-C4B609749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42903" y="1917852"/>
            <a:ext cx="59436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004D938C-6653-499B-9839-0672467D1831}"/>
              </a:ext>
            </a:extLst>
          </p:cNvPr>
          <p:cNvSpPr txBox="1"/>
          <p:nvPr/>
        </p:nvSpPr>
        <p:spPr>
          <a:xfrm>
            <a:off x="5172074" y="2108201"/>
            <a:ext cx="5983606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Lees deze uitleg voordat je met de oefeningen begint.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De oefeningen worden steeds moeilijker dus zorg dat je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De uitleg goed begrijpt voordat je de oefeningen gaat maken.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Succes!!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B60310-C5C3-46A0-A452-2A0B00843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00156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194</Words>
  <Application>Microsoft Office PowerPoint</Application>
  <PresentationFormat>Breedbeeld</PresentationFormat>
  <Paragraphs>35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Calibri</vt:lpstr>
      <vt:lpstr>Tw Cen MT</vt:lpstr>
      <vt:lpstr>RetrospectVTI</vt:lpstr>
      <vt:lpstr>Scheidbare Werkwoorden</vt:lpstr>
      <vt:lpstr>Voorbeeld: De kinderen stappen in de tram.</vt:lpstr>
      <vt:lpstr>Welk werkwoord hoort bij de foto? Kijk op de volgende pagina voor de antwoorden.</vt:lpstr>
      <vt:lpstr>PowerPoint-presentatie</vt:lpstr>
      <vt:lpstr>Weten jullie nog wat voorzetsels zijn?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Scheidbare Werkwoorden</dc:title>
  <dc:creator>Metz, I.</dc:creator>
  <cp:lastModifiedBy>Metz, I.</cp:lastModifiedBy>
  <cp:revision>2</cp:revision>
  <dcterms:created xsi:type="dcterms:W3CDTF">2021-01-28T10:53:24Z</dcterms:created>
  <dcterms:modified xsi:type="dcterms:W3CDTF">2021-01-28T10:58:15Z</dcterms:modified>
</cp:coreProperties>
</file>