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ngesInfos/changesInfo1.xml" ContentType="application/vnd.ms-powerpoint.changesinfo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1" r:id="rId4"/>
    <p:sldId id="262" r:id="rId5"/>
    <p:sldId id="263" r:id="rId6"/>
    <p:sldId id="266" r:id="rId7"/>
    <p:sldId id="268" r:id="rId8"/>
    <p:sldId id="269" r:id="rId9"/>
    <p:sldId id="270" r:id="rId10"/>
    <p:sldId id="271" r:id="rId11"/>
    <p:sldId id="272" r:id="rId12"/>
    <p:sldId id="273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A8B437C-D269-44CC-8555-6B73FD6DFFA5}" v="41" dt="2019-02-10T12:50:09.42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auke Stok" userId="f527b375-3e3a-4047-833a-d67d7a74ca2b" providerId="ADAL" clId="{DA8B437C-D269-44CC-8555-6B73FD6DFFA5}"/>
    <pc:docChg chg="custSel modSld">
      <pc:chgData name="Bauke Stok" userId="f527b375-3e3a-4047-833a-d67d7a74ca2b" providerId="ADAL" clId="{DA8B437C-D269-44CC-8555-6B73FD6DFFA5}" dt="2019-02-10T12:50:09.428" v="40"/>
      <pc:docMkLst>
        <pc:docMk/>
      </pc:docMkLst>
      <pc:sldChg chg="modSp">
        <pc:chgData name="Bauke Stok" userId="f527b375-3e3a-4047-833a-d67d7a74ca2b" providerId="ADAL" clId="{DA8B437C-D269-44CC-8555-6B73FD6DFFA5}" dt="2019-02-10T12:46:31.278" v="28" actId="20577"/>
        <pc:sldMkLst>
          <pc:docMk/>
          <pc:sldMk cId="3842689202" sldId="266"/>
        </pc:sldMkLst>
        <pc:spChg chg="mod">
          <ac:chgData name="Bauke Stok" userId="f527b375-3e3a-4047-833a-d67d7a74ca2b" providerId="ADAL" clId="{DA8B437C-D269-44CC-8555-6B73FD6DFFA5}" dt="2019-02-10T12:46:31.278" v="28" actId="20577"/>
          <ac:spMkLst>
            <pc:docMk/>
            <pc:sldMk cId="3842689202" sldId="266"/>
            <ac:spMk id="3" creationId="{D0750291-EA21-4AB7-B6CB-333DF70A5336}"/>
          </ac:spMkLst>
        </pc:spChg>
      </pc:sldChg>
      <pc:sldChg chg="addSp modSp modAnim">
        <pc:chgData name="Bauke Stok" userId="f527b375-3e3a-4047-833a-d67d7a74ca2b" providerId="ADAL" clId="{DA8B437C-D269-44CC-8555-6B73FD6DFFA5}" dt="2019-02-10T12:50:09.428" v="40"/>
        <pc:sldMkLst>
          <pc:docMk/>
          <pc:sldMk cId="2882294672" sldId="270"/>
        </pc:sldMkLst>
        <pc:spChg chg="mod">
          <ac:chgData name="Bauke Stok" userId="f527b375-3e3a-4047-833a-d67d7a74ca2b" providerId="ADAL" clId="{DA8B437C-D269-44CC-8555-6B73FD6DFFA5}" dt="2019-02-10T12:48:58.648" v="33" actId="20577"/>
          <ac:spMkLst>
            <pc:docMk/>
            <pc:sldMk cId="2882294672" sldId="270"/>
            <ac:spMk id="3" creationId="{D0750291-EA21-4AB7-B6CB-333DF70A5336}"/>
          </ac:spMkLst>
        </pc:spChg>
        <pc:picChg chg="add mod">
          <ac:chgData name="Bauke Stok" userId="f527b375-3e3a-4047-833a-d67d7a74ca2b" providerId="ADAL" clId="{DA8B437C-D269-44CC-8555-6B73FD6DFFA5}" dt="2019-02-10T12:49:39.494" v="37" actId="14100"/>
          <ac:picMkLst>
            <pc:docMk/>
            <pc:sldMk cId="2882294672" sldId="270"/>
            <ac:picMk id="4" creationId="{A1A4E845-1113-490D-A627-DCE4448489D2}"/>
          </ac:picMkLst>
        </pc:picChg>
      </pc:sldChg>
      <pc:sldChg chg="addSp delSp modSp delAnim modAnim">
        <pc:chgData name="Bauke Stok" userId="f527b375-3e3a-4047-833a-d67d7a74ca2b" providerId="ADAL" clId="{DA8B437C-D269-44CC-8555-6B73FD6DFFA5}" dt="2019-02-10T12:43:35.910" v="8"/>
        <pc:sldMkLst>
          <pc:docMk/>
          <pc:sldMk cId="206072471" sldId="272"/>
        </pc:sldMkLst>
        <pc:picChg chg="del">
          <ac:chgData name="Bauke Stok" userId="f527b375-3e3a-4047-833a-d67d7a74ca2b" providerId="ADAL" clId="{DA8B437C-D269-44CC-8555-6B73FD6DFFA5}" dt="2019-02-10T12:41:10.992" v="3" actId="478"/>
          <ac:picMkLst>
            <pc:docMk/>
            <pc:sldMk cId="206072471" sldId="272"/>
            <ac:picMk id="4" creationId="{AB6674D0-97D0-4CA5-A3AB-A37026974307}"/>
          </ac:picMkLst>
        </pc:picChg>
        <pc:picChg chg="del">
          <ac:chgData name="Bauke Stok" userId="f527b375-3e3a-4047-833a-d67d7a74ca2b" providerId="ADAL" clId="{DA8B437C-D269-44CC-8555-6B73FD6DFFA5}" dt="2019-02-10T12:38:00.194" v="1" actId="478"/>
          <ac:picMkLst>
            <pc:docMk/>
            <pc:sldMk cId="206072471" sldId="272"/>
            <ac:picMk id="5" creationId="{983BCDC9-0AFD-4370-B228-32F16D17514E}"/>
          </ac:picMkLst>
        </pc:picChg>
        <pc:picChg chg="add mod">
          <ac:chgData name="Bauke Stok" userId="f527b375-3e3a-4047-833a-d67d7a74ca2b" providerId="ADAL" clId="{DA8B437C-D269-44CC-8555-6B73FD6DFFA5}" dt="2019-02-10T12:41:20.894" v="5" actId="14100"/>
          <ac:picMkLst>
            <pc:docMk/>
            <pc:sldMk cId="206072471" sldId="272"/>
            <ac:picMk id="6" creationId="{7195BA1A-4544-4680-B45F-A6EFB6B0DC61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BA200-8EB3-4720-9240-E95F085B4F6D}" type="datetimeFigureOut">
              <a:rPr lang="nl-NL" smtClean="0"/>
              <a:t>12-4-2019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D671D3E-8629-41BF-BEB1-9531AFD507D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111156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BA200-8EB3-4720-9240-E95F085B4F6D}" type="datetimeFigureOut">
              <a:rPr lang="nl-NL" smtClean="0"/>
              <a:t>12-4-2019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D671D3E-8629-41BF-BEB1-9531AFD507D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675737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BA200-8EB3-4720-9240-E95F085B4F6D}" type="datetimeFigureOut">
              <a:rPr lang="nl-NL" smtClean="0"/>
              <a:t>12-4-2019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D671D3E-8629-41BF-BEB1-9531AFD507DC}" type="slidenum">
              <a:rPr lang="nl-NL" smtClean="0"/>
              <a:t>‹nr.›</a:t>
            </a:fld>
            <a:endParaRPr lang="nl-N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0878590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BA200-8EB3-4720-9240-E95F085B4F6D}" type="datetimeFigureOut">
              <a:rPr lang="nl-NL" smtClean="0"/>
              <a:t>12-4-2019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D671D3E-8629-41BF-BEB1-9531AFD507D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0217822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BA200-8EB3-4720-9240-E95F085B4F6D}" type="datetimeFigureOut">
              <a:rPr lang="nl-NL" smtClean="0"/>
              <a:t>12-4-2019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D671D3E-8629-41BF-BEB1-9531AFD507DC}" type="slidenum">
              <a:rPr lang="nl-NL" smtClean="0"/>
              <a:t>‹nr.›</a:t>
            </a:fld>
            <a:endParaRPr lang="nl-N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997833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BA200-8EB3-4720-9240-E95F085B4F6D}" type="datetimeFigureOut">
              <a:rPr lang="nl-NL" smtClean="0"/>
              <a:t>12-4-2019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D671D3E-8629-41BF-BEB1-9531AFD507D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838760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BA200-8EB3-4720-9240-E95F085B4F6D}" type="datetimeFigureOut">
              <a:rPr lang="nl-NL" smtClean="0"/>
              <a:t>12-4-2019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71D3E-8629-41BF-BEB1-9531AFD507D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9415238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BA200-8EB3-4720-9240-E95F085B4F6D}" type="datetimeFigureOut">
              <a:rPr lang="nl-NL" smtClean="0"/>
              <a:t>12-4-2019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71D3E-8629-41BF-BEB1-9531AFD507D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035750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BA200-8EB3-4720-9240-E95F085B4F6D}" type="datetimeFigureOut">
              <a:rPr lang="nl-NL" smtClean="0"/>
              <a:t>12-4-2019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71D3E-8629-41BF-BEB1-9531AFD507D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511935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BA200-8EB3-4720-9240-E95F085B4F6D}" type="datetimeFigureOut">
              <a:rPr lang="nl-NL" smtClean="0"/>
              <a:t>12-4-2019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D671D3E-8629-41BF-BEB1-9531AFD507D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603163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BA200-8EB3-4720-9240-E95F085B4F6D}" type="datetimeFigureOut">
              <a:rPr lang="nl-NL" smtClean="0"/>
              <a:t>12-4-2019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D671D3E-8629-41BF-BEB1-9531AFD507D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40439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BA200-8EB3-4720-9240-E95F085B4F6D}" type="datetimeFigureOut">
              <a:rPr lang="nl-NL" smtClean="0"/>
              <a:t>12-4-2019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D671D3E-8629-41BF-BEB1-9531AFD507D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302390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BA200-8EB3-4720-9240-E95F085B4F6D}" type="datetimeFigureOut">
              <a:rPr lang="nl-NL" smtClean="0"/>
              <a:t>12-4-2019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71D3E-8629-41BF-BEB1-9531AFD507D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258525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BA200-8EB3-4720-9240-E95F085B4F6D}" type="datetimeFigureOut">
              <a:rPr lang="nl-NL" smtClean="0"/>
              <a:t>12-4-2019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71D3E-8629-41BF-BEB1-9531AFD507D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672161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BA200-8EB3-4720-9240-E95F085B4F6D}" type="datetimeFigureOut">
              <a:rPr lang="nl-NL" smtClean="0"/>
              <a:t>12-4-2019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71D3E-8629-41BF-BEB1-9531AFD507D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715026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BA200-8EB3-4720-9240-E95F085B4F6D}" type="datetimeFigureOut">
              <a:rPr lang="nl-NL" smtClean="0"/>
              <a:t>12-4-2019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D671D3E-8629-41BF-BEB1-9531AFD507D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151443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157"/>
            <a:ext cx="2356674" cy="6853096"/>
            <a:chOff x="6627813" y="195610"/>
            <a:chExt cx="1952625" cy="5678141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61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5BA200-8EB3-4720-9240-E95F085B4F6D}" type="datetimeFigureOut">
              <a:rPr lang="nl-NL" smtClean="0"/>
              <a:t>12-4-2019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D671D3E-8629-41BF-BEB1-9531AFD507D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320661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s://over.nos.nl/journalistieke-verantwoording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https://www.volkskrant.nl/kijkverder/2016/nepnieuws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nNdPRFxfCu8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hyperlink" Target="https://nieuwscheckers.nl/nieuwscheckers/ouders-nemen-overdosis-heroine-met-kind-op-achterbank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jalta.nl/politiek/nepnieuws-maken-met-geert-wilders/" TargetMode="External"/><Relationship Id="rId2" Type="http://schemas.openxmlformats.org/officeDocument/2006/relationships/hyperlink" Target="https://brandpuntplus.kro-ncrv.nl/brandpuntplus/facebook-verkiezingen/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tineye.com/" TargetMode="External"/><Relationship Id="rId2" Type="http://schemas.openxmlformats.org/officeDocument/2006/relationships/hyperlink" Target="https://nos.nl/artikel/2156807-pechtold-vindt-nepfoto-die-wilders-stuurde-onacceptabel.html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>
            <a:extLst>
              <a:ext uri="{FF2B5EF4-FFF2-40B4-BE49-F238E27FC236}">
                <a16:creationId xmlns:a16="http://schemas.microsoft.com/office/drawing/2014/main" id="{DE5E33CA-1913-4683-8CC8-7DA0551A66A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5450" y="1688364"/>
            <a:ext cx="9936575" cy="826236"/>
          </a:xfrm>
          <a:prstGeom prst="rect">
            <a:avLst/>
          </a:prstGeom>
        </p:spPr>
      </p:pic>
      <p:pic>
        <p:nvPicPr>
          <p:cNvPr id="7" name="Afbeelding 6">
            <a:extLst>
              <a:ext uri="{FF2B5EF4-FFF2-40B4-BE49-F238E27FC236}">
                <a16:creationId xmlns:a16="http://schemas.microsoft.com/office/drawing/2014/main" id="{AFD99E21-F2C9-4963-8A0B-996E077B335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8074" y="3745432"/>
            <a:ext cx="6206836" cy="2848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988976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78009E8-09C7-4F76-B1C2-EC52048DFD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/>
              <a:t>Hoe herken je nepnieuws?</a:t>
            </a:r>
            <a:br>
              <a:rPr lang="nl-NL" b="1" dirty="0"/>
            </a:b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0750291-EA21-4AB7-B6CB-333DF70A53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4100290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 startAt="5"/>
            </a:pPr>
            <a:r>
              <a:rPr lang="nl-NL" sz="2400" b="1" dirty="0">
                <a:solidFill>
                  <a:schemeClr val="tx1"/>
                </a:solidFill>
                <a:latin typeface="Roboto Slab"/>
              </a:rPr>
              <a:t>Hoe betrouwbaar is de website?</a:t>
            </a:r>
          </a:p>
          <a:p>
            <a:r>
              <a:rPr lang="nl-NL" sz="2400" b="1" dirty="0">
                <a:solidFill>
                  <a:srgbClr val="5362AA"/>
                </a:solidFill>
                <a:latin typeface="Roboto Slab"/>
              </a:rPr>
              <a:t>Kijk bij websites altijd in de disclaimer of bij ‘over ons’</a:t>
            </a:r>
          </a:p>
          <a:p>
            <a:endParaRPr lang="nl-NL" sz="2400" b="1" dirty="0">
              <a:solidFill>
                <a:srgbClr val="5362AA"/>
              </a:solidFill>
              <a:latin typeface="Roboto Slab"/>
            </a:endParaRPr>
          </a:p>
        </p:txBody>
      </p:sp>
      <p:pic>
        <p:nvPicPr>
          <p:cNvPr id="5" name="Afbeelding 4">
            <a:hlinkClick r:id="rId2"/>
            <a:extLst>
              <a:ext uri="{FF2B5EF4-FFF2-40B4-BE49-F238E27FC236}">
                <a16:creationId xmlns:a16="http://schemas.microsoft.com/office/drawing/2014/main" id="{C446B6C7-08B1-40D6-B854-CFD5B41A63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80135" y="3650672"/>
            <a:ext cx="3480883" cy="31085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90010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78009E8-09C7-4F76-B1C2-EC52048DFD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nl-NL" b="1" dirty="0"/>
              <a:t>Hoe herken je nepnieuws?</a:t>
            </a:r>
            <a:br>
              <a:rPr lang="nl-NL" b="1" dirty="0"/>
            </a:b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0750291-EA21-4AB7-B6CB-333DF70A53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4100290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 startAt="6"/>
            </a:pPr>
            <a:r>
              <a:rPr lang="nl-NL" sz="2400" b="1" dirty="0">
                <a:solidFill>
                  <a:schemeClr val="tx1"/>
                </a:solidFill>
                <a:latin typeface="Roboto Slab"/>
              </a:rPr>
              <a:t>Wordt er ingespeeld op emotie?</a:t>
            </a:r>
          </a:p>
          <a:p>
            <a:r>
              <a:rPr lang="nl-NL" sz="2400" b="1" dirty="0">
                <a:solidFill>
                  <a:srgbClr val="5362AA"/>
                </a:solidFill>
                <a:latin typeface="Roboto Slab"/>
              </a:rPr>
              <a:t>Vooroordelen?</a:t>
            </a:r>
          </a:p>
          <a:p>
            <a:endParaRPr lang="nl-NL" sz="2400" b="1" dirty="0">
              <a:solidFill>
                <a:srgbClr val="5362AA"/>
              </a:solidFill>
              <a:latin typeface="Roboto Slab"/>
            </a:endParaRPr>
          </a:p>
          <a:p>
            <a:pPr marL="0" indent="0">
              <a:buNone/>
            </a:pPr>
            <a:endParaRPr lang="nl-NL" sz="2400" b="1" dirty="0">
              <a:solidFill>
                <a:srgbClr val="5362AA"/>
              </a:solidFill>
              <a:latin typeface="Roboto Slab"/>
            </a:endParaRPr>
          </a:p>
          <a:p>
            <a:pPr marL="457200" indent="-457200">
              <a:buFont typeface="+mj-lt"/>
              <a:buAutoNum type="arabicPeriod" startAt="4"/>
            </a:pPr>
            <a:endParaRPr lang="nl-NL" sz="2400" b="1" dirty="0">
              <a:solidFill>
                <a:srgbClr val="5362AA"/>
              </a:solidFill>
              <a:latin typeface="Roboto Slab"/>
            </a:endParaRPr>
          </a:p>
          <a:p>
            <a:pPr marL="0" indent="0">
              <a:buNone/>
            </a:pPr>
            <a:endParaRPr lang="nl-NL" sz="2400" dirty="0"/>
          </a:p>
          <a:p>
            <a:r>
              <a:rPr lang="nl-NL" sz="2400" b="1" dirty="0">
                <a:solidFill>
                  <a:srgbClr val="5362AA"/>
                </a:solidFill>
                <a:latin typeface="Roboto Slab"/>
              </a:rPr>
              <a:t>Ook hier: check de bron</a:t>
            </a:r>
          </a:p>
        </p:txBody>
      </p:sp>
      <p:pic>
        <p:nvPicPr>
          <p:cNvPr id="6" name="Afbeelding 5">
            <a:extLst>
              <a:ext uri="{FF2B5EF4-FFF2-40B4-BE49-F238E27FC236}">
                <a16:creationId xmlns:a16="http://schemas.microsoft.com/office/drawing/2014/main" id="{7195BA1A-4544-4680-B45F-A6EFB6B0DC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61709" y="2926327"/>
            <a:ext cx="5690898" cy="21652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0724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78009E8-09C7-4F76-B1C2-EC52048DFD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nl-NL" b="1" dirty="0"/>
              <a:t>Hoe herken je nepnieuws?</a:t>
            </a:r>
            <a:br>
              <a:rPr lang="nl-NL" b="1" dirty="0"/>
            </a:br>
            <a:endParaRPr lang="nl-NL" dirty="0"/>
          </a:p>
        </p:txBody>
      </p:sp>
      <p:pic>
        <p:nvPicPr>
          <p:cNvPr id="9" name="Tijdelijke aanduiding voor inhoud 8">
            <a:hlinkClick r:id="rId2"/>
            <a:extLst>
              <a:ext uri="{FF2B5EF4-FFF2-40B4-BE49-F238E27FC236}">
                <a16:creationId xmlns:a16="http://schemas.microsoft.com/office/drawing/2014/main" id="{8F9C6EB0-5167-47B4-928C-78A8EF2D719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8" t="1795"/>
          <a:stretch/>
        </p:blipFill>
        <p:spPr>
          <a:xfrm>
            <a:off x="3408218" y="2244436"/>
            <a:ext cx="6219104" cy="3142962"/>
          </a:xfrm>
        </p:spPr>
      </p:pic>
    </p:spTree>
    <p:extLst>
      <p:ext uri="{BB962C8B-B14F-4D97-AF65-F5344CB8AC3E}">
        <p14:creationId xmlns:p14="http://schemas.microsoft.com/office/powerpoint/2010/main" val="10681939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78009E8-09C7-4F76-B1C2-EC52048DFD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/>
              <a:t>Hoe herken je nepnieuws?</a:t>
            </a:r>
            <a:br>
              <a:rPr lang="nl-NL" b="1" dirty="0"/>
            </a:b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0750291-EA21-4AB7-B6CB-333DF70A53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nl-NL" sz="2400" dirty="0"/>
          </a:p>
          <a:p>
            <a:pPr marL="0" indent="0">
              <a:buNone/>
            </a:pPr>
            <a:endParaRPr lang="nl-NL" sz="2400" dirty="0"/>
          </a:p>
          <a:p>
            <a:pPr marL="0" indent="0">
              <a:buNone/>
            </a:pPr>
            <a:r>
              <a:rPr lang="nl-NL" sz="2800" dirty="0"/>
              <a:t>Tips om nepnieuws (beter) te herkennen</a:t>
            </a:r>
          </a:p>
          <a:p>
            <a:pPr marL="0" indent="0">
              <a:buNone/>
            </a:pPr>
            <a:endParaRPr lang="nl-NL" sz="2400" dirty="0"/>
          </a:p>
          <a:p>
            <a:pPr marL="0" indent="0">
              <a:buNone/>
            </a:pP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22817012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78009E8-09C7-4F76-B1C2-EC52048DFD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/>
              <a:t>Hoe herken je nepnieuws?</a:t>
            </a:r>
            <a:br>
              <a:rPr lang="nl-NL" b="1" dirty="0"/>
            </a:b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0750291-EA21-4AB7-B6CB-333DF70A53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sz="2400" dirty="0">
                <a:solidFill>
                  <a:srgbClr val="FF0000"/>
                </a:solidFill>
              </a:rPr>
              <a:t>Probleem 1: we herkennen nepnieuws nauwelijks</a:t>
            </a:r>
          </a:p>
          <a:p>
            <a:pPr marL="0" indent="0">
              <a:buNone/>
            </a:pPr>
            <a:r>
              <a:rPr lang="nl-NL" sz="2400" dirty="0"/>
              <a:t>				(en vooral jongeren niet…)</a:t>
            </a:r>
          </a:p>
          <a:p>
            <a:pPr marL="0" indent="0">
              <a:buNone/>
            </a:pPr>
            <a:endParaRPr lang="nl-NL" sz="2400" dirty="0"/>
          </a:p>
        </p:txBody>
      </p:sp>
      <p:pic>
        <p:nvPicPr>
          <p:cNvPr id="4" name="Onlinemedia 3">
            <a:hlinkClick r:id="" action="ppaction://media"/>
            <a:extLst>
              <a:ext uri="{FF2B5EF4-FFF2-40B4-BE49-F238E27FC236}">
                <a16:creationId xmlns:a16="http://schemas.microsoft.com/office/drawing/2014/main" id="{58545515-6F09-4786-AEFE-475B9B66865D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3810000" y="3662140"/>
            <a:ext cx="4572000" cy="2571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75042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78009E8-09C7-4F76-B1C2-EC52048DFD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/>
              <a:t>Hoe herken je nepnieuws?</a:t>
            </a:r>
            <a:br>
              <a:rPr lang="nl-NL" b="1" dirty="0"/>
            </a:b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0750291-EA21-4AB7-B6CB-333DF70A53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451658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2400" dirty="0">
                <a:solidFill>
                  <a:srgbClr val="FF0000"/>
                </a:solidFill>
              </a:rPr>
              <a:t>Probleem 2: de media filteren nepnieuws lang niet altijd</a:t>
            </a:r>
          </a:p>
          <a:p>
            <a:pPr marL="0" indent="0">
              <a:buNone/>
            </a:pPr>
            <a:endParaRPr lang="nl-NL" sz="2400" dirty="0"/>
          </a:p>
          <a:p>
            <a:pPr marL="0" indent="0">
              <a:buNone/>
            </a:pPr>
            <a:r>
              <a:rPr lang="nl-NL" dirty="0"/>
              <a:t>Dit bericht stond onder andere</a:t>
            </a:r>
          </a:p>
          <a:p>
            <a:pPr marL="0" indent="0">
              <a:buNone/>
            </a:pPr>
            <a:r>
              <a:rPr lang="nl-NL" dirty="0"/>
              <a:t>op de sites van het AD en</a:t>
            </a:r>
          </a:p>
          <a:p>
            <a:pPr marL="0" indent="0">
              <a:buNone/>
            </a:pPr>
            <a:r>
              <a:rPr lang="nl-NL" dirty="0"/>
              <a:t>De Telegraaf</a:t>
            </a:r>
          </a:p>
        </p:txBody>
      </p:sp>
      <p:pic>
        <p:nvPicPr>
          <p:cNvPr id="4" name="Picture 2">
            <a:hlinkClick r:id="rId2"/>
            <a:extLst>
              <a:ext uri="{FF2B5EF4-FFF2-40B4-BE49-F238E27FC236}">
                <a16:creationId xmlns:a16="http://schemas.microsoft.com/office/drawing/2014/main" id="{DED634CC-2A99-4D45-9E19-9E2CAE4723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8377" y="3110214"/>
            <a:ext cx="4476263" cy="3442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870756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78009E8-09C7-4F76-B1C2-EC52048DFD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/>
              <a:t>Hoe herken je nepnieuws?</a:t>
            </a:r>
            <a:br>
              <a:rPr lang="nl-NL" b="1" dirty="0"/>
            </a:b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0750291-EA21-4AB7-B6CB-333DF70A53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87927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2400" b="1" dirty="0">
                <a:solidFill>
                  <a:schemeClr val="tx1"/>
                </a:solidFill>
                <a:latin typeface="Roboto Slab"/>
              </a:rPr>
              <a:t>Zes tips om nepnieuws (beter) te herkennen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2400" b="1" dirty="0">
                <a:solidFill>
                  <a:srgbClr val="5362AA"/>
                </a:solidFill>
                <a:latin typeface="Roboto Slab"/>
              </a:rPr>
              <a:t>Check de bron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2400" b="1" dirty="0">
                <a:solidFill>
                  <a:srgbClr val="5362AA"/>
                </a:solidFill>
                <a:latin typeface="Roboto Slab"/>
              </a:rPr>
              <a:t>Controleer de titel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2400" b="1" dirty="0">
                <a:solidFill>
                  <a:srgbClr val="5362AA"/>
                </a:solidFill>
                <a:latin typeface="Roboto Slab"/>
              </a:rPr>
              <a:t>Kijk verder dan </a:t>
            </a:r>
            <a:r>
              <a:rPr lang="nl-NL" sz="2400" b="1" dirty="0" err="1">
                <a:solidFill>
                  <a:srgbClr val="5362AA"/>
                </a:solidFill>
                <a:latin typeface="Roboto Slab"/>
              </a:rPr>
              <a:t>social</a:t>
            </a:r>
            <a:r>
              <a:rPr lang="nl-NL" sz="2400" b="1" dirty="0">
                <a:solidFill>
                  <a:srgbClr val="5362AA"/>
                </a:solidFill>
                <a:latin typeface="Roboto Slab"/>
              </a:rPr>
              <a:t> media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2400" b="1" dirty="0">
                <a:solidFill>
                  <a:srgbClr val="5362AA"/>
                </a:solidFill>
                <a:latin typeface="Roboto Slab"/>
              </a:rPr>
              <a:t>Wat zeggen afbeeldingen en foto’s?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2400" b="1" dirty="0">
                <a:solidFill>
                  <a:srgbClr val="5362AA"/>
                </a:solidFill>
                <a:latin typeface="Roboto Slab"/>
              </a:rPr>
              <a:t>Hoe betrouwbaar is de website?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2400" b="1" dirty="0">
                <a:solidFill>
                  <a:srgbClr val="5362AA"/>
                </a:solidFill>
                <a:latin typeface="Roboto Slab"/>
              </a:rPr>
              <a:t>Wordt er ingespeeld op emotie?</a:t>
            </a:r>
          </a:p>
          <a:p>
            <a:pPr marL="0" indent="0">
              <a:buNone/>
            </a:pPr>
            <a:endParaRPr lang="nl-NL" sz="2400" dirty="0"/>
          </a:p>
          <a:p>
            <a:pPr marL="0" indent="0">
              <a:buNone/>
            </a:pP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13155169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78009E8-09C7-4F76-B1C2-EC52048DFD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/>
              <a:t>Hoe herken je nepnieuws?</a:t>
            </a:r>
            <a:br>
              <a:rPr lang="nl-NL" b="1" dirty="0"/>
            </a:b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0750291-EA21-4AB7-B6CB-333DF70A53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4100290"/>
          </a:xfrm>
        </p:spPr>
        <p:txBody>
          <a:bodyPr>
            <a:normAutofit fontScale="85000" lnSpcReduction="2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nl-NL" sz="2800" b="1" dirty="0">
                <a:solidFill>
                  <a:schemeClr val="tx1"/>
                </a:solidFill>
                <a:latin typeface="Roboto Slab"/>
              </a:rPr>
              <a:t>Check de bron</a:t>
            </a:r>
            <a:r>
              <a:rPr lang="nl-NL" sz="2400" b="1" dirty="0">
                <a:solidFill>
                  <a:srgbClr val="5362AA"/>
                </a:solidFill>
                <a:latin typeface="Roboto Slab"/>
              </a:rPr>
              <a:t/>
            </a:r>
            <a:br>
              <a:rPr lang="nl-NL" sz="2400" b="1" dirty="0">
                <a:solidFill>
                  <a:srgbClr val="5362AA"/>
                </a:solidFill>
                <a:latin typeface="Roboto Slab"/>
              </a:rPr>
            </a:br>
            <a:endParaRPr lang="nl-NL" sz="2400" b="1" dirty="0">
              <a:solidFill>
                <a:srgbClr val="5362AA"/>
              </a:solidFill>
              <a:latin typeface="Roboto Slab"/>
            </a:endParaRPr>
          </a:p>
          <a:p>
            <a:r>
              <a:rPr lang="nl-NL" sz="2400" b="1" dirty="0">
                <a:solidFill>
                  <a:srgbClr val="5362AA"/>
                </a:solidFill>
                <a:latin typeface="Roboto Slab"/>
              </a:rPr>
              <a:t>Nieuwsbureaus, bijv. ANP en Reuters zijn betrouwbaar</a:t>
            </a:r>
          </a:p>
          <a:p>
            <a:r>
              <a:rPr lang="nl-NL" sz="2400" b="1" dirty="0">
                <a:solidFill>
                  <a:srgbClr val="5362AA"/>
                </a:solidFill>
                <a:latin typeface="Roboto Slab"/>
              </a:rPr>
              <a:t>Facebook?</a:t>
            </a:r>
          </a:p>
          <a:p>
            <a:endParaRPr lang="nl-NL" sz="2400" b="1" dirty="0">
              <a:solidFill>
                <a:srgbClr val="5362AA"/>
              </a:solidFill>
              <a:latin typeface="Roboto Slab"/>
            </a:endParaRPr>
          </a:p>
          <a:p>
            <a:endParaRPr lang="nl-NL" sz="2400" b="1" dirty="0">
              <a:solidFill>
                <a:srgbClr val="5362AA"/>
              </a:solidFill>
              <a:latin typeface="Roboto Slab"/>
            </a:endParaRPr>
          </a:p>
          <a:p>
            <a:endParaRPr lang="nl-NL" sz="2400" b="1" dirty="0">
              <a:solidFill>
                <a:srgbClr val="5362AA"/>
              </a:solidFill>
              <a:latin typeface="Roboto Slab"/>
            </a:endParaRPr>
          </a:p>
          <a:p>
            <a:endParaRPr lang="nl-NL" sz="2400" b="1" dirty="0">
              <a:solidFill>
                <a:srgbClr val="5362AA"/>
              </a:solidFill>
              <a:latin typeface="Roboto Slab"/>
            </a:endParaRPr>
          </a:p>
          <a:p>
            <a:endParaRPr lang="nl-NL" sz="2400" b="1" dirty="0">
              <a:solidFill>
                <a:srgbClr val="5362AA"/>
              </a:solidFill>
              <a:latin typeface="Roboto Slab"/>
            </a:endParaRPr>
          </a:p>
          <a:p>
            <a:endParaRPr lang="nl-NL" sz="2400" b="1" dirty="0">
              <a:solidFill>
                <a:srgbClr val="5362AA"/>
              </a:solidFill>
              <a:latin typeface="Roboto Slab"/>
            </a:endParaRPr>
          </a:p>
          <a:p>
            <a:r>
              <a:rPr lang="nl-NL" sz="2400" b="1" dirty="0">
                <a:solidFill>
                  <a:srgbClr val="5362AA"/>
                </a:solidFill>
                <a:latin typeface="Roboto Slab"/>
              </a:rPr>
              <a:t>Check andere bronnen</a:t>
            </a:r>
          </a:p>
          <a:p>
            <a:pPr marL="457200" indent="-457200">
              <a:buFont typeface="+mj-lt"/>
              <a:buAutoNum type="arabicPeriod"/>
            </a:pPr>
            <a:endParaRPr lang="nl-NL" sz="2400" b="1" dirty="0">
              <a:solidFill>
                <a:srgbClr val="5362AA"/>
              </a:solidFill>
              <a:latin typeface="Roboto Slab"/>
            </a:endParaRPr>
          </a:p>
          <a:p>
            <a:pPr marL="457200" indent="-457200">
              <a:buFont typeface="+mj-lt"/>
              <a:buAutoNum type="arabicPeriod"/>
            </a:pPr>
            <a:endParaRPr lang="nl-NL" sz="2400" dirty="0"/>
          </a:p>
          <a:p>
            <a:pPr marL="0" indent="0">
              <a:buNone/>
            </a:pPr>
            <a:endParaRPr lang="nl-NL" sz="2400" dirty="0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7B12E475-4180-44F2-960D-187EEB19CAE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-1" r="221" b="34161"/>
          <a:stretch/>
        </p:blipFill>
        <p:spPr>
          <a:xfrm>
            <a:off x="5403273" y="3148562"/>
            <a:ext cx="5361710" cy="25179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26892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78009E8-09C7-4F76-B1C2-EC52048DFD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/>
              <a:t>Hoe herken je nepnieuws?</a:t>
            </a:r>
            <a:br>
              <a:rPr lang="nl-NL" b="1" dirty="0"/>
            </a:b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0750291-EA21-4AB7-B6CB-333DF70A53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4100290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 startAt="2"/>
            </a:pPr>
            <a:r>
              <a:rPr lang="nl-NL" sz="2400" b="1" dirty="0">
                <a:solidFill>
                  <a:schemeClr val="tx1"/>
                </a:solidFill>
                <a:latin typeface="Roboto Slab"/>
              </a:rPr>
              <a:t>Controleer de titel</a:t>
            </a:r>
          </a:p>
          <a:p>
            <a:r>
              <a:rPr lang="nl-NL" sz="2400" b="1" dirty="0">
                <a:solidFill>
                  <a:srgbClr val="5362AA"/>
                </a:solidFill>
                <a:latin typeface="Roboto Slab"/>
              </a:rPr>
              <a:t>Sensationeel? </a:t>
            </a:r>
          </a:p>
          <a:p>
            <a:r>
              <a:rPr lang="nl-NL" sz="2400" b="1" dirty="0">
                <a:solidFill>
                  <a:srgbClr val="5362AA"/>
                </a:solidFill>
                <a:latin typeface="Roboto Slab"/>
              </a:rPr>
              <a:t>Uitroeptekens, veel hoofdletters?</a:t>
            </a:r>
          </a:p>
          <a:p>
            <a:r>
              <a:rPr lang="nl-NL" sz="2400" b="1" dirty="0">
                <a:solidFill>
                  <a:srgbClr val="5362AA"/>
                </a:solidFill>
                <a:latin typeface="Roboto Slab"/>
              </a:rPr>
              <a:t>Aandacht trekken =&gt; geld</a:t>
            </a:r>
          </a:p>
          <a:p>
            <a:pPr marL="457200" indent="-457200">
              <a:buFont typeface="+mj-lt"/>
              <a:buAutoNum type="arabicPeriod"/>
            </a:pPr>
            <a:endParaRPr lang="nl-NL" sz="2400" dirty="0"/>
          </a:p>
          <a:p>
            <a:pPr marL="0" indent="0">
              <a:buNone/>
            </a:pPr>
            <a:endParaRPr lang="nl-NL" sz="2400" dirty="0"/>
          </a:p>
        </p:txBody>
      </p:sp>
      <p:pic>
        <p:nvPicPr>
          <p:cNvPr id="6" name="Afbeelding 5" descr="Afbeelding met krant, tekst, schermafbeelding&#10;&#10;Beschrijving is gegenereerd met zeer hoge betrouwbaarheid">
            <a:extLst>
              <a:ext uri="{FF2B5EF4-FFF2-40B4-BE49-F238E27FC236}">
                <a16:creationId xmlns:a16="http://schemas.microsoft.com/office/drawing/2014/main" id="{56A0F068-8060-4CD6-802C-B7A154F776F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7482" y="2165127"/>
            <a:ext cx="3771900" cy="4068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27271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78009E8-09C7-4F76-B1C2-EC52048DFD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/>
              <a:t>Hoe herken je nepnieuws?</a:t>
            </a:r>
            <a:br>
              <a:rPr lang="nl-NL" b="1" dirty="0"/>
            </a:b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0750291-EA21-4AB7-B6CB-333DF70A53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4100290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 startAt="3"/>
            </a:pPr>
            <a:r>
              <a:rPr lang="nl-NL" sz="2400" b="1" dirty="0">
                <a:solidFill>
                  <a:schemeClr val="tx1"/>
                </a:solidFill>
                <a:latin typeface="Roboto Slab"/>
              </a:rPr>
              <a:t>Kijk verder dan </a:t>
            </a:r>
            <a:r>
              <a:rPr lang="nl-NL" sz="2400" b="1" dirty="0" err="1">
                <a:solidFill>
                  <a:schemeClr val="tx1"/>
                </a:solidFill>
                <a:latin typeface="Roboto Slab"/>
              </a:rPr>
              <a:t>social</a:t>
            </a:r>
            <a:r>
              <a:rPr lang="nl-NL" sz="2400" b="1" dirty="0">
                <a:solidFill>
                  <a:schemeClr val="tx1"/>
                </a:solidFill>
                <a:latin typeface="Roboto Slab"/>
              </a:rPr>
              <a:t> media</a:t>
            </a:r>
          </a:p>
          <a:p>
            <a:r>
              <a:rPr lang="nl-NL" sz="2400" b="1" dirty="0">
                <a:solidFill>
                  <a:srgbClr val="5362AA"/>
                </a:solidFill>
                <a:latin typeface="Roboto Slab"/>
              </a:rPr>
              <a:t>veel nepnieuws op </a:t>
            </a:r>
            <a:r>
              <a:rPr lang="nl-NL" sz="2400" b="1" dirty="0">
                <a:solidFill>
                  <a:srgbClr val="5362AA"/>
                </a:solidFill>
                <a:latin typeface="Roboto Slab"/>
                <a:hlinkClick r:id="rId2"/>
              </a:rPr>
              <a:t>Facebook</a:t>
            </a:r>
            <a:r>
              <a:rPr lang="nl-NL" sz="2400" b="1" dirty="0">
                <a:solidFill>
                  <a:srgbClr val="5362AA"/>
                </a:solidFill>
                <a:latin typeface="Roboto Slab"/>
              </a:rPr>
              <a:t> en </a:t>
            </a:r>
            <a:r>
              <a:rPr lang="nl-NL" sz="2400" b="1" dirty="0">
                <a:solidFill>
                  <a:srgbClr val="5362AA"/>
                </a:solidFill>
                <a:latin typeface="Roboto Slab"/>
                <a:hlinkClick r:id="rId3"/>
              </a:rPr>
              <a:t>twitter</a:t>
            </a:r>
            <a:endParaRPr lang="nl-NL" sz="2400" b="1" dirty="0">
              <a:solidFill>
                <a:srgbClr val="5362AA"/>
              </a:solidFill>
              <a:latin typeface="Roboto Slab"/>
            </a:endParaRPr>
          </a:p>
          <a:p>
            <a:endParaRPr lang="nl-NL" sz="2400" b="1" dirty="0">
              <a:solidFill>
                <a:srgbClr val="5362AA"/>
              </a:solidFill>
              <a:latin typeface="Roboto Slab"/>
            </a:endParaRPr>
          </a:p>
          <a:p>
            <a:r>
              <a:rPr lang="nl-NL" sz="2400" b="1" dirty="0">
                <a:solidFill>
                  <a:srgbClr val="5362AA"/>
                </a:solidFill>
                <a:latin typeface="Roboto Slab"/>
              </a:rPr>
              <a:t>check andere bronnen</a:t>
            </a:r>
          </a:p>
          <a:p>
            <a:endParaRPr lang="nl-NL" sz="2400" b="1" dirty="0">
              <a:solidFill>
                <a:srgbClr val="5362AA"/>
              </a:solidFill>
              <a:latin typeface="Roboto Slab"/>
            </a:endParaRPr>
          </a:p>
          <a:p>
            <a:pPr marL="0" indent="0">
              <a:buNone/>
            </a:pP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16419360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78009E8-09C7-4F76-B1C2-EC52048DFD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/>
              <a:t>Hoe herken je nepnieuws?</a:t>
            </a:r>
            <a:br>
              <a:rPr lang="nl-NL" b="1" dirty="0"/>
            </a:b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0750291-EA21-4AB7-B6CB-333DF70A53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4100290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 startAt="4"/>
            </a:pPr>
            <a:r>
              <a:rPr lang="nl-NL" sz="2400" b="1" dirty="0">
                <a:solidFill>
                  <a:schemeClr val="tx1"/>
                </a:solidFill>
                <a:latin typeface="Roboto Slab"/>
              </a:rPr>
              <a:t>Wat zeggen afbeeldingen en foto’s?</a:t>
            </a:r>
          </a:p>
          <a:p>
            <a:r>
              <a:rPr lang="nl-NL" sz="2400" b="1" dirty="0">
                <a:solidFill>
                  <a:srgbClr val="5362AA"/>
                </a:solidFill>
                <a:latin typeface="Roboto Slab"/>
                <a:hlinkClick r:id="rId2"/>
              </a:rPr>
              <a:t>Bewerkt?</a:t>
            </a:r>
            <a:endParaRPr lang="nl-NL" sz="2400" b="1" dirty="0">
              <a:solidFill>
                <a:srgbClr val="5362AA"/>
              </a:solidFill>
              <a:latin typeface="Roboto Slab"/>
            </a:endParaRPr>
          </a:p>
          <a:p>
            <a:endParaRPr lang="nl-NL" sz="2400" b="1" dirty="0">
              <a:solidFill>
                <a:srgbClr val="5362AA"/>
              </a:solidFill>
              <a:latin typeface="Roboto Slab"/>
            </a:endParaRPr>
          </a:p>
          <a:p>
            <a:endParaRPr lang="nl-NL" sz="2400" b="1" dirty="0">
              <a:solidFill>
                <a:srgbClr val="5362AA"/>
              </a:solidFill>
              <a:latin typeface="Roboto Slab"/>
            </a:endParaRPr>
          </a:p>
          <a:p>
            <a:endParaRPr lang="nl-NL" sz="2400" b="1" dirty="0">
              <a:solidFill>
                <a:srgbClr val="5362AA"/>
              </a:solidFill>
              <a:latin typeface="Roboto Slab"/>
            </a:endParaRPr>
          </a:p>
          <a:p>
            <a:endParaRPr lang="nl-NL" sz="2400" b="1" dirty="0">
              <a:solidFill>
                <a:srgbClr val="5362AA"/>
              </a:solidFill>
              <a:latin typeface="Roboto Slab"/>
            </a:endParaRPr>
          </a:p>
          <a:p>
            <a:endParaRPr lang="nl-NL" sz="2400" b="1" dirty="0">
              <a:solidFill>
                <a:srgbClr val="5362AA"/>
              </a:solidFill>
              <a:latin typeface="Roboto Slab"/>
            </a:endParaRPr>
          </a:p>
          <a:p>
            <a:r>
              <a:rPr lang="nl-NL" sz="2400" b="1" dirty="0">
                <a:solidFill>
                  <a:srgbClr val="5362AA"/>
                </a:solidFill>
                <a:latin typeface="Roboto Slab"/>
              </a:rPr>
              <a:t>check herkomst foto’s via </a:t>
            </a:r>
            <a:r>
              <a:rPr lang="nl-NL" sz="2400" b="1" dirty="0">
                <a:solidFill>
                  <a:srgbClr val="5362AA"/>
                </a:solidFill>
                <a:latin typeface="Roboto Slab"/>
                <a:hlinkClick r:id="rId3"/>
              </a:rPr>
              <a:t>https://www.tineye.com/</a:t>
            </a:r>
            <a:endParaRPr lang="nl-NL" sz="2400" b="1" dirty="0">
              <a:solidFill>
                <a:srgbClr val="5362AA"/>
              </a:solidFill>
              <a:latin typeface="Roboto Slab"/>
            </a:endParaRPr>
          </a:p>
          <a:p>
            <a:pPr marL="457200" indent="-457200">
              <a:buFont typeface="+mj-lt"/>
              <a:buAutoNum type="arabicPeriod" startAt="4"/>
            </a:pPr>
            <a:endParaRPr lang="nl-NL" sz="2400" b="1" dirty="0">
              <a:solidFill>
                <a:srgbClr val="5362AA"/>
              </a:solidFill>
              <a:latin typeface="Roboto Slab"/>
            </a:endParaRPr>
          </a:p>
          <a:p>
            <a:pPr marL="0" indent="0">
              <a:buNone/>
            </a:pPr>
            <a:endParaRPr lang="nl-NL" sz="2400" dirty="0"/>
          </a:p>
          <a:p>
            <a:pPr marL="0" indent="0">
              <a:buNone/>
            </a:pPr>
            <a:endParaRPr lang="nl-NL" sz="2400" dirty="0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A1A4E845-1113-490D-A627-DCE4448489D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84110" y="2695535"/>
            <a:ext cx="4877307" cy="27454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22946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ema2">
  <a:themeElements>
    <a:clrScheme name="Sliert">
      <a:dk1>
        <a:sysClr val="windowText" lastClr="000000"/>
      </a:dk1>
      <a:lt1>
        <a:sysClr val="window" lastClr="FFFFFF"/>
      </a:lt1>
      <a:dk2>
        <a:srgbClr val="2E5369"/>
      </a:dk2>
      <a:lt2>
        <a:srgbClr val="CFE2E7"/>
      </a:lt2>
      <a:accent1>
        <a:srgbClr val="353535"/>
      </a:accent1>
      <a:accent2>
        <a:srgbClr val="31B4E6"/>
      </a:accent2>
      <a:accent3>
        <a:srgbClr val="265991"/>
      </a:accent3>
      <a:accent4>
        <a:srgbClr val="7E40CC"/>
      </a:accent4>
      <a:accent5>
        <a:srgbClr val="B927E9"/>
      </a:accent5>
      <a:accent6>
        <a:srgbClr val="E833BF"/>
      </a:accent6>
      <a:hlink>
        <a:srgbClr val="2DA0F1"/>
      </a:hlink>
      <a:folHlink>
        <a:srgbClr val="7ED1E6"/>
      </a:folHlink>
    </a:clrScheme>
    <a:fontScheme name="Sliert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ert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hema2" id="{875427A0-9BD8-4F22-A94E-F3FAD76FBDBC}" vid="{9A23E90F-FEE2-470A-83C4-F51306620C5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Thema2</Template>
  <TotalTime>1353</TotalTime>
  <Words>212</Words>
  <Application>Microsoft Office PowerPoint</Application>
  <PresentationFormat>Breedbeeld</PresentationFormat>
  <Paragraphs>65</Paragraphs>
  <Slides>12</Slides>
  <Notes>0</Notes>
  <HiddenSlides>0</HiddenSlides>
  <MMClips>1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12</vt:i4>
      </vt:variant>
    </vt:vector>
  </HeadingPairs>
  <TitlesOfParts>
    <vt:vector size="17" baseType="lpstr">
      <vt:lpstr>Arial</vt:lpstr>
      <vt:lpstr>Century Gothic</vt:lpstr>
      <vt:lpstr>Roboto Slab</vt:lpstr>
      <vt:lpstr>Wingdings 3</vt:lpstr>
      <vt:lpstr>Thema2</vt:lpstr>
      <vt:lpstr>PowerPoint-presentatie</vt:lpstr>
      <vt:lpstr>Hoe herken je nepnieuws? </vt:lpstr>
      <vt:lpstr>Hoe herken je nepnieuws? </vt:lpstr>
      <vt:lpstr>Hoe herken je nepnieuws? </vt:lpstr>
      <vt:lpstr>Hoe herken je nepnieuws? </vt:lpstr>
      <vt:lpstr>Hoe herken je nepnieuws? </vt:lpstr>
      <vt:lpstr>Hoe herken je nepnieuws? </vt:lpstr>
      <vt:lpstr>Hoe herken je nepnieuws? </vt:lpstr>
      <vt:lpstr>Hoe herken je nepnieuws? </vt:lpstr>
      <vt:lpstr>Hoe herken je nepnieuws? </vt:lpstr>
      <vt:lpstr>Hoe herken je nepnieuws? </vt:lpstr>
      <vt:lpstr>Hoe herken je nepnieuws?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Nepnieuws</dc:title>
  <dc:creator>Bauke Stok</dc:creator>
  <cp:lastModifiedBy>Jente van der Mei</cp:lastModifiedBy>
  <cp:revision>16</cp:revision>
  <dcterms:created xsi:type="dcterms:W3CDTF">2019-02-09T14:16:58Z</dcterms:created>
  <dcterms:modified xsi:type="dcterms:W3CDTF">2019-04-12T07:51:01Z</dcterms:modified>
</cp:coreProperties>
</file>