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7" d="100"/>
          <a:sy n="77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2/17/2021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2/17/2021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2/17/2021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2/17/2021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2/17/2021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2/17/2021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2/17/2021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2/17/2021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2/17/2021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2/17/2021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2/17/2021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2/17/2021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830FF1-E028-4D9E-8C78-AF489A09A25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Modale werkwoorden en wissen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AA987C4B-CAFF-4D40-ADA6-73199715ADC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Duits klas 3 vmbo-</a:t>
            </a:r>
            <a:r>
              <a:rPr lang="nl-NL" dirty="0" err="1"/>
              <a:t>gt</a:t>
            </a:r>
            <a:r>
              <a:rPr lang="nl-NL" dirty="0"/>
              <a:t> </a:t>
            </a:r>
          </a:p>
          <a:p>
            <a:r>
              <a:rPr lang="nl-NL" dirty="0"/>
              <a:t>Grammatica 3.5</a:t>
            </a:r>
          </a:p>
        </p:txBody>
      </p:sp>
    </p:spTree>
    <p:extLst>
      <p:ext uri="{BB962C8B-B14F-4D97-AF65-F5344CB8AC3E}">
        <p14:creationId xmlns:p14="http://schemas.microsoft.com/office/powerpoint/2010/main" val="40558057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63A80D8-BCA7-4A23-BFAF-DE774A7331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Dürfen</a:t>
            </a:r>
            <a:r>
              <a:rPr lang="nl-NL" dirty="0"/>
              <a:t> </a:t>
            </a:r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CFB8508D-7C15-47EA-82D3-703C98D4572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23559802"/>
              </p:ext>
            </p:extLst>
          </p:nvPr>
        </p:nvGraphicFramePr>
        <p:xfrm>
          <a:off x="1251678" y="1402915"/>
          <a:ext cx="10179050" cy="132092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54150">
                  <a:extLst>
                    <a:ext uri="{9D8B030D-6E8A-4147-A177-3AD203B41FA5}">
                      <a16:colId xmlns:a16="http://schemas.microsoft.com/office/drawing/2014/main" val="656091135"/>
                    </a:ext>
                  </a:extLst>
                </a:gridCol>
                <a:gridCol w="1466067">
                  <a:extLst>
                    <a:ext uri="{9D8B030D-6E8A-4147-A177-3AD203B41FA5}">
                      <a16:colId xmlns:a16="http://schemas.microsoft.com/office/drawing/2014/main" val="2175085085"/>
                    </a:ext>
                  </a:extLst>
                </a:gridCol>
                <a:gridCol w="1442233">
                  <a:extLst>
                    <a:ext uri="{9D8B030D-6E8A-4147-A177-3AD203B41FA5}">
                      <a16:colId xmlns:a16="http://schemas.microsoft.com/office/drawing/2014/main" val="2368617644"/>
                    </a:ext>
                  </a:extLst>
                </a:gridCol>
                <a:gridCol w="1454150">
                  <a:extLst>
                    <a:ext uri="{9D8B030D-6E8A-4147-A177-3AD203B41FA5}">
                      <a16:colId xmlns:a16="http://schemas.microsoft.com/office/drawing/2014/main" val="1406240025"/>
                    </a:ext>
                  </a:extLst>
                </a:gridCol>
                <a:gridCol w="1454150">
                  <a:extLst>
                    <a:ext uri="{9D8B030D-6E8A-4147-A177-3AD203B41FA5}">
                      <a16:colId xmlns:a16="http://schemas.microsoft.com/office/drawing/2014/main" val="1798360013"/>
                    </a:ext>
                  </a:extLst>
                </a:gridCol>
                <a:gridCol w="1454150">
                  <a:extLst>
                    <a:ext uri="{9D8B030D-6E8A-4147-A177-3AD203B41FA5}">
                      <a16:colId xmlns:a16="http://schemas.microsoft.com/office/drawing/2014/main" val="806718404"/>
                    </a:ext>
                  </a:extLst>
                </a:gridCol>
                <a:gridCol w="1454150">
                  <a:extLst>
                    <a:ext uri="{9D8B030D-6E8A-4147-A177-3AD203B41FA5}">
                      <a16:colId xmlns:a16="http://schemas.microsoft.com/office/drawing/2014/main" val="3996303928"/>
                    </a:ext>
                  </a:extLst>
                </a:gridCol>
              </a:tblGrid>
              <a:tr h="589401">
                <a:tc>
                  <a:txBody>
                    <a:bodyPr/>
                    <a:lstStyle/>
                    <a:p>
                      <a:r>
                        <a:rPr lang="nl-NL" dirty="0"/>
                        <a:t>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Enkelvoud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Enkelvoud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Enkelvoud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Meervoud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Meervoud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Meervoud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28921895"/>
                  </a:ext>
                </a:extLst>
              </a:tr>
              <a:tr h="336222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  <a:r>
                        <a:rPr lang="nl-NL" baseline="30000" dirty="0"/>
                        <a:t>e</a:t>
                      </a:r>
                      <a:r>
                        <a:rPr lang="nl-NL" dirty="0"/>
                        <a:t> 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Ich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Er / </a:t>
                      </a:r>
                      <a:r>
                        <a:rPr lang="nl-NL" dirty="0" err="1"/>
                        <a:t>sie</a:t>
                      </a:r>
                      <a:r>
                        <a:rPr lang="nl-NL" dirty="0"/>
                        <a:t> / es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Wir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Ihr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sie</a:t>
                      </a:r>
                      <a:r>
                        <a:rPr lang="nl-NL" dirty="0"/>
                        <a:t> / </a:t>
                      </a:r>
                      <a:r>
                        <a:rPr lang="nl-NL" dirty="0" err="1"/>
                        <a:t>Sie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97003615"/>
                  </a:ext>
                </a:extLst>
              </a:tr>
              <a:tr h="336222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  <a:r>
                        <a:rPr lang="nl-NL" baseline="30000" dirty="0"/>
                        <a:t>e</a:t>
                      </a:r>
                      <a:r>
                        <a:rPr lang="nl-NL" dirty="0"/>
                        <a:t> 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Ik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Jij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Hij / zij / het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Wij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Julie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Zij / u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35460521"/>
                  </a:ext>
                </a:extLst>
              </a:tr>
            </a:tbl>
          </a:graphicData>
        </a:graphic>
      </p:graphicFrame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0A34B59C-436B-4236-96AD-12F8B48593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16214103"/>
              </p:ext>
            </p:extLst>
          </p:nvPr>
        </p:nvGraphicFramePr>
        <p:xfrm>
          <a:off x="1252603" y="2895047"/>
          <a:ext cx="8127075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3075">
                  <a:extLst>
                    <a:ext uri="{9D8B030D-6E8A-4147-A177-3AD203B41FA5}">
                      <a16:colId xmlns:a16="http://schemas.microsoft.com/office/drawing/2014/main" val="3818395566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361350757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Onvoltooid tegenwoordige tijd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872726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Ich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Darf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87051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Du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Darfst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37824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Er / </a:t>
                      </a:r>
                      <a:r>
                        <a:rPr lang="nl-NL" dirty="0" err="1"/>
                        <a:t>sie</a:t>
                      </a:r>
                      <a:r>
                        <a:rPr lang="nl-NL" dirty="0"/>
                        <a:t> / 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Darf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4106088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Wir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Dürfen</a:t>
                      </a:r>
                      <a:r>
                        <a:rPr lang="nl-NL" dirty="0"/>
                        <a:t>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4579589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Ihr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Dürft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565281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sie</a:t>
                      </a:r>
                      <a:r>
                        <a:rPr lang="nl-NL" dirty="0"/>
                        <a:t> / </a:t>
                      </a:r>
                      <a:r>
                        <a:rPr lang="nl-NL" dirty="0" err="1"/>
                        <a:t>Sie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Dürfen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841896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1858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B846E3-D128-4EE6-BB74-E493CD6169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uitgangen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A5082AF-745E-43F7-868A-9578CD5646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fontAlgn="t"/>
            <a:endParaRPr lang="nl-NL" dirty="0"/>
          </a:p>
          <a:p>
            <a:endParaRPr lang="nl-NL" dirty="0"/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FA802101-DCE4-4584-82C2-1743C74DE50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6936445"/>
              </p:ext>
            </p:extLst>
          </p:nvPr>
        </p:nvGraphicFramePr>
        <p:xfrm>
          <a:off x="1038736" y="1333441"/>
          <a:ext cx="3921572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1500">
                  <a:extLst>
                    <a:ext uri="{9D8B030D-6E8A-4147-A177-3AD203B41FA5}">
                      <a16:colId xmlns:a16="http://schemas.microsoft.com/office/drawing/2014/main" val="197471071"/>
                    </a:ext>
                  </a:extLst>
                </a:gridCol>
                <a:gridCol w="2400072">
                  <a:extLst>
                    <a:ext uri="{9D8B030D-6E8A-4147-A177-3AD203B41FA5}">
                      <a16:colId xmlns:a16="http://schemas.microsoft.com/office/drawing/2014/main" val="98063475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Können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6907769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Ich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Kann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347645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Du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Kannst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1372074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Er / </a:t>
                      </a:r>
                      <a:r>
                        <a:rPr lang="nl-NL" dirty="0" err="1"/>
                        <a:t>sie</a:t>
                      </a:r>
                      <a:r>
                        <a:rPr lang="nl-NL" dirty="0"/>
                        <a:t> / 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kann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8617608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Wir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Könnt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02416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ihr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Könnt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98908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sie</a:t>
                      </a:r>
                      <a:r>
                        <a:rPr lang="nl-NL" dirty="0"/>
                        <a:t> / </a:t>
                      </a:r>
                      <a:r>
                        <a:rPr lang="nl-NL" dirty="0" err="1"/>
                        <a:t>Sie</a:t>
                      </a:r>
                      <a:r>
                        <a:rPr lang="nl-NL" dirty="0"/>
                        <a:t>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Können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42097270"/>
                  </a:ext>
                </a:extLst>
              </a:tr>
            </a:tbl>
          </a:graphicData>
        </a:graphic>
      </p:graphicFrame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5AC0F980-6743-4056-AC61-FF552F51396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15198611"/>
              </p:ext>
            </p:extLst>
          </p:nvPr>
        </p:nvGraphicFramePr>
        <p:xfrm>
          <a:off x="5473874" y="1333441"/>
          <a:ext cx="567939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21582">
                  <a:extLst>
                    <a:ext uri="{9D8B030D-6E8A-4147-A177-3AD203B41FA5}">
                      <a16:colId xmlns:a16="http://schemas.microsoft.com/office/drawing/2014/main" val="1248708663"/>
                    </a:ext>
                  </a:extLst>
                </a:gridCol>
                <a:gridCol w="3757808">
                  <a:extLst>
                    <a:ext uri="{9D8B030D-6E8A-4147-A177-3AD203B41FA5}">
                      <a16:colId xmlns:a16="http://schemas.microsoft.com/office/drawing/2014/main" val="24660531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Uitgangen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Uitgangen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302173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Ich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i="0" dirty="0"/>
                        <a:t>Stam (de klank verandert wel)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33585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Du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De </a:t>
                      </a:r>
                      <a:r>
                        <a:rPr lang="nl-NL" dirty="0" err="1"/>
                        <a:t>ich</a:t>
                      </a:r>
                      <a:r>
                        <a:rPr lang="nl-NL" dirty="0"/>
                        <a:t>-vorm + st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5560653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Er / </a:t>
                      </a:r>
                      <a:r>
                        <a:rPr lang="nl-NL" dirty="0" err="1"/>
                        <a:t>sie</a:t>
                      </a:r>
                      <a:r>
                        <a:rPr lang="nl-NL" dirty="0"/>
                        <a:t> / es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Stam (de klank verandert wel)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678204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Wir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Geen uitgang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2059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Ihr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De </a:t>
                      </a:r>
                      <a:r>
                        <a:rPr lang="nl-NL" dirty="0" err="1"/>
                        <a:t>ich-vrom</a:t>
                      </a:r>
                      <a:r>
                        <a:rPr lang="nl-NL" dirty="0"/>
                        <a:t> +t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35217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sie</a:t>
                      </a:r>
                      <a:r>
                        <a:rPr lang="nl-NL" dirty="0"/>
                        <a:t> / </a:t>
                      </a:r>
                      <a:r>
                        <a:rPr lang="nl-NL" dirty="0" err="1"/>
                        <a:t>Sie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Geen uitgang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307681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742437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204A054-3234-404C-A5E9-2899F4D71E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Mögen</a:t>
            </a:r>
            <a:r>
              <a:rPr lang="nl-NL"/>
              <a:t> </a:t>
            </a:r>
            <a:endParaRPr lang="nl-NL" dirty="0"/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036411EB-A0F3-4996-9E52-42CE8128D9B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24864858"/>
              </p:ext>
            </p:extLst>
          </p:nvPr>
        </p:nvGraphicFramePr>
        <p:xfrm>
          <a:off x="1251678" y="1346548"/>
          <a:ext cx="5525631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33633">
                  <a:extLst>
                    <a:ext uri="{9D8B030D-6E8A-4147-A177-3AD203B41FA5}">
                      <a16:colId xmlns:a16="http://schemas.microsoft.com/office/drawing/2014/main" val="3968081698"/>
                    </a:ext>
                  </a:extLst>
                </a:gridCol>
                <a:gridCol w="4191998">
                  <a:extLst>
                    <a:ext uri="{9D8B030D-6E8A-4147-A177-3AD203B41FA5}">
                      <a16:colId xmlns:a16="http://schemas.microsoft.com/office/drawing/2014/main" val="266899509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Mögen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577090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Ich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Magt</a:t>
                      </a:r>
                      <a:r>
                        <a:rPr lang="nl-NL" dirty="0"/>
                        <a:t> (stam) (Klinker kan veranderen)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3087807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Du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Magst</a:t>
                      </a:r>
                      <a:r>
                        <a:rPr lang="nl-NL" dirty="0"/>
                        <a:t> (stam +st)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065717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Er / </a:t>
                      </a:r>
                      <a:r>
                        <a:rPr lang="nl-NL" dirty="0" err="1"/>
                        <a:t>sie</a:t>
                      </a:r>
                      <a:r>
                        <a:rPr lang="nl-NL" dirty="0"/>
                        <a:t> / 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Mag (stam)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7409238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Wir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Mögen</a:t>
                      </a:r>
                      <a:r>
                        <a:rPr lang="nl-NL" dirty="0"/>
                        <a:t> (geen uitgang)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790935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Ihr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Mögt</a:t>
                      </a:r>
                      <a:r>
                        <a:rPr lang="nl-NL" dirty="0"/>
                        <a:t> (stam + t)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1523548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Sie</a:t>
                      </a:r>
                      <a:r>
                        <a:rPr lang="nl-NL" dirty="0"/>
                        <a:t> / </a:t>
                      </a:r>
                      <a:r>
                        <a:rPr lang="nl-NL" dirty="0" err="1"/>
                        <a:t>sie</a:t>
                      </a:r>
                      <a:r>
                        <a:rPr lang="nl-NL" dirty="0"/>
                        <a:t>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Mögen</a:t>
                      </a:r>
                      <a:r>
                        <a:rPr lang="nl-NL" dirty="0"/>
                        <a:t> (geen uitgang)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580727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07996676"/>
      </p:ext>
    </p:extLst>
  </p:cSld>
  <p:clrMapOvr>
    <a:masterClrMapping/>
  </p:clrMapOvr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0B082E"/>
      </a:dk2>
      <a:lt2>
        <a:srgbClr val="F3F3F2"/>
      </a:lt2>
      <a:accent1>
        <a:srgbClr val="62B4C6"/>
      </a:accent1>
      <a:accent2>
        <a:srgbClr val="1B376E"/>
      </a:accent2>
      <a:accent3>
        <a:srgbClr val="9EBE55"/>
      </a:accent3>
      <a:accent4>
        <a:srgbClr val="C65E5E"/>
      </a:accent4>
      <a:accent5>
        <a:srgbClr val="D3BA55"/>
      </a:accent5>
      <a:accent6>
        <a:srgbClr val="96648A"/>
      </a:accent6>
      <a:hlink>
        <a:srgbClr val="62B4C6"/>
      </a:hlink>
      <a:folHlink>
        <a:srgbClr val="96648A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D71F8F05-6246-47AF-9E68-E57F6C93F79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TM10001106[[fn=Badge]]</Template>
  <TotalTime>24</TotalTime>
  <Words>176</Words>
  <Application>Microsoft Office PowerPoint</Application>
  <PresentationFormat>Breedbeeld</PresentationFormat>
  <Paragraphs>80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Gill Sans MT</vt:lpstr>
      <vt:lpstr>Impact</vt:lpstr>
      <vt:lpstr>Badge</vt:lpstr>
      <vt:lpstr>Modale werkwoorden en wissen</vt:lpstr>
      <vt:lpstr>Dürfen </vt:lpstr>
      <vt:lpstr>uitgangen</vt:lpstr>
      <vt:lpstr>Mögen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Modale werkwoorden en wissen</dc:title>
  <dc:creator>Paauwe, S.C.B.J. (Sjoerd) (3B)</dc:creator>
  <cp:lastModifiedBy>Paauwe, S.C.B.J. (Sjoerd) (3B)</cp:lastModifiedBy>
  <cp:revision>4</cp:revision>
  <dcterms:created xsi:type="dcterms:W3CDTF">2021-02-11T09:29:05Z</dcterms:created>
  <dcterms:modified xsi:type="dcterms:W3CDTF">2021-02-17T14:46:05Z</dcterms:modified>
</cp:coreProperties>
</file>

<file path=docProps/thumbnail.jpeg>
</file>