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76" r:id="rId5"/>
    <p:sldId id="364" r:id="rId6"/>
    <p:sldId id="301" r:id="rId7"/>
    <p:sldId id="351" r:id="rId8"/>
    <p:sldId id="305" r:id="rId9"/>
    <p:sldId id="353" r:id="rId10"/>
    <p:sldId id="354" r:id="rId11"/>
    <p:sldId id="260" r:id="rId12"/>
    <p:sldId id="360" r:id="rId13"/>
    <p:sldId id="338" r:id="rId14"/>
    <p:sldId id="359" r:id="rId15"/>
    <p:sldId id="362" r:id="rId16"/>
    <p:sldId id="366" r:id="rId17"/>
    <p:sldId id="339" r:id="rId18"/>
    <p:sldId id="348" r:id="rId19"/>
    <p:sldId id="355" r:id="rId20"/>
    <p:sldId id="349" r:id="rId21"/>
    <p:sldId id="363" r:id="rId22"/>
    <p:sldId id="331" r:id="rId23"/>
  </p:sldIdLst>
  <p:sldSz cx="12192000" cy="6858000"/>
  <p:notesSz cx="6742113" cy="987266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0C18C75-E2ED-4A52-888E-CC07F20A8A9F}" v="6" dt="2020-11-21T11:13:10.179"/>
    <p1510:client id="{6F69BDE9-F807-45E8-B538-ABC2E2FB461F}" v="22" dt="2020-11-21T12:39:26.03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56" autoAdjust="0"/>
    <p:restoredTop sz="38462" autoAdjust="0"/>
  </p:normalViewPr>
  <p:slideViewPr>
    <p:cSldViewPr snapToGrid="0">
      <p:cViewPr varScale="1">
        <p:scale>
          <a:sx n="67" d="100"/>
          <a:sy n="67" d="100"/>
        </p:scale>
        <p:origin x="6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088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19621" y="0"/>
            <a:ext cx="2920887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1C7FC-3E6A-4C90-8D8D-6FCB353CA656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2088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19621" y="9377363"/>
            <a:ext cx="2920887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422CFF-AFB7-4762-97FB-BF784FBCE30F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7845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82D89B-BE41-4EEB-9F22-2AC4382E15C8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1233488"/>
            <a:ext cx="5922963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4212" y="4751220"/>
            <a:ext cx="539369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18971" y="9377318"/>
            <a:ext cx="2921582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9F5DB9-FF52-49B8-9AE1-727EBFA5A8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9111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865711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48139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2956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004928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532249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00477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74231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3695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044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5575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801460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414854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9F5DB9-FF52-49B8-9AE1-727EBFA5A8B9}" type="slidenum">
              <a:rPr lang="nl-NL" smtClean="0"/>
              <a:t>15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43391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37954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93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2480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0124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24599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656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14857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68499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5658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89259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6451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64E656-B562-41A0-A460-69166853191D}" type="datetimeFigureOut">
              <a:rPr lang="nl-NL" smtClean="0"/>
              <a:t>21-11-2020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F8453-A950-4A81-9368-E9F90ACB2CB9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73313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2192000" cy="1545020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0"/>
            <a:ext cx="12192000" cy="154502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Het verpleegplan </a:t>
            </a:r>
          </a:p>
          <a:p>
            <a:endParaRPr lang="nl-NL" b="1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467" y="-1"/>
            <a:ext cx="2317534" cy="1545022"/>
          </a:xfrm>
          <a:prstGeom prst="rect">
            <a:avLst/>
          </a:prstGeom>
        </p:spPr>
      </p:pic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45021"/>
            <a:ext cx="12192000" cy="5312979"/>
          </a:xfrm>
        </p:spPr>
      </p:pic>
    </p:spTree>
    <p:extLst>
      <p:ext uri="{BB962C8B-B14F-4D97-AF65-F5344CB8AC3E}">
        <p14:creationId xmlns:p14="http://schemas.microsoft.com/office/powerpoint/2010/main" val="29163232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1353801" cy="1325562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Stap 2: diagnose stellen,</a:t>
            </a:r>
            <a:br>
              <a:rPr lang="nl-NL" b="1" dirty="0"/>
            </a:br>
            <a:r>
              <a:rPr lang="nl-NL" b="1" dirty="0"/>
              <a:t>potentiële verpleegproblemen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P= te verwachten probleem (heeft kans op)</a:t>
            </a:r>
          </a:p>
          <a:p>
            <a:r>
              <a:rPr lang="nl-NL" dirty="0"/>
              <a:t>E= Uitlokkende factoren</a:t>
            </a:r>
          </a:p>
          <a:p>
            <a:endParaRPr lang="nl-NL" dirty="0"/>
          </a:p>
          <a:p>
            <a:r>
              <a:rPr lang="nl-NL" dirty="0"/>
              <a:t>S zet je tussen haakjes. Je ziet de symptomen die je kunt verwachten  niet altijd. 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  <a:p>
            <a:pPr marL="0" indent="0" algn="ctr">
              <a:buNone/>
            </a:pPr>
            <a:r>
              <a:rPr lang="nl-NL" sz="1800" b="1" i="1" dirty="0"/>
              <a:t>Beschrijf de S wel bij de potentiële problemen zodat we kunnen zien dat je inzicht hebt.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756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1353801" cy="1325562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Stap 2: diagnose stellen,</a:t>
            </a:r>
            <a:br>
              <a:rPr lang="nl-NL" b="1" dirty="0"/>
            </a:br>
            <a:r>
              <a:rPr lang="nl-NL" b="1" dirty="0"/>
              <a:t>prioriteiten stellen m.b.v. het redeneer web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een klinisch redeneer web. Zet in het midden van het web de medische diagnose en daaromheen de verpleegkundige diagnosen die in de casus voorkomen;</a:t>
            </a:r>
          </a:p>
          <a:p>
            <a:r>
              <a:rPr lang="nl-NL" dirty="0"/>
              <a:t>wanneer alle verpleegkundige diagnosen zijn opgeschreven in het web geef je via pijlen aan welke met elkaar verbonden zijn;</a:t>
            </a:r>
          </a:p>
          <a:p>
            <a:r>
              <a:rPr lang="nl-NL" dirty="0"/>
              <a:t>beschrijf welke verpleegkundige diagnosen de hoogste prioriteit hebben en waarom;</a:t>
            </a:r>
          </a:p>
          <a:p>
            <a:r>
              <a:rPr lang="nl-NL" dirty="0"/>
              <a:t>beschrijf drie actuele en drie potentiele verpleegkundige diagnosen;</a:t>
            </a:r>
          </a:p>
          <a:p>
            <a:r>
              <a:rPr lang="nl-NL" dirty="0"/>
              <a:t>werk ze uit volgens de PES structuur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03842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1353801" cy="1325562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nl-NL" b="1" dirty="0"/>
              <a:t>Stap 2: diagnose stellen,</a:t>
            </a:r>
            <a:br>
              <a:rPr lang="nl-NL" b="1" dirty="0"/>
            </a:br>
            <a:r>
              <a:rPr lang="nl-NL" b="1" dirty="0"/>
              <a:t>het redeneer web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61555783-364C-4E11-9262-087CE11BBB17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 rot="16200000">
            <a:off x="3652627" y="-103233"/>
            <a:ext cx="4351337" cy="8421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7205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BD0683-FB8C-47A2-9B54-D92C8BCFF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132556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b="1" dirty="0"/>
              <a:t>Stap 3: doel vaststellen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AC4C0AA-96BB-41DE-96C0-B4398674F7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Doel stel je vast met de Methode Smart of uit Carpenito (NOC) 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2626A6A8-5560-45E2-B666-0D5D2EECD5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455" y="273684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444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0975" y="1327239"/>
            <a:ext cx="11849100" cy="5465687"/>
          </a:xfr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52246"/>
            <a:ext cx="10515600" cy="729579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5. Beoogd resultaat</a:t>
            </a: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0" y="0"/>
            <a:ext cx="12192000" cy="1301482"/>
          </a:xfrm>
          <a:prstGeom prst="rect">
            <a:avLst/>
          </a:prstGeom>
          <a:solidFill>
            <a:srgbClr val="FF660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3: doel vaststellen</a:t>
            </a:r>
          </a:p>
          <a:p>
            <a:r>
              <a:rPr lang="nl-NL" b="1" dirty="0"/>
              <a:t>smart methode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1141" y="-25757"/>
            <a:ext cx="1990859" cy="1327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118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974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047741"/>
            <a:ext cx="10515600" cy="4129221"/>
          </a:xfrm>
        </p:spPr>
        <p:txBody>
          <a:bodyPr>
            <a:normAutofit/>
          </a:bodyPr>
          <a:lstStyle/>
          <a:p>
            <a:r>
              <a:rPr lang="nl-NL" dirty="0"/>
              <a:t>De interventies beschrijf je vanuit Carpenito (NIC) en vul je zo nodig zelf aan.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Zorg dat de interventies van toepassing zijn op jouw patiënt</a:t>
            </a:r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sz="2400" i="1" dirty="0"/>
              <a:t>Uitleg carpenito kun je lezen in de PowerPoint “Carpenito” deze staat in de Wiki</a:t>
            </a:r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1"/>
            <a:ext cx="12192000" cy="13255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4: Interventies plannen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91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/>
              <a:t>Wat rapporteer je volgens welke methode?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1"/>
            <a:ext cx="12192000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5: Interventies uitvoeren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1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1463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92971"/>
          </a:xfrm>
        </p:spPr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  <a:p>
            <a:r>
              <a:rPr lang="nl-NL" dirty="0"/>
              <a:t>Product en proces per verpleegkundige diagnose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Productevaluatie: is het beoogde doel behaald?</a:t>
            </a:r>
          </a:p>
          <a:p>
            <a:r>
              <a:rPr lang="nl-NL" dirty="0"/>
              <a:t>Procesevaluatie: hoe is het proces verlopen?</a:t>
            </a:r>
            <a:endParaRPr lang="nl-NL" b="1" dirty="0"/>
          </a:p>
          <a:p>
            <a:pPr lvl="1"/>
            <a:r>
              <a:rPr lang="nl-NL" dirty="0"/>
              <a:t>Houdingsaspecten</a:t>
            </a:r>
          </a:p>
          <a:p>
            <a:pPr lvl="1"/>
            <a:r>
              <a:rPr lang="nl-NL" dirty="0"/>
              <a:t>Passende interventies</a:t>
            </a:r>
          </a:p>
          <a:p>
            <a:pPr lvl="1"/>
            <a:r>
              <a:rPr lang="nl-NL" dirty="0"/>
              <a:t>Continuïteit en zorgvuldigheid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-67467"/>
            <a:ext cx="12192000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6: evaluatie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-67467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3717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persoon, kleding, binnen, vrouw&#10;&#10;Automatisch gegenereerde beschrijv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313" y="-1"/>
            <a:ext cx="1988345" cy="1325563"/>
          </a:xfrm>
          <a:prstGeom prst="rect">
            <a:avLst/>
          </a:prstGeom>
        </p:spPr>
      </p:pic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5911E3A-C35B-4EF7-A355-B84E9A14A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21ADB3D-AD65-44B4-847D-5E90E90A5D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417513" y="0"/>
            <a:ext cx="12584114" cy="6853238"/>
            <a:chOff x="-417513" y="0"/>
            <a:chExt cx="12584114" cy="6853238"/>
          </a:xfrm>
        </p:grpSpPr>
        <p:sp>
          <p:nvSpPr>
            <p:cNvPr id="12" name="Freeform 5">
              <a:extLst>
                <a:ext uri="{FF2B5EF4-FFF2-40B4-BE49-F238E27FC236}">
                  <a16:creationId xmlns:a16="http://schemas.microsoft.com/office/drawing/2014/main" id="{CF580C70-814C-4845-B645-919BFFBD16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306513" y="0"/>
              <a:ext cx="3862388" cy="6843713"/>
            </a:xfrm>
            <a:custGeom>
              <a:avLst/>
              <a:gdLst/>
              <a:ahLst/>
              <a:cxnLst/>
              <a:rect l="0" t="0" r="r" b="b"/>
              <a:pathLst>
                <a:path w="813" h="1440">
                  <a:moveTo>
                    <a:pt x="813" y="0"/>
                  </a:moveTo>
                  <a:cubicBezTo>
                    <a:pt x="331" y="221"/>
                    <a:pt x="0" y="1039"/>
                    <a:pt x="43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3" name="Freeform 6">
              <a:extLst>
                <a:ext uri="{FF2B5EF4-FFF2-40B4-BE49-F238E27FC236}">
                  <a16:creationId xmlns:a16="http://schemas.microsoft.com/office/drawing/2014/main" id="{34D7BF57-4CAA-45B2-9EF0-0AA1FCF70B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26725" y="9525"/>
              <a:ext cx="1539875" cy="555625"/>
            </a:xfrm>
            <a:custGeom>
              <a:avLst/>
              <a:gdLst/>
              <a:ahLst/>
              <a:cxnLst/>
              <a:rect l="0" t="0" r="r" b="b"/>
              <a:pathLst>
                <a:path w="324" h="117">
                  <a:moveTo>
                    <a:pt x="324" y="117"/>
                  </a:moveTo>
                  <a:cubicBezTo>
                    <a:pt x="223" y="64"/>
                    <a:pt x="107" y="28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4" name="Freeform 7">
              <a:extLst>
                <a:ext uri="{FF2B5EF4-FFF2-40B4-BE49-F238E27FC236}">
                  <a16:creationId xmlns:a16="http://schemas.microsoft.com/office/drawing/2014/main" id="{7886F306-C03A-40C6-8FD5-DCE3D4595D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247313" y="5013325"/>
              <a:ext cx="1919288" cy="1830388"/>
            </a:xfrm>
            <a:custGeom>
              <a:avLst/>
              <a:gdLst/>
              <a:ahLst/>
              <a:cxnLst/>
              <a:rect l="0" t="0" r="r" b="b"/>
              <a:pathLst>
                <a:path w="404" h="385">
                  <a:moveTo>
                    <a:pt x="0" y="385"/>
                  </a:moveTo>
                  <a:cubicBezTo>
                    <a:pt x="146" y="272"/>
                    <a:pt x="285" y="142"/>
                    <a:pt x="404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5" name="Freeform 8">
              <a:extLst>
                <a:ext uri="{FF2B5EF4-FFF2-40B4-BE49-F238E27FC236}">
                  <a16:creationId xmlns:a16="http://schemas.microsoft.com/office/drawing/2014/main" id="{2FDC9A36-C7C3-47D7-A64E-ED25C47EC7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775" y="0"/>
              <a:ext cx="3676650" cy="6843713"/>
            </a:xfrm>
            <a:custGeom>
              <a:avLst/>
              <a:gdLst/>
              <a:ahLst/>
              <a:cxnLst/>
              <a:rect l="0" t="0" r="r" b="b"/>
              <a:pathLst>
                <a:path w="774" h="1440">
                  <a:moveTo>
                    <a:pt x="774" y="0"/>
                  </a:moveTo>
                  <a:cubicBezTo>
                    <a:pt x="312" y="240"/>
                    <a:pt x="0" y="1034"/>
                    <a:pt x="41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6" name="Freeform 9">
              <a:extLst>
                <a:ext uri="{FF2B5EF4-FFF2-40B4-BE49-F238E27FC236}">
                  <a16:creationId xmlns:a16="http://schemas.microsoft.com/office/drawing/2014/main" id="{BB19BC37-158A-43DC-9A9E-E45CC7195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02988" y="9525"/>
              <a:ext cx="963613" cy="366713"/>
            </a:xfrm>
            <a:custGeom>
              <a:avLst/>
              <a:gdLst/>
              <a:ahLst/>
              <a:cxnLst/>
              <a:rect l="0" t="0" r="r" b="b"/>
              <a:pathLst>
                <a:path w="203" h="77">
                  <a:moveTo>
                    <a:pt x="203" y="77"/>
                  </a:moveTo>
                  <a:cubicBezTo>
                    <a:pt x="138" y="46"/>
                    <a:pt x="68" y="21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7" name="Freeform 10">
              <a:extLst>
                <a:ext uri="{FF2B5EF4-FFF2-40B4-BE49-F238E27FC236}">
                  <a16:creationId xmlns:a16="http://schemas.microsoft.com/office/drawing/2014/main" id="{077654CC-108F-48D5-B5E9-437F164F52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494963" y="5275263"/>
              <a:ext cx="1666875" cy="1577975"/>
            </a:xfrm>
            <a:custGeom>
              <a:avLst/>
              <a:gdLst/>
              <a:ahLst/>
              <a:cxnLst/>
              <a:rect l="0" t="0" r="r" b="b"/>
              <a:pathLst>
                <a:path w="351" h="332">
                  <a:moveTo>
                    <a:pt x="0" y="332"/>
                  </a:moveTo>
                  <a:cubicBezTo>
                    <a:pt x="125" y="232"/>
                    <a:pt x="245" y="121"/>
                    <a:pt x="35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8" name="Freeform 11">
              <a:extLst>
                <a:ext uri="{FF2B5EF4-FFF2-40B4-BE49-F238E27FC236}">
                  <a16:creationId xmlns:a16="http://schemas.microsoft.com/office/drawing/2014/main" id="{A3CF3A63-1C1E-4E85-A78A-FDC16431E3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621088" cy="6843713"/>
            </a:xfrm>
            <a:custGeom>
              <a:avLst/>
              <a:gdLst/>
              <a:ahLst/>
              <a:cxnLst/>
              <a:rect l="0" t="0" r="r" b="b"/>
              <a:pathLst>
                <a:path w="762" h="1440">
                  <a:moveTo>
                    <a:pt x="762" y="0"/>
                  </a:moveTo>
                  <a:cubicBezTo>
                    <a:pt x="308" y="245"/>
                    <a:pt x="0" y="1033"/>
                    <a:pt x="403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19" name="Freeform 12">
              <a:extLst>
                <a:ext uri="{FF2B5EF4-FFF2-40B4-BE49-F238E27FC236}">
                  <a16:creationId xmlns:a16="http://schemas.microsoft.com/office/drawing/2014/main" id="{8740FC9A-72DD-4D9B-BA25-1CCED13524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501438" y="9525"/>
              <a:ext cx="665163" cy="257175"/>
            </a:xfrm>
            <a:custGeom>
              <a:avLst/>
              <a:gdLst/>
              <a:ahLst/>
              <a:cxnLst/>
              <a:rect l="0" t="0" r="r" b="b"/>
              <a:pathLst>
                <a:path w="140" h="54">
                  <a:moveTo>
                    <a:pt x="140" y="54"/>
                  </a:moveTo>
                  <a:cubicBezTo>
                    <a:pt x="95" y="34"/>
                    <a:pt x="48" y="16"/>
                    <a:pt x="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0" name="Freeform 13">
              <a:extLst>
                <a:ext uri="{FF2B5EF4-FFF2-40B4-BE49-F238E27FC236}">
                  <a16:creationId xmlns:a16="http://schemas.microsoft.com/office/drawing/2014/main" id="{7FBF5743-F2AE-4D0D-BCD1-01F7686D01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641013" y="5408613"/>
              <a:ext cx="1525588" cy="1435100"/>
            </a:xfrm>
            <a:custGeom>
              <a:avLst/>
              <a:gdLst/>
              <a:ahLst/>
              <a:cxnLst/>
              <a:rect l="0" t="0" r="r" b="b"/>
              <a:pathLst>
                <a:path w="321" h="302">
                  <a:moveTo>
                    <a:pt x="0" y="302"/>
                  </a:moveTo>
                  <a:cubicBezTo>
                    <a:pt x="114" y="210"/>
                    <a:pt x="223" y="109"/>
                    <a:pt x="321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1" name="Freeform 14">
              <a:extLst>
                <a:ext uri="{FF2B5EF4-FFF2-40B4-BE49-F238E27FC236}">
                  <a16:creationId xmlns:a16="http://schemas.microsoft.com/office/drawing/2014/main" id="{CED32316-D4F7-4795-BBE0-DEBB60E27CE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01713" y="0"/>
              <a:ext cx="3244850" cy="6843713"/>
            </a:xfrm>
            <a:custGeom>
              <a:avLst/>
              <a:gdLst/>
              <a:ahLst/>
              <a:cxnLst/>
              <a:rect l="0" t="0" r="r" b="b"/>
              <a:pathLst>
                <a:path w="683" h="1440">
                  <a:moveTo>
                    <a:pt x="683" y="0"/>
                  </a:moveTo>
                  <a:cubicBezTo>
                    <a:pt x="258" y="256"/>
                    <a:pt x="0" y="1041"/>
                    <a:pt x="355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2" name="Freeform 15">
              <a:extLst>
                <a:ext uri="{FF2B5EF4-FFF2-40B4-BE49-F238E27FC236}">
                  <a16:creationId xmlns:a16="http://schemas.microsoft.com/office/drawing/2014/main" id="{583B23C9-B9B7-4E93-9538-CBE316F83F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802938" y="5518150"/>
              <a:ext cx="1363663" cy="1325563"/>
            </a:xfrm>
            <a:custGeom>
              <a:avLst/>
              <a:gdLst/>
              <a:ahLst/>
              <a:cxnLst/>
              <a:rect l="0" t="0" r="r" b="b"/>
              <a:pathLst>
                <a:path w="287" h="279">
                  <a:moveTo>
                    <a:pt x="0" y="279"/>
                  </a:moveTo>
                  <a:cubicBezTo>
                    <a:pt x="101" y="193"/>
                    <a:pt x="198" y="100"/>
                    <a:pt x="287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3" name="Freeform 16">
              <a:extLst>
                <a:ext uri="{FF2B5EF4-FFF2-40B4-BE49-F238E27FC236}">
                  <a16:creationId xmlns:a16="http://schemas.microsoft.com/office/drawing/2014/main" id="{5B144260-9F2C-4ADB-A37C-1CFB4B428B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889000" y="0"/>
              <a:ext cx="3230563" cy="6843713"/>
            </a:xfrm>
            <a:custGeom>
              <a:avLst/>
              <a:gdLst/>
              <a:ahLst/>
              <a:cxnLst/>
              <a:rect l="0" t="0" r="r" b="b"/>
              <a:pathLst>
                <a:path w="680" h="1440">
                  <a:moveTo>
                    <a:pt x="680" y="0"/>
                  </a:moveTo>
                  <a:cubicBezTo>
                    <a:pt x="257" y="265"/>
                    <a:pt x="0" y="1026"/>
                    <a:pt x="337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4" name="Freeform 17">
              <a:extLst>
                <a:ext uri="{FF2B5EF4-FFF2-40B4-BE49-F238E27FC236}">
                  <a16:creationId xmlns:a16="http://schemas.microsoft.com/office/drawing/2014/main" id="{53FF918D-79D3-4F55-A68C-0DD5880DAB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0979150" y="5694363"/>
              <a:ext cx="1187450" cy="1149350"/>
            </a:xfrm>
            <a:custGeom>
              <a:avLst/>
              <a:gdLst/>
              <a:ahLst/>
              <a:cxnLst/>
              <a:rect l="0" t="0" r="r" b="b"/>
              <a:pathLst>
                <a:path w="250" h="242">
                  <a:moveTo>
                    <a:pt x="0" y="242"/>
                  </a:moveTo>
                  <a:cubicBezTo>
                    <a:pt x="88" y="166"/>
                    <a:pt x="172" y="85"/>
                    <a:pt x="250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5" name="Freeform 18">
              <a:extLst>
                <a:ext uri="{FF2B5EF4-FFF2-40B4-BE49-F238E27FC236}">
                  <a16:creationId xmlns:a16="http://schemas.microsoft.com/office/drawing/2014/main" id="{B9FC1440-933F-44FE-8D77-4827DD0F99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84188" y="0"/>
              <a:ext cx="3421063" cy="6843713"/>
            </a:xfrm>
            <a:custGeom>
              <a:avLst/>
              <a:gdLst/>
              <a:ahLst/>
              <a:cxnLst/>
              <a:rect l="0" t="0" r="r" b="b"/>
              <a:pathLst>
                <a:path w="720" h="1440">
                  <a:moveTo>
                    <a:pt x="720" y="0"/>
                  </a:moveTo>
                  <a:cubicBezTo>
                    <a:pt x="316" y="282"/>
                    <a:pt x="0" y="1018"/>
                    <a:pt x="362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6" name="Freeform 19">
              <a:extLst>
                <a:ext uri="{FF2B5EF4-FFF2-40B4-BE49-F238E27FC236}">
                  <a16:creationId xmlns:a16="http://schemas.microsoft.com/office/drawing/2014/main" id="{0F67F308-A67C-4D2E-B081-59BB31D8EC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1287125" y="6049963"/>
              <a:ext cx="879475" cy="793750"/>
            </a:xfrm>
            <a:custGeom>
              <a:avLst/>
              <a:gdLst/>
              <a:ahLst/>
              <a:cxnLst/>
              <a:rect l="0" t="0" r="r" b="b"/>
              <a:pathLst>
                <a:path w="185" h="167">
                  <a:moveTo>
                    <a:pt x="0" y="167"/>
                  </a:moveTo>
                  <a:cubicBezTo>
                    <a:pt x="63" y="114"/>
                    <a:pt x="125" y="58"/>
                    <a:pt x="185" y="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80112F01-90EB-4AEC-A39C-5C6875FFB9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598488" y="0"/>
              <a:ext cx="2717800" cy="6843713"/>
            </a:xfrm>
            <a:custGeom>
              <a:avLst/>
              <a:gdLst/>
              <a:ahLst/>
              <a:cxnLst/>
              <a:rect l="0" t="0" r="r" b="b"/>
              <a:pathLst>
                <a:path w="572" h="1440">
                  <a:moveTo>
                    <a:pt x="572" y="0"/>
                  </a:moveTo>
                  <a:cubicBezTo>
                    <a:pt x="213" y="320"/>
                    <a:pt x="0" y="979"/>
                    <a:pt x="164" y="1440"/>
                  </a:cubicBezTo>
                </a:path>
              </a:pathLst>
            </a:custGeom>
            <a:noFill/>
            <a:ln w="12700" cap="flat">
              <a:solidFill>
                <a:schemeClr val="tx1">
                  <a:alpha val="20000"/>
                </a:schemeClr>
              </a:solidFill>
              <a:prstDash val="dash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893F6B05-90EB-4C75-A0F0-C7247553BD8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261938" y="0"/>
              <a:ext cx="2944813" cy="6843713"/>
            </a:xfrm>
            <a:custGeom>
              <a:avLst/>
              <a:gdLst/>
              <a:ahLst/>
              <a:cxnLst/>
              <a:rect l="0" t="0" r="r" b="b"/>
              <a:pathLst>
                <a:path w="620" h="1440">
                  <a:moveTo>
                    <a:pt x="620" y="0"/>
                  </a:moveTo>
                  <a:cubicBezTo>
                    <a:pt x="248" y="325"/>
                    <a:pt x="0" y="960"/>
                    <a:pt x="186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lgDash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227B563B-E0C0-4D81-966D-B5E2DBAAE8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-417513" y="0"/>
              <a:ext cx="2403475" cy="6843713"/>
            </a:xfrm>
            <a:custGeom>
              <a:avLst/>
              <a:gdLst/>
              <a:ahLst/>
              <a:cxnLst/>
              <a:rect l="0" t="0" r="r" b="b"/>
              <a:pathLst>
                <a:path w="506" h="1440">
                  <a:moveTo>
                    <a:pt x="506" y="0"/>
                  </a:moveTo>
                  <a:cubicBezTo>
                    <a:pt x="109" y="356"/>
                    <a:pt x="0" y="943"/>
                    <a:pt x="171" y="1440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130DF93D-D1FF-477A-BDCE-C8B01C3B47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9525"/>
              <a:ext cx="1771650" cy="3198813"/>
            </a:xfrm>
            <a:custGeom>
              <a:avLst/>
              <a:gdLst/>
              <a:ahLst/>
              <a:cxnLst/>
              <a:rect l="0" t="0" r="r" b="b"/>
              <a:pathLst>
                <a:path w="373" h="673">
                  <a:moveTo>
                    <a:pt x="373" y="0"/>
                  </a:moveTo>
                  <a:cubicBezTo>
                    <a:pt x="175" y="183"/>
                    <a:pt x="51" y="409"/>
                    <a:pt x="0" y="673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4ED67A1-C6FE-4AC8-8473-11DAC03DCD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4763" y="6016625"/>
              <a:ext cx="214313" cy="827088"/>
            </a:xfrm>
            <a:custGeom>
              <a:avLst/>
              <a:gdLst/>
              <a:ahLst/>
              <a:cxnLst/>
              <a:rect l="0" t="0" r="r" b="b"/>
              <a:pathLst>
                <a:path w="45" h="174">
                  <a:moveTo>
                    <a:pt x="0" y="0"/>
                  </a:moveTo>
                  <a:cubicBezTo>
                    <a:pt x="11" y="59"/>
                    <a:pt x="26" y="118"/>
                    <a:pt x="45" y="174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213A54F3-15FA-4C8F-8ABF-CE77E72196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 bwMode="auto">
            <a:xfrm>
              <a:off x="14288" y="0"/>
              <a:ext cx="1562100" cy="2228850"/>
            </a:xfrm>
            <a:custGeom>
              <a:avLst/>
              <a:gdLst/>
              <a:ahLst/>
              <a:cxnLst/>
              <a:rect l="0" t="0" r="r" b="b"/>
              <a:pathLst>
                <a:path w="329" h="469">
                  <a:moveTo>
                    <a:pt x="329" y="0"/>
                  </a:moveTo>
                  <a:cubicBezTo>
                    <a:pt x="189" y="133"/>
                    <a:pt x="69" y="288"/>
                    <a:pt x="0" y="469"/>
                  </a:cubicBezTo>
                </a:path>
              </a:pathLst>
            </a:custGeom>
            <a:noFill/>
            <a:ln w="9525" cap="flat">
              <a:solidFill>
                <a:schemeClr val="tx1">
                  <a:alpha val="20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F8A7F7F-DD1A-4F41-98AC-B9CE2A620C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800144" y="1699589"/>
            <a:ext cx="3674476" cy="3470421"/>
            <a:chOff x="697883" y="1816768"/>
            <a:chExt cx="3674476" cy="3470421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EF47228-EB7C-4EBA-BE01-DA6CB241028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97883" y="1816768"/>
              <a:ext cx="3674476" cy="5029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Isosceles Triangle 22">
              <a:extLst>
                <a:ext uri="{FF2B5EF4-FFF2-40B4-BE49-F238E27FC236}">
                  <a16:creationId xmlns:a16="http://schemas.microsoft.com/office/drawing/2014/main" id="{3D2FD25A-EFFD-4F5C-9258-981F5907DE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2380224" y="5014786"/>
              <a:ext cx="315988" cy="27240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CF573BC-A06F-4036-A3A8-9D07DDE622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704075" y="2392840"/>
              <a:ext cx="3668284" cy="26243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04877" y="2415322"/>
            <a:ext cx="3451730" cy="2399869"/>
          </a:xfrm>
        </p:spPr>
        <p:txBody>
          <a:bodyPr>
            <a:normAutofit/>
          </a:bodyPr>
          <a:lstStyle/>
          <a:p>
            <a:pPr algn="ctr"/>
            <a:r>
              <a:rPr lang="nl-NL" sz="4000" b="1" dirty="0">
                <a:solidFill>
                  <a:srgbClr val="FFFFFF"/>
                </a:solidFill>
              </a:rPr>
              <a:t>Criteria examen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20640" y="804672"/>
            <a:ext cx="6281928" cy="524865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sz="2000" dirty="0"/>
              <a:t>Wat niet beschreven is in de verpleegkundige methodiek beschrijf je in het verantwoordingsverslag.</a:t>
            </a:r>
          </a:p>
        </p:txBody>
      </p:sp>
    </p:spTree>
    <p:extLst>
      <p:ext uri="{BB962C8B-B14F-4D97-AF65-F5344CB8AC3E}">
        <p14:creationId xmlns:p14="http://schemas.microsoft.com/office/powerpoint/2010/main" val="1926070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1353800" cy="1325563"/>
          </a:xfrm>
          <a:solidFill>
            <a:srgbClr val="FF6600"/>
          </a:solidFill>
        </p:spPr>
        <p:txBody>
          <a:bodyPr>
            <a:normAutofit/>
          </a:bodyPr>
          <a:lstStyle/>
          <a:p>
            <a:r>
              <a:rPr lang="nl-NL" sz="2400" b="1" dirty="0"/>
              <a:t>Verpleegkundig proces / methodisch werken/ verpleegplan en klinisch redeneren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91916"/>
            <a:ext cx="10515600" cy="4685047"/>
          </a:xfrm>
        </p:spPr>
        <p:txBody>
          <a:bodyPr>
            <a:normAutofit/>
          </a:bodyPr>
          <a:lstStyle/>
          <a:p>
            <a:pPr algn="ctr"/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algn="ctr"/>
            <a:endParaRPr lang="nl-NL" dirty="0"/>
          </a:p>
          <a:p>
            <a:pPr marL="0" indent="0" algn="ctr">
              <a:buNone/>
            </a:pPr>
            <a:r>
              <a:rPr lang="nl-NL" dirty="0"/>
              <a:t>Hoe verhouden bovenstaande onderwerpen zich met elkaar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/>
              <a:t>Veel succes!</a:t>
            </a:r>
          </a:p>
          <a:p>
            <a:pPr algn="ctr"/>
            <a:endParaRPr lang="nl-NL" dirty="0"/>
          </a:p>
          <a:p>
            <a:pPr algn="ctr"/>
            <a:endParaRPr lang="nl-NL" dirty="0"/>
          </a:p>
          <a:p>
            <a:pPr marL="0" indent="0" algn="ctr">
              <a:buNone/>
            </a:pPr>
            <a:r>
              <a:rPr lang="nl-NL" dirty="0"/>
              <a:t> 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  <p:pic>
        <p:nvPicPr>
          <p:cNvPr id="7" name="Graphic 6" descr="Stethoscoop">
            <a:extLst>
              <a:ext uri="{FF2B5EF4-FFF2-40B4-BE49-F238E27FC236}">
                <a16:creationId xmlns:a16="http://schemas.microsoft.com/office/drawing/2014/main" id="{CB663A6E-EF5E-48EA-BCA3-7F37DD3918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71855" y="4748196"/>
            <a:ext cx="1595120" cy="159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779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6775" y="1983665"/>
            <a:ext cx="10515600" cy="4748614"/>
          </a:xfrm>
        </p:spPr>
        <p:txBody>
          <a:bodyPr/>
          <a:lstStyle/>
          <a:p>
            <a:pPr marL="0" indent="0">
              <a:buNone/>
            </a:pPr>
            <a:r>
              <a:rPr lang="nl-NL" sz="2400" i="1" dirty="0"/>
              <a:t>De onderstaande stappen volgen niet het boek:</a:t>
            </a:r>
          </a:p>
          <a:p>
            <a:pPr marL="0" indent="0">
              <a:buNone/>
            </a:pPr>
            <a:r>
              <a:rPr lang="nl-NL" sz="2400" i="1" dirty="0"/>
              <a:t>‘Hoe maak ik een verpleegplan’ maar de stappen die staan  op</a:t>
            </a:r>
          </a:p>
          <a:p>
            <a:pPr marL="0" indent="0">
              <a:buNone/>
            </a:pPr>
            <a:r>
              <a:rPr lang="nl-NL" sz="2400" i="1" dirty="0"/>
              <a:t>op de loper van je </a:t>
            </a:r>
            <a:r>
              <a:rPr lang="nl-NL" sz="2400" b="1" i="1" dirty="0"/>
              <a:t>verpleegkundige methodiek kaart</a:t>
            </a:r>
          </a:p>
          <a:p>
            <a:pPr marL="0" indent="0">
              <a:buNone/>
            </a:pPr>
            <a:endParaRPr lang="nl-NL" sz="2400" b="1" i="1" dirty="0"/>
          </a:p>
          <a:p>
            <a:pPr marL="0" indent="0">
              <a:buNone/>
            </a:pPr>
            <a:r>
              <a:rPr lang="nl-NL" sz="2400" b="1" i="1" dirty="0"/>
              <a:t>De blauwe balkjes zijn de stappen die op de kaart van de                                        verpleegkundige methodiek staan beschreven.</a:t>
            </a:r>
          </a:p>
          <a:p>
            <a:pPr marL="0" indent="0">
              <a:buNone/>
            </a:pPr>
            <a:r>
              <a:rPr lang="nl-NL" sz="2400" b="1" i="1" dirty="0"/>
              <a:t>De oranje balkjes zijn de uitwerking van die stappen.</a:t>
            </a:r>
          </a:p>
          <a:p>
            <a:pPr marL="0" indent="0">
              <a:buNone/>
            </a:pPr>
            <a:endParaRPr lang="nl-NL" sz="2400" b="1" i="1" dirty="0"/>
          </a:p>
          <a:p>
            <a:pPr marL="0" indent="0">
              <a:buNone/>
            </a:pPr>
            <a:endParaRPr lang="nl-NL" sz="2400" b="1" i="1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72148"/>
            <a:ext cx="12192000" cy="17085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000" b="1" dirty="0"/>
              <a:t>Uitleg PowerPoint 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851" y="2271562"/>
            <a:ext cx="2731396" cy="281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7596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944303"/>
            <a:ext cx="10515600" cy="4658628"/>
          </a:xfrm>
        </p:spPr>
        <p:txBody>
          <a:bodyPr/>
          <a:lstStyle/>
          <a:p>
            <a:pPr marL="0" indent="0">
              <a:buNone/>
            </a:pPr>
            <a:r>
              <a:rPr lang="nl-NL" b="1" dirty="0"/>
              <a:t>Stap 1.  Gegevens verzamelen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Stap 2.  Diagnose stellen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Stap 3.  Doel vaststellen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Stap 4.  Interventies plannen 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Stap 5.  Interventies uitvoeren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Stap 6.  Evalueren</a:t>
            </a:r>
          </a:p>
          <a:p>
            <a:pPr marL="0" indent="0">
              <a:buNone/>
            </a:pPr>
            <a:endParaRPr lang="nl-NL" b="1" dirty="0"/>
          </a:p>
          <a:p>
            <a:pPr marL="0" indent="0" algn="ctr">
              <a:buNone/>
            </a:pPr>
            <a:r>
              <a:rPr lang="nl-NL" sz="2400" i="1" dirty="0"/>
              <a:t>Het verpleegkundig proces helpt werk planmatig aan te pakken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72148"/>
            <a:ext cx="12192000" cy="170852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Verpleegkundig proces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0"/>
            <a:ext cx="1988345" cy="1325563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6585" y="2271562"/>
            <a:ext cx="2959661" cy="2811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372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2278" y="185544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Methoden voor het verzamelen van gegevens door:</a:t>
            </a:r>
          </a:p>
          <a:p>
            <a:pPr lvl="1"/>
            <a:r>
              <a:rPr lang="nl-NL" dirty="0"/>
              <a:t>Verpleegkundige anamnese</a:t>
            </a:r>
          </a:p>
          <a:p>
            <a:pPr lvl="1"/>
            <a:r>
              <a:rPr lang="nl-NL" dirty="0"/>
              <a:t>Observeren</a:t>
            </a:r>
          </a:p>
          <a:p>
            <a:pPr lvl="1"/>
            <a:r>
              <a:rPr lang="nl-NL" dirty="0"/>
              <a:t>Meten</a:t>
            </a:r>
          </a:p>
          <a:p>
            <a:pPr lvl="1"/>
            <a:r>
              <a:rPr lang="nl-NL" dirty="0"/>
              <a:t>Interpreteren van alle gegevens</a:t>
            </a:r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-2"/>
            <a:ext cx="12192000" cy="132556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1: gegevens verzamelen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-1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191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1496" y="1606060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Voorbeelden van modellen voor het verzamelen van gegevens: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Ordeningsprincipe van Gordon: ziekenhuizen/ psychiatrische ziekenhuizen</a:t>
            </a:r>
          </a:p>
          <a:p>
            <a:r>
              <a:rPr lang="nl-NL" dirty="0"/>
              <a:t>SAMPC : revalidatie/verpleeghuizen/thuiszorg</a:t>
            </a:r>
          </a:p>
          <a:p>
            <a:r>
              <a:rPr lang="nl-NL" dirty="0"/>
              <a:t>De vier domeinen van verantwoorde zorg</a:t>
            </a:r>
          </a:p>
          <a:p>
            <a:r>
              <a:rPr lang="nl-NL" dirty="0"/>
              <a:t>Het OMAHA systeem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sz="1900" i="1" dirty="0"/>
              <a:t>Zie voor verder informatie theorie boek ‘hoe maak ik een verpleegplan’ of ‘het verpleegplan’ traject V&amp;V niv 4 verpleegkunde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0" y="-2"/>
            <a:ext cx="12119264" cy="1325563"/>
          </a:xfrm>
          <a:prstGeom prst="rect">
            <a:avLst/>
          </a:prstGeom>
          <a:solidFill>
            <a:schemeClr val="accent2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1: gegevens verzamelen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-2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061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1325563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Stap 1:methode voor het verzamelen van </a:t>
            </a:r>
            <a:br>
              <a:rPr lang="nl-NL" b="1" dirty="0"/>
            </a:br>
            <a:r>
              <a:rPr lang="nl-NL" b="1" dirty="0"/>
              <a:t>gegevens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verpleegkundig anamnesegesprek</a:t>
            </a:r>
          </a:p>
          <a:p>
            <a:r>
              <a:rPr lang="nl-NL" dirty="0"/>
              <a:t>Observeren</a:t>
            </a:r>
          </a:p>
          <a:p>
            <a:r>
              <a:rPr lang="nl-NL" dirty="0"/>
              <a:t>Meten</a:t>
            </a:r>
          </a:p>
          <a:p>
            <a:r>
              <a:rPr lang="nl-NL" dirty="0"/>
              <a:t>Interpreteren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3655" y="1"/>
            <a:ext cx="1988345" cy="1325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526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871246"/>
          </a:xfrm>
        </p:spPr>
        <p:txBody>
          <a:bodyPr/>
          <a:lstStyle/>
          <a:p>
            <a:r>
              <a:rPr lang="nl-NL" dirty="0"/>
              <a:t>v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73588"/>
            <a:ext cx="10515600" cy="54448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dirty="0"/>
              <a:t>Medische diagnose                         Verpleegkundige diagnose 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i="1" dirty="0"/>
              <a:t>Bij verpleegkundig domein hoort een verpleegkundige diagnose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/>
              <a:t>Een diagnose is volgens Marjory Gorden: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r>
              <a:rPr lang="nl-NL" dirty="0"/>
              <a:t>“een verpleegkundige diagnose wordt opgesteld door een                         ( professionele) verpleegkundige en beschrijft actuele of potentiële gezondheidsproblemen, ten aanzien waarvan de verpleegkundige  op grond van haar/zijn opleiding hulp en bijstand kan en mag verlenen’’</a:t>
            </a:r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  <a:p>
            <a:pPr marL="0" indent="0" algn="ctr">
              <a:buNone/>
            </a:pPr>
            <a:endParaRPr lang="nl-NL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-9626" y="1"/>
            <a:ext cx="11754118" cy="123637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/>
              <a:t>Stap 2: diagnose stellen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341" y="-37214"/>
            <a:ext cx="1914659" cy="1276439"/>
          </a:xfrm>
          <a:prstGeom prst="rect">
            <a:avLst/>
          </a:prstGeom>
        </p:spPr>
      </p:pic>
      <p:pic>
        <p:nvPicPr>
          <p:cNvPr id="7" name="Graphic 6" descr="EHBO-doos">
            <a:extLst>
              <a:ext uri="{FF2B5EF4-FFF2-40B4-BE49-F238E27FC236}">
                <a16:creationId xmlns:a16="http://schemas.microsoft.com/office/drawing/2014/main" id="{2A3B057E-B2B3-4B6E-BEDE-6441821355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28499" y="1858811"/>
            <a:ext cx="914400" cy="914400"/>
          </a:xfrm>
          <a:prstGeom prst="rect">
            <a:avLst/>
          </a:prstGeom>
        </p:spPr>
      </p:pic>
      <p:pic>
        <p:nvPicPr>
          <p:cNvPr id="1026" name="Picture 2" descr="zuster, dokter, vrouw, verpleegkundige, medische Pictogram">
            <a:extLst>
              <a:ext uri="{FF2B5EF4-FFF2-40B4-BE49-F238E27FC236}">
                <a16:creationId xmlns:a16="http://schemas.microsoft.com/office/drawing/2014/main" id="{D74F1766-E1DB-48BA-8D19-5475ADE45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5853" y="1704807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876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52" y="26238"/>
            <a:ext cx="12192000" cy="1378038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Stap 2: diagnose stellen, de PES structuur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4704" y="1404276"/>
            <a:ext cx="10489096" cy="5453723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0" indent="0">
              <a:buNone/>
            </a:pPr>
            <a:r>
              <a:rPr lang="nl-NL" dirty="0"/>
              <a:t>Diagnose stellen m.b.v.  de PES structuur </a:t>
            </a:r>
            <a:r>
              <a:rPr lang="nl-NL" sz="1800" i="1" dirty="0"/>
              <a:t>(blz. 58 t/m 62 ‘hoe maak in een verpleegplan’)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Verzamel de gegevens </a:t>
            </a:r>
            <a:r>
              <a:rPr lang="nl-NL" sz="2400" i="1" dirty="0"/>
              <a:t>(Bv volgens het ordenings principe van Gorden, dit zit vaak verwerkt in een EPD) </a:t>
            </a:r>
            <a:r>
              <a:rPr lang="nl-NL" dirty="0"/>
              <a:t>en orden </a:t>
            </a:r>
            <a:r>
              <a:rPr lang="nl-NL" dirty="0">
                <a:solidFill>
                  <a:schemeClr val="accent5">
                    <a:lumMod val="75000"/>
                  </a:schemeClr>
                </a:solidFill>
              </a:rPr>
              <a:t>S</a:t>
            </a:r>
          </a:p>
          <a:p>
            <a:r>
              <a:rPr lang="nl-NL" dirty="0"/>
              <a:t>Beschrijf het probleem </a:t>
            </a:r>
            <a:r>
              <a:rPr lang="nl-NL" dirty="0">
                <a:solidFill>
                  <a:schemeClr val="accent5">
                    <a:lumMod val="75000"/>
                  </a:schemeClr>
                </a:solidFill>
              </a:rPr>
              <a:t>P</a:t>
            </a:r>
          </a:p>
          <a:p>
            <a:r>
              <a:rPr lang="nl-NL" dirty="0"/>
              <a:t>Wat zijn de oorzakelijke of beïnvloedende factoren </a:t>
            </a:r>
            <a:r>
              <a:rPr lang="nl-NL" dirty="0">
                <a:solidFill>
                  <a:schemeClr val="accent5">
                    <a:lumMod val="75000"/>
                  </a:schemeClr>
                </a:solidFill>
              </a:rPr>
              <a:t>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3"/>
          <a:srcRect l="4669" t="20301" r="3988" b="9023"/>
          <a:stretch/>
        </p:blipFill>
        <p:spPr>
          <a:xfrm>
            <a:off x="4327705" y="4966867"/>
            <a:ext cx="6999591" cy="186489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941" y="0"/>
            <a:ext cx="2067059" cy="13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721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252" y="13120"/>
            <a:ext cx="12192000" cy="1378038"/>
          </a:xfrm>
          <a:solidFill>
            <a:srgbClr val="FF6600"/>
          </a:solidFill>
        </p:spPr>
        <p:txBody>
          <a:bodyPr/>
          <a:lstStyle/>
          <a:p>
            <a:r>
              <a:rPr lang="nl-NL" b="1" dirty="0"/>
              <a:t>Stap 2: diagnose stellen,                                    verpleegkundige besluitvorming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64704" y="1404276"/>
            <a:ext cx="10489096" cy="5453723"/>
          </a:xfrm>
        </p:spPr>
        <p:txBody>
          <a:bodyPr>
            <a:normAutofit/>
          </a:bodyPr>
          <a:lstStyle/>
          <a:p>
            <a:endParaRPr lang="nl-NL" dirty="0"/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Verzamel </a:t>
            </a:r>
            <a:r>
              <a:rPr lang="nl-NL" b="1" dirty="0">
                <a:solidFill>
                  <a:srgbClr val="002060"/>
                </a:solidFill>
              </a:rPr>
              <a:t>(S)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Formuleer (voorlopige)  diagnose </a:t>
            </a:r>
            <a:r>
              <a:rPr lang="nl-NL" b="1" dirty="0">
                <a:solidFill>
                  <a:srgbClr val="002060"/>
                </a:solidFill>
              </a:rPr>
              <a:t>(P)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Beschrijf etiologische factoren </a:t>
            </a:r>
            <a:r>
              <a:rPr lang="nl-NL" b="1" dirty="0">
                <a:solidFill>
                  <a:srgbClr val="002060"/>
                </a:solidFill>
              </a:rPr>
              <a:t>(E)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Bepaal: Verpleegkundige diagnose of multidisciplinair probleem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Valideer of toets de voorlopige verpleegkundige diagnose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/>
              <a:t>Noteer de verpleegkundige diagnose in het dossier </a:t>
            </a:r>
            <a:r>
              <a:rPr lang="nl-NL" b="1" dirty="0">
                <a:solidFill>
                  <a:srgbClr val="002060"/>
                </a:solidFill>
              </a:rPr>
              <a:t>(P)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4941" y="0"/>
            <a:ext cx="2067059" cy="1378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14172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3D689139F4134B8A2C5F1288E6FEBC" ma:contentTypeVersion="0" ma:contentTypeDescription="Een nieuw document maken." ma:contentTypeScope="" ma:versionID="550db94d6df12b8f23b7bac83b2a9e7d">
  <xsd:schema xmlns:xsd="http://www.w3.org/2001/XMLSchema" xmlns:p="http://schemas.microsoft.com/office/2006/metadata/properties" targetNamespace="http://schemas.microsoft.com/office/2006/metadata/properties" ma:root="true" ma:fieldsID="b118b0825d757084c8d1e1ffd33f20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71CC8E21-F757-4EFE-AAA2-BB84DFA958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8871B57-12A7-4860-BBE5-47DE6B980866}">
  <ds:schemaRefs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87CE213D-642D-4DBF-B2DD-3172EFAAE4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Breedbeeld</PresentationFormat>
  <Paragraphs>132</Paragraphs>
  <Slides>19</Slides>
  <Notes>13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Stap 1:methode voor het verzamelen van  gegevens</vt:lpstr>
      <vt:lpstr>v</vt:lpstr>
      <vt:lpstr>Stap 2: diagnose stellen, de PES structuur</vt:lpstr>
      <vt:lpstr>Stap 2: diagnose stellen,                                    verpleegkundige besluitvorming</vt:lpstr>
      <vt:lpstr>Stap 2: diagnose stellen, potentiële verpleegproblemen</vt:lpstr>
      <vt:lpstr>Stap 2: diagnose stellen, prioriteiten stellen m.b.v. het redeneer web</vt:lpstr>
      <vt:lpstr>Stap 2: diagnose stellen, het redeneer web</vt:lpstr>
      <vt:lpstr>Stap 3: doel vaststellen</vt:lpstr>
      <vt:lpstr>5. Beoogd resultaat</vt:lpstr>
      <vt:lpstr>PowerPoint-presentatie</vt:lpstr>
      <vt:lpstr>PowerPoint-presentatie</vt:lpstr>
      <vt:lpstr>PowerPoint-presentatie</vt:lpstr>
      <vt:lpstr>Criteria examen</vt:lpstr>
      <vt:lpstr>Verpleegkundig proces / methodisch werken/ verpleegplan en klinisch redeneren </vt:lpstr>
    </vt:vector>
  </TitlesOfParts>
  <Company>Alfa-college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Verpleegplan</dc:title>
  <dc:creator>Fluit-van der Molen, Gerda</dc:creator>
  <cp:lastModifiedBy>Fluit-van der Molen, Gerda</cp:lastModifiedBy>
  <cp:revision>88</cp:revision>
  <cp:lastPrinted>2017-07-03T07:50:17Z</cp:lastPrinted>
  <dcterms:created xsi:type="dcterms:W3CDTF">2016-03-02T11:24:53Z</dcterms:created>
  <dcterms:modified xsi:type="dcterms:W3CDTF">2020-11-21T12:48:11Z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0x010100263D689139F4134B8A2C5F1288E6FEBC</vt:lpwstr>
  </property>
</Properties>
</file>