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0" r:id="rId1"/>
  </p:sldMasterIdLst>
  <p:sldIdLst>
    <p:sldId id="256" r:id="rId2"/>
    <p:sldId id="266" r:id="rId3"/>
    <p:sldId id="259" r:id="rId4"/>
    <p:sldId id="257" r:id="rId5"/>
    <p:sldId id="262" r:id="rId6"/>
    <p:sldId id="280" r:id="rId7"/>
    <p:sldId id="281" r:id="rId8"/>
    <p:sldId id="282" r:id="rId9"/>
    <p:sldId id="283" r:id="rId10"/>
    <p:sldId id="258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B4C6BFD8-C05E-41F0-8D57-011042C7493C}">
          <p14:sldIdLst>
            <p14:sldId id="256"/>
            <p14:sldId id="266"/>
            <p14:sldId id="259"/>
            <p14:sldId id="257"/>
            <p14:sldId id="262"/>
            <p14:sldId id="280"/>
            <p14:sldId id="281"/>
            <p14:sldId id="282"/>
            <p14:sldId id="283"/>
            <p14:sldId id="258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E6"/>
    <a:srgbClr val="F399BB"/>
    <a:srgbClr val="FFABD5"/>
    <a:srgbClr val="C71B79"/>
    <a:srgbClr val="D91D84"/>
    <a:srgbClr val="E3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7BE05FD6-3C89-4AC3-8BDC-2A0A1314D9E5}">
      <dgm:prSet phldrT="[Tekst]" custT="1"/>
      <dgm:spPr/>
      <dgm:t>
        <a:bodyPr/>
        <a:lstStyle/>
        <a:p>
          <a:r>
            <a:rPr lang="nl-NL" sz="1600" dirty="0"/>
            <a:t>Het verschil tussen Levend – dood – levenloos uitleggen.</a:t>
          </a:r>
          <a:endParaRPr lang="en-NL" sz="1600" dirty="0"/>
        </a:p>
      </dgm:t>
    </dgm:pt>
    <dgm:pt modelId="{667E8C15-4040-4E64-A6F8-141B4D77C750}" type="parTrans" cxnId="{8DA40D17-F87C-4ED6-BA1E-15F8F2E22D7E}">
      <dgm:prSet/>
      <dgm:spPr/>
      <dgm:t>
        <a:bodyPr/>
        <a:lstStyle/>
        <a:p>
          <a:endParaRPr lang="en-NL"/>
        </a:p>
      </dgm:t>
    </dgm:pt>
    <dgm:pt modelId="{95F88A7E-7FFA-4D5E-9F4B-690BB88F6D18}" type="sibTrans" cxnId="{8DA40D17-F87C-4ED6-BA1E-15F8F2E22D7E}">
      <dgm:prSet/>
      <dgm:spPr/>
      <dgm:t>
        <a:bodyPr/>
        <a:lstStyle/>
        <a:p>
          <a:endParaRPr lang="en-NL"/>
        </a:p>
      </dgm:t>
    </dgm:pt>
    <dgm:pt modelId="{9BBA99F7-1777-4F10-8124-355965B1E6F6}">
      <dgm:prSet phldrT="[Tekst]" custT="1"/>
      <dgm:spPr/>
      <dgm:t>
        <a:bodyPr/>
        <a:lstStyle/>
        <a:p>
          <a:r>
            <a:rPr lang="nl-NL" sz="1600" dirty="0"/>
            <a:t>In 1 zin uitleggen wat Biologie is.</a:t>
          </a:r>
          <a:endParaRPr lang="en-NL" sz="1600" dirty="0"/>
        </a:p>
      </dgm:t>
    </dgm:pt>
    <dgm:pt modelId="{5F15C4DB-520D-425E-B953-2235D3101ABB}" type="parTrans" cxnId="{277EA8DD-2708-4F23-BDC6-86D8B867D9E1}">
      <dgm:prSet/>
      <dgm:spPr/>
      <dgm:t>
        <a:bodyPr/>
        <a:lstStyle/>
        <a:p>
          <a:endParaRPr lang="en-NL"/>
        </a:p>
      </dgm:t>
    </dgm:pt>
    <dgm:pt modelId="{042384BB-CCE0-45F1-8D85-5C02CAF0CE65}" type="sibTrans" cxnId="{277EA8DD-2708-4F23-BDC6-86D8B867D9E1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/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9D4EE374-C3EA-4D84-BF80-DDAB13A0B3F1}">
      <dgm:prSet custT="1"/>
      <dgm:spPr/>
      <dgm:t>
        <a:bodyPr/>
        <a:lstStyle/>
        <a:p>
          <a:r>
            <a:rPr lang="nl-NL" sz="1600" dirty="0"/>
            <a:t>De 7 levensverschijnselen opnoemen.</a:t>
          </a:r>
          <a:endParaRPr lang="en-NL" sz="1600" dirty="0"/>
        </a:p>
      </dgm:t>
    </dgm:pt>
    <dgm:pt modelId="{230B79B4-6505-4385-B794-91B0986A7F7F}" type="parTrans" cxnId="{002A20F6-5250-49B6-88F3-86D1BD444E1E}">
      <dgm:prSet/>
      <dgm:spPr/>
      <dgm:t>
        <a:bodyPr/>
        <a:lstStyle/>
        <a:p>
          <a:endParaRPr lang="en-NL"/>
        </a:p>
      </dgm:t>
    </dgm:pt>
    <dgm:pt modelId="{4C448597-E809-4940-AB38-DA7D699D6F4E}" type="sibTrans" cxnId="{002A20F6-5250-49B6-88F3-86D1BD444E1E}">
      <dgm:prSet/>
      <dgm:spPr/>
      <dgm:t>
        <a:bodyPr/>
        <a:lstStyle/>
        <a:p>
          <a:endParaRPr lang="en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75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6" custScaleX="70548" custScaleY="62163" custLinFactNeighborX="4531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5" custScaleX="97264" custScaleY="97264" custLinFactNeighborX="21117" custLinFactNeighborY="8016"/>
      <dgm:spPr/>
    </dgm:pt>
    <dgm:pt modelId="{E5B3C157-A4DB-4725-9E8A-945D96C14589}" type="pres">
      <dgm:prSet presAssocID="{19350522-3454-4B77-B6C7-984CF4159592}" presName="Child" presStyleLbl="revTx" presStyleIdx="1" presStyleCnt="6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187F326B-B21E-4B84-861B-772B44F8CEC2}" type="pres">
      <dgm:prSet presAssocID="{7BE05FD6-3C89-4AC3-8BDC-2A0A1314D9E5}" presName="childComposite" presStyleCnt="0">
        <dgm:presLayoutVars>
          <dgm:chMax val="0"/>
          <dgm:chPref val="0"/>
        </dgm:presLayoutVars>
      </dgm:prSet>
      <dgm:spPr/>
    </dgm:pt>
    <dgm:pt modelId="{E3CBE6AA-5F88-4B33-AB70-EB3D8AAE9452}" type="pres">
      <dgm:prSet presAssocID="{7BE05FD6-3C89-4AC3-8BDC-2A0A1314D9E5}" presName="ChildAccent" presStyleLbl="solidFgAcc1" presStyleIdx="1" presStyleCnt="5" custScaleX="36026" custScaleY="116880" custLinFactX="-23" custLinFactNeighborX="-100000" custLinFactNeighborY="-63208"/>
      <dgm:spPr>
        <a:noFill/>
        <a:ln>
          <a:noFill/>
        </a:ln>
      </dgm:spPr>
    </dgm:pt>
    <dgm:pt modelId="{AD7D4D2C-5BC3-486B-BBB0-B4F26D678E22}" type="pres">
      <dgm:prSet presAssocID="{7BE05FD6-3C89-4AC3-8BDC-2A0A1314D9E5}" presName="Child" presStyleLbl="revTx" presStyleIdx="2" presStyleCnt="6" custLinFactNeighborX="3997" custLinFactNeighborY="-95376">
        <dgm:presLayoutVars>
          <dgm:chMax val="0"/>
          <dgm:chPref val="0"/>
          <dgm:bulletEnabled val="1"/>
        </dgm:presLayoutVars>
      </dgm:prSet>
      <dgm:spPr/>
    </dgm:pt>
    <dgm:pt modelId="{C7774982-B35A-43B2-BE22-6759DB078814}" type="pres">
      <dgm:prSet presAssocID="{9BBA99F7-1777-4F10-8124-355965B1E6F6}" presName="childComposite" presStyleCnt="0">
        <dgm:presLayoutVars>
          <dgm:chMax val="0"/>
          <dgm:chPref val="0"/>
        </dgm:presLayoutVars>
      </dgm:prSet>
      <dgm:spPr/>
    </dgm:pt>
    <dgm:pt modelId="{6F9D4332-FC28-44F0-B533-AFFAA937FE4B}" type="pres">
      <dgm:prSet presAssocID="{9BBA99F7-1777-4F10-8124-355965B1E6F6}" presName="ChildAccent" presStyleLbl="solidFgAcc1" presStyleIdx="2" presStyleCnt="5" custScaleX="97264" custScaleY="97264" custLinFactY="-100000" custLinFactNeighborX="21117" custLinFactNeighborY="-137020"/>
      <dgm:spPr/>
    </dgm:pt>
    <dgm:pt modelId="{1E6C3481-6EEB-4476-9728-44E3A2EED1D8}" type="pres">
      <dgm:prSet presAssocID="{9BBA99F7-1777-4F10-8124-355965B1E6F6}" presName="Child" presStyleLbl="revTx" presStyleIdx="3" presStyleCnt="6" custLinFactY="-100000" custLinFactNeighborX="3997" custLinFactNeighborY="-184332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3" presStyleCnt="5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4" presStyleCnt="6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F5F7B49A-EDE3-4697-B92C-A1A00F907EFE}" type="pres">
      <dgm:prSet presAssocID="{9D4EE374-C3EA-4D84-BF80-DDAB13A0B3F1}" presName="childComposite" presStyleCnt="0">
        <dgm:presLayoutVars>
          <dgm:chMax val="0"/>
          <dgm:chPref val="0"/>
        </dgm:presLayoutVars>
      </dgm:prSet>
      <dgm:spPr/>
    </dgm:pt>
    <dgm:pt modelId="{CC35A39C-C8F3-4E2F-BDC4-F7B1E3882F15}" type="pres">
      <dgm:prSet presAssocID="{9D4EE374-C3EA-4D84-BF80-DDAB13A0B3F1}" presName="ChildAccent" presStyleLbl="solidFgAcc1" presStyleIdx="4" presStyleCnt="5" custScaleX="97264" custScaleY="97264" custLinFactY="-533643" custLinFactNeighborX="21117" custLinFactNeighborY="-600000"/>
      <dgm:spPr/>
    </dgm:pt>
    <dgm:pt modelId="{3B22C701-E047-4306-895D-90C4FF2CECE7}" type="pres">
      <dgm:prSet presAssocID="{9D4EE374-C3EA-4D84-BF80-DDAB13A0B3F1}" presName="Child" presStyleLbl="revTx" presStyleIdx="5" presStyleCnt="6" custScaleY="97084" custLinFactY="-100433" custLinFactNeighborX="3997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8DA40D17-F87C-4ED6-BA1E-15F8F2E22D7E}" srcId="{94A6B8DE-F2D1-42DC-AA7C-8AB62C77762B}" destId="{7BE05FD6-3C89-4AC3-8BDC-2A0A1314D9E5}" srcOrd="1" destOrd="0" parTransId="{667E8C15-4040-4E64-A6F8-141B4D77C750}" sibTransId="{95F88A7E-7FFA-4D5E-9F4B-690BB88F6D18}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3" destOrd="0" parTransId="{3A03889F-957F-4400-A983-F307ED0E40E5}" sibTransId="{AD5D7BDE-7E60-4752-8B7C-BD5D40F7DCD8}"/>
    <dgm:cxn modelId="{2F08A233-F096-47B5-856F-03C0B3ADDB60}" type="presOf" srcId="{9D4EE374-C3EA-4D84-BF80-DDAB13A0B3F1}" destId="{3B22C701-E047-4306-895D-90C4FF2CECE7}" srcOrd="0" destOrd="0" presId="urn:microsoft.com/office/officeart/2008/layout/SquareAccentList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277EA8DD-2708-4F23-BDC6-86D8B867D9E1}" srcId="{94A6B8DE-F2D1-42DC-AA7C-8AB62C77762B}" destId="{9BBA99F7-1777-4F10-8124-355965B1E6F6}" srcOrd="2" destOrd="0" parTransId="{5F15C4DB-520D-425E-B953-2235D3101ABB}" sibTransId="{042384BB-CCE0-45F1-8D85-5C02CAF0CE65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786A3BE2-DE37-4862-9763-5833B678C9CF}" type="presOf" srcId="{9BBA99F7-1777-4F10-8124-355965B1E6F6}" destId="{1E6C3481-6EEB-4476-9728-44E3A2EED1D8}" srcOrd="0" destOrd="0" presId="urn:microsoft.com/office/officeart/2008/layout/SquareAccentList"/>
    <dgm:cxn modelId="{002A20F6-5250-49B6-88F3-86D1BD444E1E}" srcId="{94A6B8DE-F2D1-42DC-AA7C-8AB62C77762B}" destId="{9D4EE374-C3EA-4D84-BF80-DDAB13A0B3F1}" srcOrd="4" destOrd="0" parTransId="{230B79B4-6505-4385-B794-91B0986A7F7F}" sibTransId="{4C448597-E809-4940-AB38-DA7D699D6F4E}"/>
    <dgm:cxn modelId="{E040A7FE-464D-4309-8241-4BD80C881F3C}" type="presOf" srcId="{7BE05FD6-3C89-4AC3-8BDC-2A0A1314D9E5}" destId="{AD7D4D2C-5BC3-486B-BBB0-B4F26D678E2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9099CE2C-A5DB-4A63-9D03-B5B5827064D0}" type="presParOf" srcId="{D07F1954-D1CA-4556-99D0-C0D62089031C}" destId="{187F326B-B21E-4B84-861B-772B44F8CEC2}" srcOrd="1" destOrd="0" presId="urn:microsoft.com/office/officeart/2008/layout/SquareAccentList"/>
    <dgm:cxn modelId="{40064811-3206-42E2-AB25-D969C3FF9847}" type="presParOf" srcId="{187F326B-B21E-4B84-861B-772B44F8CEC2}" destId="{E3CBE6AA-5F88-4B33-AB70-EB3D8AAE9452}" srcOrd="0" destOrd="0" presId="urn:microsoft.com/office/officeart/2008/layout/SquareAccentList"/>
    <dgm:cxn modelId="{2BFA71B2-17F6-4435-8A4E-91069D2568AC}" type="presParOf" srcId="{187F326B-B21E-4B84-861B-772B44F8CEC2}" destId="{AD7D4D2C-5BC3-486B-BBB0-B4F26D678E22}" srcOrd="1" destOrd="0" presId="urn:microsoft.com/office/officeart/2008/layout/SquareAccentList"/>
    <dgm:cxn modelId="{BB3D3819-72FD-48DE-AAF3-D4796009B89A}" type="presParOf" srcId="{D07F1954-D1CA-4556-99D0-C0D62089031C}" destId="{C7774982-B35A-43B2-BE22-6759DB078814}" srcOrd="2" destOrd="0" presId="urn:microsoft.com/office/officeart/2008/layout/SquareAccentList"/>
    <dgm:cxn modelId="{FE0AF78F-896C-493E-9A98-B713B0E21B96}" type="presParOf" srcId="{C7774982-B35A-43B2-BE22-6759DB078814}" destId="{6F9D4332-FC28-44F0-B533-AFFAA937FE4B}" srcOrd="0" destOrd="0" presId="urn:microsoft.com/office/officeart/2008/layout/SquareAccentList"/>
    <dgm:cxn modelId="{6D6A4CD3-640B-4CC7-BDFE-0361A0C5009C}" type="presParOf" srcId="{C7774982-B35A-43B2-BE22-6759DB078814}" destId="{1E6C3481-6EEB-4476-9728-44E3A2EED1D8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3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956A3EC-4F51-46DA-98B3-135D2ED2620E}" type="presParOf" srcId="{D07F1954-D1CA-4556-99D0-C0D62089031C}" destId="{F5F7B49A-EDE3-4697-B92C-A1A00F907EFE}" srcOrd="4" destOrd="0" presId="urn:microsoft.com/office/officeart/2008/layout/SquareAccentList"/>
    <dgm:cxn modelId="{1DA4CF3F-E774-4A9A-9AF0-8A37135161DC}" type="presParOf" srcId="{F5F7B49A-EDE3-4697-B92C-A1A00F907EFE}" destId="{CC35A39C-C8F3-4E2F-BDC4-F7B1E3882F15}" srcOrd="0" destOrd="0" presId="urn:microsoft.com/office/officeart/2008/layout/SquareAccentList"/>
    <dgm:cxn modelId="{148113D3-A754-4962-8223-3596CDF8BDD0}" type="presParOf" srcId="{F5F7B49A-EDE3-4697-B92C-A1A00F907EFE}" destId="{3B22C701-E047-4306-895D-90C4FF2CECE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3272479" y="460228"/>
          <a:ext cx="5761032" cy="67776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3275544" y="633336"/>
          <a:ext cx="680475" cy="349800"/>
        </a:xfrm>
        <a:prstGeom prst="flowChartPredefinedProcess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389198" y="468053"/>
          <a:ext cx="4064293" cy="756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389198" y="468053"/>
        <a:ext cx="4064293" cy="756870"/>
      </dsp:txXfrm>
    </dsp:sp>
    <dsp:sp modelId="{3ECDA98A-E9E2-4534-81DA-99F43F064603}">
      <dsp:nvSpPr>
        <dsp:cNvPr id="0" name=""/>
        <dsp:cNvSpPr/>
      </dsp:nvSpPr>
      <dsp:spPr>
        <a:xfrm>
          <a:off x="3240541" y="2267998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563923" y="1790457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563923" y="1790457"/>
        <a:ext cx="5357760" cy="986517"/>
      </dsp:txXfrm>
    </dsp:sp>
    <dsp:sp modelId="{E3CBE6AA-5F88-4B33-AB70-EB3D8AAE9452}">
      <dsp:nvSpPr>
        <dsp:cNvPr id="0" name=""/>
        <dsp:cNvSpPr/>
      </dsp:nvSpPr>
      <dsp:spPr>
        <a:xfrm>
          <a:off x="2857442" y="2911575"/>
          <a:ext cx="152467" cy="49465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D4D2C-5BC3-486B-BBB0-B4F26D678E22}">
      <dsp:nvSpPr>
        <dsp:cNvPr id="0" name=""/>
        <dsp:cNvSpPr/>
      </dsp:nvSpPr>
      <dsp:spPr>
        <a:xfrm>
          <a:off x="3762803" y="1992249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Het verschil tussen Levend – dood – levenloos uitleggen.</a:t>
          </a:r>
          <a:endParaRPr lang="en-NL" sz="1600" kern="1200" dirty="0"/>
        </a:p>
      </dsp:txBody>
      <dsp:txXfrm>
        <a:off x="3762803" y="1992249"/>
        <a:ext cx="5357760" cy="986517"/>
      </dsp:txXfrm>
    </dsp:sp>
    <dsp:sp modelId="{6F9D4332-FC28-44F0-B533-AFFAA937FE4B}">
      <dsp:nvSpPr>
        <dsp:cNvPr id="0" name=""/>
        <dsp:cNvSpPr/>
      </dsp:nvSpPr>
      <dsp:spPr>
        <a:xfrm>
          <a:off x="3240541" y="3204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174641"/>
              <a:satOff val="-3128"/>
              <a:lumOff val="132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C3481-6EEB-4476-9728-44E3A2EED1D8}">
      <dsp:nvSpPr>
        <dsp:cNvPr id="0" name=""/>
        <dsp:cNvSpPr/>
      </dsp:nvSpPr>
      <dsp:spPr>
        <a:xfrm>
          <a:off x="3762803" y="1114683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In 1 zin uitleggen wat Biologie is.</a:t>
          </a:r>
          <a:endParaRPr lang="en-NL" sz="1600" kern="1200" dirty="0"/>
        </a:p>
      </dsp:txBody>
      <dsp:txXfrm>
        <a:off x="3762803" y="1114683"/>
        <a:ext cx="5357760" cy="986517"/>
      </dsp:txXfrm>
    </dsp:sp>
    <dsp:sp modelId="{E217F651-1590-49E6-906B-70FFACEBCCBF}">
      <dsp:nvSpPr>
        <dsp:cNvPr id="0" name=""/>
        <dsp:cNvSpPr/>
      </dsp:nvSpPr>
      <dsp:spPr>
        <a:xfrm>
          <a:off x="3254270" y="3817690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567459" y="5270524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567459" y="5270524"/>
        <a:ext cx="5357760" cy="986517"/>
      </dsp:txXfrm>
    </dsp:sp>
    <dsp:sp modelId="{CC35A39C-C8F3-4E2F-BDC4-F7B1E3882F15}">
      <dsp:nvSpPr>
        <dsp:cNvPr id="0" name=""/>
        <dsp:cNvSpPr/>
      </dsp:nvSpPr>
      <dsp:spPr>
        <a:xfrm>
          <a:off x="3240541" y="1368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2C701-E047-4306-895D-90C4FF2CECE7}">
      <dsp:nvSpPr>
        <dsp:cNvPr id="0" name=""/>
        <dsp:cNvSpPr/>
      </dsp:nvSpPr>
      <dsp:spPr>
        <a:xfrm>
          <a:off x="3762803" y="2928878"/>
          <a:ext cx="5357760" cy="957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7 levensverschijnselen opnoemen.</a:t>
          </a:r>
          <a:endParaRPr lang="en-NL" sz="1600" kern="1200" dirty="0"/>
        </a:p>
      </dsp:txBody>
      <dsp:txXfrm>
        <a:off x="3762803" y="2928878"/>
        <a:ext cx="5357760" cy="95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3-13T15:26:24.908"/>
    </inkml:context>
    <inkml:brush xml:id="br0">
      <inkml:brushProperty name="width" value="0.05" units="cm"/>
      <inkml:brushProperty name="height" value="0.05" units="cm"/>
      <inkml:brushProperty name="color" value="#F8F8F8"/>
      <inkml:brushProperty name="ignorePressure" value="1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11T12:59:29.76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4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0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8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34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98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1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5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0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89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1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jp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401" y="965198"/>
            <a:ext cx="7601332" cy="4927601"/>
          </a:xfrm>
        </p:spPr>
        <p:txBody>
          <a:bodyPr anchor="ctr">
            <a:normAutofit/>
          </a:bodyPr>
          <a:lstStyle/>
          <a:p>
            <a:pPr algn="l"/>
            <a:r>
              <a:rPr lang="nl-NL" sz="5400" b="1" dirty="0">
                <a:solidFill>
                  <a:schemeClr val="accent5">
                    <a:lumMod val="50000"/>
                  </a:schemeClr>
                </a:solidFill>
              </a:rPr>
              <a:t>Levend – dood - levenloos</a:t>
            </a:r>
            <a:endParaRPr lang="en-NL" sz="5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3257" y="965198"/>
            <a:ext cx="2591481" cy="4927602"/>
          </a:xfrm>
        </p:spPr>
        <p:txBody>
          <a:bodyPr anchor="ctr">
            <a:normAutofit/>
          </a:bodyPr>
          <a:lstStyle/>
          <a:p>
            <a:pPr algn="r"/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Thema 1, Basisstof 1</a:t>
            </a:r>
            <a:endParaRPr lang="en-NL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855133" y="570653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1023257" y="1214427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</p:spTree>
    <p:extLst>
      <p:ext uri="{BB962C8B-B14F-4D97-AF65-F5344CB8AC3E}">
        <p14:creationId xmlns:p14="http://schemas.microsoft.com/office/powerpoint/2010/main" val="3047332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083B8D8E-BCF4-42BF-A681-67DCAB2E07A0}"/>
              </a:ext>
            </a:extLst>
          </p:cNvPr>
          <p:cNvSpPr/>
          <p:nvPr/>
        </p:nvSpPr>
        <p:spPr>
          <a:xfrm>
            <a:off x="8520536" y="1444591"/>
            <a:ext cx="1370511" cy="34488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6" name="Rechthoek: afgeronde hoeken 75">
            <a:extLst>
              <a:ext uri="{FF2B5EF4-FFF2-40B4-BE49-F238E27FC236}">
                <a16:creationId xmlns:a16="http://schemas.microsoft.com/office/drawing/2014/main" id="{D44A06E7-8A40-4769-9735-32D424BB5EF0}"/>
              </a:ext>
            </a:extLst>
          </p:cNvPr>
          <p:cNvSpPr/>
          <p:nvPr/>
        </p:nvSpPr>
        <p:spPr>
          <a:xfrm>
            <a:off x="5557838" y="5702789"/>
            <a:ext cx="1322650" cy="36933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9B105645-C79A-47A2-9961-B32C3E771DAB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249948" y="1424885"/>
            <a:ext cx="45023" cy="450922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2DFF782E-FB1E-483A-A929-1FD41A3037E5}"/>
              </a:ext>
            </a:extLst>
          </p:cNvPr>
          <p:cNvCxnSpPr>
            <a:cxnSpLocks/>
          </p:cNvCxnSpPr>
          <p:nvPr/>
        </p:nvCxnSpPr>
        <p:spPr>
          <a:xfrm flipV="1">
            <a:off x="3620374" y="1658164"/>
            <a:ext cx="5137159" cy="296967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EC521B0-A269-44AC-B73D-BCFA8A348E73}"/>
              </a:ext>
            </a:extLst>
          </p:cNvPr>
          <p:cNvCxnSpPr>
            <a:cxnSpLocks/>
          </p:cNvCxnSpPr>
          <p:nvPr/>
        </p:nvCxnSpPr>
        <p:spPr>
          <a:xfrm>
            <a:off x="3578490" y="1772141"/>
            <a:ext cx="5179043" cy="286044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CCD339D-A92B-4459-8DD4-7D43A7178CD8}"/>
              </a:ext>
            </a:extLst>
          </p:cNvPr>
          <p:cNvSpPr/>
          <p:nvPr/>
        </p:nvSpPr>
        <p:spPr>
          <a:xfrm>
            <a:off x="5455534" y="806645"/>
            <a:ext cx="1604743" cy="36933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FCE66E2A-EB98-488A-8E4C-64E35FE70845}"/>
              </a:ext>
            </a:extLst>
          </p:cNvPr>
          <p:cNvSpPr/>
          <p:nvPr/>
        </p:nvSpPr>
        <p:spPr>
          <a:xfrm>
            <a:off x="7746588" y="4529422"/>
            <a:ext cx="1811459" cy="331697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94C11BC2-D588-4629-AF35-3BD167B0BDD0}"/>
              </a:ext>
            </a:extLst>
          </p:cNvPr>
          <p:cNvSpPr/>
          <p:nvPr/>
        </p:nvSpPr>
        <p:spPr>
          <a:xfrm>
            <a:off x="1942917" y="1428706"/>
            <a:ext cx="1670118" cy="36933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3328079-74F0-47F1-AC54-5547DC2003A1}"/>
              </a:ext>
            </a:extLst>
          </p:cNvPr>
          <p:cNvSpPr/>
          <p:nvPr/>
        </p:nvSpPr>
        <p:spPr>
          <a:xfrm>
            <a:off x="4724898" y="2367184"/>
            <a:ext cx="3036159" cy="167016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EB132CD-EDA1-464A-B5B2-6E856EB0A94D}"/>
              </a:ext>
            </a:extLst>
          </p:cNvPr>
          <p:cNvSpPr txBox="1"/>
          <p:nvPr/>
        </p:nvSpPr>
        <p:spPr>
          <a:xfrm>
            <a:off x="4724898" y="2923395"/>
            <a:ext cx="3021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Levensverschijnselen</a:t>
            </a:r>
            <a:endParaRPr lang="en-NL" sz="24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A7D17B-6B75-480D-826C-9D901B0D9DB1}"/>
              </a:ext>
            </a:extLst>
          </p:cNvPr>
          <p:cNvSpPr txBox="1"/>
          <p:nvPr/>
        </p:nvSpPr>
        <p:spPr>
          <a:xfrm>
            <a:off x="2143557" y="1420144"/>
            <a:ext cx="2243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Waarnemen</a:t>
            </a:r>
            <a:endParaRPr lang="en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C4638CB-B104-4C73-9441-77F3E65E4994}"/>
              </a:ext>
            </a:extLst>
          </p:cNvPr>
          <p:cNvSpPr txBox="1"/>
          <p:nvPr/>
        </p:nvSpPr>
        <p:spPr>
          <a:xfrm>
            <a:off x="8163983" y="4510229"/>
            <a:ext cx="1570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Groeien</a:t>
            </a:r>
            <a:endParaRPr lang="en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48DAA46-E466-4B3E-85CF-64F53F2C4A7F}"/>
              </a:ext>
            </a:extLst>
          </p:cNvPr>
          <p:cNvSpPr txBox="1"/>
          <p:nvPr/>
        </p:nvSpPr>
        <p:spPr>
          <a:xfrm>
            <a:off x="5492599" y="787791"/>
            <a:ext cx="160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Ademhalen</a:t>
            </a:r>
            <a:endParaRPr lang="en-NL" dirty="0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E983F61C-18E5-485D-9962-DA147631817A}"/>
              </a:ext>
            </a:extLst>
          </p:cNvPr>
          <p:cNvSpPr/>
          <p:nvPr/>
        </p:nvSpPr>
        <p:spPr>
          <a:xfrm>
            <a:off x="2122893" y="4528328"/>
            <a:ext cx="1670117" cy="36933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9BEE2E0D-D2AB-4972-A606-1A8B649DC826}"/>
              </a:ext>
            </a:extLst>
          </p:cNvPr>
          <p:cNvSpPr txBox="1"/>
          <p:nvPr/>
        </p:nvSpPr>
        <p:spPr>
          <a:xfrm>
            <a:off x="2249935" y="4510229"/>
            <a:ext cx="280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Voortplanting</a:t>
            </a:r>
            <a:endParaRPr lang="en-NL" dirty="0"/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B4FE322C-4F2A-4B75-B97E-8697D69FF3A8}"/>
              </a:ext>
            </a:extLst>
          </p:cNvPr>
          <p:cNvSpPr txBox="1"/>
          <p:nvPr/>
        </p:nvSpPr>
        <p:spPr>
          <a:xfrm>
            <a:off x="5557838" y="5697320"/>
            <a:ext cx="2205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Uitscheiding</a:t>
            </a:r>
            <a:endParaRPr lang="en-NL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B2D9A4A5-D06F-48F0-BC65-DBB45EEEE1EE}"/>
              </a:ext>
            </a:extLst>
          </p:cNvPr>
          <p:cNvSpPr txBox="1"/>
          <p:nvPr/>
        </p:nvSpPr>
        <p:spPr>
          <a:xfrm>
            <a:off x="8627512" y="1403210"/>
            <a:ext cx="192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Bewegen</a:t>
            </a:r>
            <a:endParaRPr lang="en-NL" dirty="0"/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E28AD506-97CE-41C6-BA60-5BFC231B23B5}"/>
              </a:ext>
            </a:extLst>
          </p:cNvPr>
          <p:cNvSpPr/>
          <p:nvPr/>
        </p:nvSpPr>
        <p:spPr>
          <a:xfrm>
            <a:off x="1950256" y="2923395"/>
            <a:ext cx="1670118" cy="36933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A4C6E055-2451-4360-B20D-CC5A0FB45D90}"/>
              </a:ext>
            </a:extLst>
          </p:cNvPr>
          <p:cNvSpPr txBox="1"/>
          <p:nvPr/>
        </p:nvSpPr>
        <p:spPr>
          <a:xfrm>
            <a:off x="2310935" y="2932445"/>
            <a:ext cx="2243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Voeden</a:t>
            </a:r>
            <a:endParaRPr lang="en-NL" dirty="0"/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5253585D-532E-4DE0-B51E-E29F0F00B201}"/>
              </a:ext>
            </a:extLst>
          </p:cNvPr>
          <p:cNvCxnSpPr>
            <a:cxnSpLocks/>
          </p:cNvCxnSpPr>
          <p:nvPr/>
        </p:nvCxnSpPr>
        <p:spPr>
          <a:xfrm>
            <a:off x="3485561" y="3119067"/>
            <a:ext cx="141644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078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083B8D8E-BCF4-42BF-A681-67DCAB2E07A0}"/>
              </a:ext>
            </a:extLst>
          </p:cNvPr>
          <p:cNvSpPr/>
          <p:nvPr/>
        </p:nvSpPr>
        <p:spPr>
          <a:xfrm>
            <a:off x="2183193" y="1386057"/>
            <a:ext cx="1416238" cy="40572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6" name="Rechthoek: afgeronde hoeken 75">
            <a:extLst>
              <a:ext uri="{FF2B5EF4-FFF2-40B4-BE49-F238E27FC236}">
                <a16:creationId xmlns:a16="http://schemas.microsoft.com/office/drawing/2014/main" id="{D44A06E7-8A40-4769-9735-32D424BB5EF0}"/>
              </a:ext>
            </a:extLst>
          </p:cNvPr>
          <p:cNvSpPr/>
          <p:nvPr/>
        </p:nvSpPr>
        <p:spPr>
          <a:xfrm>
            <a:off x="5139267" y="5702785"/>
            <a:ext cx="2159000" cy="374074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9B105645-C79A-47A2-9961-B32C3E771DAB}"/>
              </a:ext>
            </a:extLst>
          </p:cNvPr>
          <p:cNvCxnSpPr>
            <a:cxnSpLocks/>
          </p:cNvCxnSpPr>
          <p:nvPr/>
        </p:nvCxnSpPr>
        <p:spPr>
          <a:xfrm flipV="1">
            <a:off x="6183484" y="976702"/>
            <a:ext cx="41974" cy="4726083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2DFF782E-FB1E-483A-A929-1FD41A3037E5}"/>
              </a:ext>
            </a:extLst>
          </p:cNvPr>
          <p:cNvCxnSpPr>
            <a:cxnSpLocks/>
          </p:cNvCxnSpPr>
          <p:nvPr/>
        </p:nvCxnSpPr>
        <p:spPr>
          <a:xfrm flipV="1">
            <a:off x="3620374" y="1658164"/>
            <a:ext cx="5137159" cy="2969677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EC521B0-A269-44AC-B73D-BCFA8A348E73}"/>
              </a:ext>
            </a:extLst>
          </p:cNvPr>
          <p:cNvCxnSpPr>
            <a:cxnSpLocks/>
          </p:cNvCxnSpPr>
          <p:nvPr/>
        </p:nvCxnSpPr>
        <p:spPr>
          <a:xfrm>
            <a:off x="3396086" y="1648349"/>
            <a:ext cx="5361447" cy="2984234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CCD339D-A92B-4459-8DD4-7D43A7178CD8}"/>
              </a:ext>
            </a:extLst>
          </p:cNvPr>
          <p:cNvSpPr/>
          <p:nvPr/>
        </p:nvSpPr>
        <p:spPr>
          <a:xfrm>
            <a:off x="5613118" y="597762"/>
            <a:ext cx="1202020" cy="36933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FCE66E2A-EB98-488A-8E4C-64E35FE70845}"/>
              </a:ext>
            </a:extLst>
          </p:cNvPr>
          <p:cNvSpPr/>
          <p:nvPr/>
        </p:nvSpPr>
        <p:spPr>
          <a:xfrm>
            <a:off x="8613512" y="4529422"/>
            <a:ext cx="1566264" cy="349963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94C11BC2-D588-4629-AF35-3BD167B0BDD0}"/>
              </a:ext>
            </a:extLst>
          </p:cNvPr>
          <p:cNvSpPr/>
          <p:nvPr/>
        </p:nvSpPr>
        <p:spPr>
          <a:xfrm>
            <a:off x="8613512" y="1401547"/>
            <a:ext cx="1143624" cy="3796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A7D17B-6B75-480D-826C-9D901B0D9DB1}"/>
              </a:ext>
            </a:extLst>
          </p:cNvPr>
          <p:cNvSpPr txBox="1"/>
          <p:nvPr/>
        </p:nvSpPr>
        <p:spPr>
          <a:xfrm>
            <a:off x="8677549" y="1391863"/>
            <a:ext cx="99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Planten</a:t>
            </a:r>
            <a:endParaRPr lang="en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C4638CB-B104-4C73-9441-77F3E65E4994}"/>
              </a:ext>
            </a:extLst>
          </p:cNvPr>
          <p:cNvSpPr txBox="1"/>
          <p:nvPr/>
        </p:nvSpPr>
        <p:spPr>
          <a:xfrm>
            <a:off x="8452024" y="4509462"/>
            <a:ext cx="156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Schimmels</a:t>
            </a:r>
            <a:endParaRPr lang="en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48DAA46-E466-4B3E-85CF-64F53F2C4A7F}"/>
              </a:ext>
            </a:extLst>
          </p:cNvPr>
          <p:cNvSpPr txBox="1"/>
          <p:nvPr/>
        </p:nvSpPr>
        <p:spPr>
          <a:xfrm>
            <a:off x="5812178" y="562327"/>
            <a:ext cx="221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Dieren</a:t>
            </a:r>
            <a:endParaRPr lang="en-NL" dirty="0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E983F61C-18E5-485D-9962-DA147631817A}"/>
              </a:ext>
            </a:extLst>
          </p:cNvPr>
          <p:cNvSpPr/>
          <p:nvPr/>
        </p:nvSpPr>
        <p:spPr>
          <a:xfrm>
            <a:off x="1573817" y="4580456"/>
            <a:ext cx="2146162" cy="36752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9BEE2E0D-D2AB-4972-A606-1A8B649DC826}"/>
              </a:ext>
            </a:extLst>
          </p:cNvPr>
          <p:cNvSpPr txBox="1"/>
          <p:nvPr/>
        </p:nvSpPr>
        <p:spPr>
          <a:xfrm>
            <a:off x="1583254" y="4582101"/>
            <a:ext cx="280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Levensverschijnselen</a:t>
            </a:r>
            <a:endParaRPr lang="en-NL" dirty="0"/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B4FE322C-4F2A-4B75-B97E-8697D69FF3A8}"/>
              </a:ext>
            </a:extLst>
          </p:cNvPr>
          <p:cNvSpPr txBox="1"/>
          <p:nvPr/>
        </p:nvSpPr>
        <p:spPr>
          <a:xfrm>
            <a:off x="5139267" y="5705156"/>
            <a:ext cx="243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Levende wezens</a:t>
            </a:r>
            <a:endParaRPr lang="en-NL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B2D9A4A5-D06F-48F0-BC65-DBB45EEEE1EE}"/>
              </a:ext>
            </a:extLst>
          </p:cNvPr>
          <p:cNvSpPr txBox="1"/>
          <p:nvPr/>
        </p:nvSpPr>
        <p:spPr>
          <a:xfrm>
            <a:off x="2383490" y="1379811"/>
            <a:ext cx="212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Bacteriën</a:t>
            </a:r>
            <a:endParaRPr lang="en-NL" dirty="0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3328079-74F0-47F1-AC54-5547DC2003A1}"/>
              </a:ext>
            </a:extLst>
          </p:cNvPr>
          <p:cNvSpPr/>
          <p:nvPr/>
        </p:nvSpPr>
        <p:spPr>
          <a:xfrm>
            <a:off x="4710428" y="2374913"/>
            <a:ext cx="3036159" cy="1670168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874634D-7B14-4D1C-B545-E0CC1789DA7C}"/>
              </a:ext>
            </a:extLst>
          </p:cNvPr>
          <p:cNvSpPr txBox="1"/>
          <p:nvPr/>
        </p:nvSpPr>
        <p:spPr>
          <a:xfrm>
            <a:off x="5296377" y="2871510"/>
            <a:ext cx="2812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Organisme</a:t>
            </a:r>
          </a:p>
        </p:txBody>
      </p:sp>
    </p:spTree>
    <p:extLst>
      <p:ext uri="{BB962C8B-B14F-4D97-AF65-F5344CB8AC3E}">
        <p14:creationId xmlns:p14="http://schemas.microsoft.com/office/powerpoint/2010/main" val="404627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4174120"/>
              </p:ext>
            </p:extLst>
          </p:nvPr>
        </p:nvGraphicFramePr>
        <p:xfrm>
          <a:off x="116879" y="1177389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420" y="-513296"/>
            <a:ext cx="8382140" cy="220176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8800" b="1" dirty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nl-NL" sz="8800" b="1" dirty="0">
                <a:solidFill>
                  <a:schemeClr val="accent5">
                    <a:lumMod val="50000"/>
                  </a:schemeClr>
                </a:solidFill>
              </a:rPr>
              <a:t>Bio</a:t>
            </a:r>
            <a:r>
              <a:rPr lang="nl-NL" sz="8800" b="1" dirty="0">
                <a:solidFill>
                  <a:schemeClr val="accent6">
                    <a:lumMod val="75000"/>
                  </a:schemeClr>
                </a:solidFill>
              </a:rPr>
              <a:t>logie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28B3DDF-979C-48FE-92BD-D32BCE88A8A8}"/>
              </a:ext>
            </a:extLst>
          </p:cNvPr>
          <p:cNvSpPr txBox="1"/>
          <p:nvPr/>
        </p:nvSpPr>
        <p:spPr>
          <a:xfrm>
            <a:off x="326700" y="6020583"/>
            <a:ext cx="9419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Biologie </a:t>
            </a:r>
            <a:r>
              <a:rPr lang="nl-NL" sz="2000" dirty="0"/>
              <a:t>= De leer/wetenschap van het leven</a:t>
            </a:r>
          </a:p>
        </p:txBody>
      </p: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9DEEA07-7508-46E9-915F-343E77950C66}"/>
              </a:ext>
            </a:extLst>
          </p:cNvPr>
          <p:cNvCxnSpPr/>
          <p:nvPr/>
        </p:nvCxnSpPr>
        <p:spPr>
          <a:xfrm flipH="1">
            <a:off x="4259179" y="1688466"/>
            <a:ext cx="409074" cy="1343492"/>
          </a:xfrm>
          <a:prstGeom prst="straightConnector1">
            <a:avLst/>
          </a:prstGeom>
          <a:ln w="38100">
            <a:headEnd w="sm" len="sm"/>
            <a:tailEnd type="triangle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44D8B0C0-2200-45AD-AC10-729ECD7715B7}"/>
              </a:ext>
            </a:extLst>
          </p:cNvPr>
          <p:cNvCxnSpPr>
            <a:cxnSpLocks/>
          </p:cNvCxnSpPr>
          <p:nvPr/>
        </p:nvCxnSpPr>
        <p:spPr>
          <a:xfrm>
            <a:off x="6562264" y="1734695"/>
            <a:ext cx="343862" cy="1297263"/>
          </a:xfrm>
          <a:prstGeom prst="straightConnector1">
            <a:avLst/>
          </a:prstGeom>
          <a:ln w="38100">
            <a:headEnd w="sm" len="sm"/>
            <a:tailEnd type="triangle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kstvak 7">
            <a:extLst>
              <a:ext uri="{FF2B5EF4-FFF2-40B4-BE49-F238E27FC236}">
                <a16:creationId xmlns:a16="http://schemas.microsoft.com/office/drawing/2014/main" id="{EEF7B114-6188-4012-BF51-36A6AD7159F5}"/>
              </a:ext>
            </a:extLst>
          </p:cNvPr>
          <p:cNvSpPr txBox="1"/>
          <p:nvPr/>
        </p:nvSpPr>
        <p:spPr>
          <a:xfrm>
            <a:off x="3616610" y="3241268"/>
            <a:ext cx="1419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1">
                    <a:lumMod val="75000"/>
                  </a:schemeClr>
                </a:solidFill>
              </a:rPr>
              <a:t>BIOS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20F9DC2-1B87-459A-AFF9-1EAD95CB9F7B}"/>
              </a:ext>
            </a:extLst>
          </p:cNvPr>
          <p:cNvSpPr txBox="1"/>
          <p:nvPr/>
        </p:nvSpPr>
        <p:spPr>
          <a:xfrm>
            <a:off x="6447002" y="3241254"/>
            <a:ext cx="1700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6">
                    <a:lumMod val="75000"/>
                  </a:schemeClr>
                </a:solidFill>
              </a:rPr>
              <a:t>LOGOS</a:t>
            </a:r>
          </a:p>
        </p:txBody>
      </p: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4865DA4B-05A9-4581-AAD4-D4D642D427E7}"/>
              </a:ext>
            </a:extLst>
          </p:cNvPr>
          <p:cNvCxnSpPr/>
          <p:nvPr/>
        </p:nvCxnSpPr>
        <p:spPr>
          <a:xfrm>
            <a:off x="4042611" y="4018547"/>
            <a:ext cx="0" cy="697832"/>
          </a:xfrm>
          <a:prstGeom prst="straightConnector1">
            <a:avLst/>
          </a:prstGeom>
          <a:ln w="63500">
            <a:headEnd w="lg" len="lg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BC77B68F-60D7-44D8-B148-B835CE3309CA}"/>
              </a:ext>
            </a:extLst>
          </p:cNvPr>
          <p:cNvCxnSpPr/>
          <p:nvPr/>
        </p:nvCxnSpPr>
        <p:spPr>
          <a:xfrm>
            <a:off x="6962274" y="4018547"/>
            <a:ext cx="0" cy="697832"/>
          </a:xfrm>
          <a:prstGeom prst="straightConnector1">
            <a:avLst/>
          </a:prstGeom>
          <a:ln w="63500">
            <a:headEnd w="lg" len="lg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E9661761-F9F4-43C2-BE9D-410502F961E4}"/>
              </a:ext>
            </a:extLst>
          </p:cNvPr>
          <p:cNvSpPr txBox="1"/>
          <p:nvPr/>
        </p:nvSpPr>
        <p:spPr>
          <a:xfrm>
            <a:off x="3496298" y="4877146"/>
            <a:ext cx="1660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Leven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B536E55-4FB1-49F3-BD8F-2CC5A431FBD5}"/>
              </a:ext>
            </a:extLst>
          </p:cNvPr>
          <p:cNvSpPr txBox="1"/>
          <p:nvPr/>
        </p:nvSpPr>
        <p:spPr>
          <a:xfrm>
            <a:off x="6096000" y="4878148"/>
            <a:ext cx="3287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Leer/wetenschap</a:t>
            </a:r>
          </a:p>
        </p:txBody>
      </p:sp>
    </p:spTree>
    <p:extLst>
      <p:ext uri="{BB962C8B-B14F-4D97-AF65-F5344CB8AC3E}">
        <p14:creationId xmlns:p14="http://schemas.microsoft.com/office/powerpoint/2010/main" val="1858995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3D738-3775-4F90-9B71-B53B2D40B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6149" y="-313605"/>
            <a:ext cx="7601816" cy="5814293"/>
          </a:xfrm>
        </p:spPr>
        <p:txBody>
          <a:bodyPr anchor="ctr">
            <a:normAutofit fontScale="90000"/>
          </a:bodyPr>
          <a:lstStyle/>
          <a:p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27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       Wat is een organisme? </a:t>
            </a: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NL" sz="20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14:cNvPr>
              <p14:cNvContentPartPr/>
              <p14:nvPr/>
            </p14:nvContentPartPr>
            <p14:xfrm>
              <a:off x="7979361" y="821805"/>
              <a:ext cx="360" cy="720"/>
            </p14:xfrm>
          </p:contentPart>
        </mc:Choice>
        <mc:Fallback xmlns="">
          <p:pic>
            <p:nvPicPr>
              <p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70721" y="813165"/>
                <a:ext cx="1800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14:cNvPr>
              <p14:cNvContentPartPr/>
              <p14:nvPr/>
            </p14:nvContentPartPr>
            <p14:xfrm>
              <a:off x="8301213" y="2394765"/>
              <a:ext cx="360" cy="360"/>
            </p14:xfrm>
          </p:contentPart>
        </mc:Choice>
        <mc:Fallback xmlns="">
          <p:pic>
            <p:nvPicPr>
              <p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38213" y="2331765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Afbeelding 4">
            <a:extLst>
              <a:ext uri="{FF2B5EF4-FFF2-40B4-BE49-F238E27FC236}">
                <a16:creationId xmlns:a16="http://schemas.microsoft.com/office/drawing/2014/main" id="{99867494-0B1E-4433-A8D7-583D36C337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4035" y="700087"/>
            <a:ext cx="3810000" cy="3028950"/>
          </a:xfrm>
          <a:prstGeom prst="rect">
            <a:avLst/>
          </a:prstGeom>
        </p:spPr>
      </p:pic>
      <p:sp>
        <p:nvSpPr>
          <p:cNvPr id="7" name="Tekstballon: ovaal 6">
            <a:extLst>
              <a:ext uri="{FF2B5EF4-FFF2-40B4-BE49-F238E27FC236}">
                <a16:creationId xmlns:a16="http://schemas.microsoft.com/office/drawing/2014/main" id="{C7FF3168-0CE2-4CFE-9790-9DD8493B0C87}"/>
              </a:ext>
            </a:extLst>
          </p:cNvPr>
          <p:cNvSpPr/>
          <p:nvPr/>
        </p:nvSpPr>
        <p:spPr>
          <a:xfrm rot="545648">
            <a:off x="7959950" y="1034684"/>
            <a:ext cx="3573398" cy="2720160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Levende wezens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513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ballon: ovaal 5">
            <a:extLst>
              <a:ext uri="{FF2B5EF4-FFF2-40B4-BE49-F238E27FC236}">
                <a16:creationId xmlns:a16="http://schemas.microsoft.com/office/drawing/2014/main" id="{25F05B92-896F-47C9-91CA-9DF62BAF7473}"/>
              </a:ext>
            </a:extLst>
          </p:cNvPr>
          <p:cNvSpPr/>
          <p:nvPr/>
        </p:nvSpPr>
        <p:spPr>
          <a:xfrm>
            <a:off x="1243013" y="3429000"/>
            <a:ext cx="3557587" cy="1943100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65" y="1097275"/>
            <a:ext cx="5974772" cy="1325563"/>
          </a:xfrm>
        </p:spPr>
        <p:txBody>
          <a:bodyPr>
            <a:noAutofit/>
          </a:bodyPr>
          <a:lstStyle/>
          <a:p>
            <a:r>
              <a:rPr lang="nl-NL" sz="5400" b="1" dirty="0"/>
              <a:t>Levensverschijnselen</a:t>
            </a:r>
            <a:br>
              <a:rPr lang="nl-NL" sz="5400" b="1" dirty="0"/>
            </a:br>
            <a:r>
              <a:rPr lang="nl-NL" sz="5400" b="1" dirty="0"/>
              <a:t> </a:t>
            </a:r>
            <a:r>
              <a:rPr lang="nl-NL" sz="4000" b="1" dirty="0">
                <a:solidFill>
                  <a:srgbClr val="C00000"/>
                </a:solidFill>
                <a:latin typeface="Viner Hand ITC" panose="03070502030502020203" pitchFamily="66" charset="0"/>
              </a:rPr>
              <a:t>7</a:t>
            </a:r>
            <a:r>
              <a:rPr lang="nl-NL" sz="4000" b="1" dirty="0">
                <a:solidFill>
                  <a:srgbClr val="C00000"/>
                </a:solidFill>
              </a:rPr>
              <a:t> </a:t>
            </a:r>
            <a:r>
              <a:rPr lang="nl-NL" sz="2400" b="1" dirty="0"/>
              <a:t>Kenmerken van het leven</a:t>
            </a:r>
            <a:r>
              <a:rPr lang="nl-NL" sz="2400" b="1" dirty="0">
                <a:solidFill>
                  <a:srgbClr val="C00000"/>
                </a:solidFill>
              </a:rPr>
              <a:t> </a:t>
            </a:r>
            <a:endParaRPr lang="en-NL" sz="5400" b="1" dirty="0"/>
          </a:p>
        </p:txBody>
      </p:sp>
      <p:pic>
        <p:nvPicPr>
          <p:cNvPr id="4" name="Afbeelding 3" descr="Afbeelding met tekst, kaart&#10;&#10;Automatisch gegenereerde beschrijving">
            <a:extLst>
              <a:ext uri="{FF2B5EF4-FFF2-40B4-BE49-F238E27FC236}">
                <a16:creationId xmlns:a16="http://schemas.microsoft.com/office/drawing/2014/main" id="{F2D918D2-2E76-48B0-9193-1593A6CC5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034" y="20325"/>
            <a:ext cx="4521432" cy="657258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0433252-E940-4B4F-8EA4-E91BCEF7612A}"/>
              </a:ext>
            </a:extLst>
          </p:cNvPr>
          <p:cNvSpPr txBox="1"/>
          <p:nvPr/>
        </p:nvSpPr>
        <p:spPr>
          <a:xfrm>
            <a:off x="1407838" y="4204330"/>
            <a:ext cx="5717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A - B -    G    - U - V V - W</a:t>
            </a:r>
          </a:p>
        </p:txBody>
      </p:sp>
    </p:spTree>
    <p:extLst>
      <p:ext uri="{BB962C8B-B14F-4D97-AF65-F5344CB8AC3E}">
        <p14:creationId xmlns:p14="http://schemas.microsoft.com/office/powerpoint/2010/main" val="4211820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602" y="297799"/>
            <a:ext cx="8693290" cy="91979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nl-NL" sz="4100" b="1" dirty="0"/>
              <a:t>Wanneer is iets </a:t>
            </a:r>
            <a:r>
              <a:rPr lang="nl-NL" sz="4100" b="1" dirty="0">
                <a:solidFill>
                  <a:schemeClr val="accent6">
                    <a:lumMod val="75000"/>
                  </a:schemeClr>
                </a:solidFill>
              </a:rPr>
              <a:t>levend</a:t>
            </a: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nl-NL" sz="4100" b="1" dirty="0">
                <a:solidFill>
                  <a:schemeClr val="accent3">
                    <a:lumMod val="75000"/>
                  </a:schemeClr>
                </a:solidFill>
              </a:rPr>
              <a:t>dood</a:t>
            </a: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nl-NL" sz="4100" b="1" dirty="0"/>
              <a:t>of</a:t>
            </a: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nl-NL" sz="4100" b="1" dirty="0">
                <a:solidFill>
                  <a:schemeClr val="accent2">
                    <a:lumMod val="75000"/>
                  </a:schemeClr>
                </a:solidFill>
              </a:rPr>
              <a:t>levenloos</a:t>
            </a:r>
            <a:r>
              <a:rPr lang="nl-NL" sz="4100" b="1" dirty="0"/>
              <a:t>?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F012922A-25DF-4515-9A50-3E6292B95B88}"/>
              </a:ext>
            </a:extLst>
          </p:cNvPr>
          <p:cNvCxnSpPr>
            <a:cxnSpLocks/>
          </p:cNvCxnSpPr>
          <p:nvPr/>
        </p:nvCxnSpPr>
        <p:spPr>
          <a:xfrm>
            <a:off x="9772647" y="1217594"/>
            <a:ext cx="0" cy="4183081"/>
          </a:xfrm>
          <a:prstGeom prst="straightConnector1">
            <a:avLst/>
          </a:prstGeom>
          <a:ln w="38100">
            <a:headEnd w="sm" len="sm"/>
            <a:tailEnd type="triangle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DA59636C-CDB4-4A17-A4EA-2AA169F461B6}"/>
              </a:ext>
            </a:extLst>
          </p:cNvPr>
          <p:cNvCxnSpPr>
            <a:cxnSpLocks/>
          </p:cNvCxnSpPr>
          <p:nvPr/>
        </p:nvCxnSpPr>
        <p:spPr>
          <a:xfrm>
            <a:off x="7162122" y="1217594"/>
            <a:ext cx="0" cy="2625744"/>
          </a:xfrm>
          <a:prstGeom prst="straightConnector1">
            <a:avLst/>
          </a:prstGeom>
          <a:ln w="38100">
            <a:headEnd w="sm" len="sm"/>
            <a:tailEnd type="triangle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F814BA91-E79D-4656-8C81-390ADD3A7B2D}"/>
              </a:ext>
            </a:extLst>
          </p:cNvPr>
          <p:cNvCxnSpPr>
            <a:cxnSpLocks/>
          </p:cNvCxnSpPr>
          <p:nvPr/>
        </p:nvCxnSpPr>
        <p:spPr>
          <a:xfrm>
            <a:off x="5773153" y="1217594"/>
            <a:ext cx="0" cy="582631"/>
          </a:xfrm>
          <a:prstGeom prst="straightConnector1">
            <a:avLst/>
          </a:prstGeom>
          <a:ln w="38100">
            <a:headEnd w="sm" len="sm"/>
            <a:tailEnd type="triangle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kstvak 14">
            <a:extLst>
              <a:ext uri="{FF2B5EF4-FFF2-40B4-BE49-F238E27FC236}">
                <a16:creationId xmlns:a16="http://schemas.microsoft.com/office/drawing/2014/main" id="{0F12B516-7D90-4F80-9F15-E768D660E92C}"/>
              </a:ext>
            </a:extLst>
          </p:cNvPr>
          <p:cNvSpPr txBox="1"/>
          <p:nvPr/>
        </p:nvSpPr>
        <p:spPr>
          <a:xfrm>
            <a:off x="4618302" y="3760330"/>
            <a:ext cx="6029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2">
                    <a:lumMod val="50000"/>
                  </a:schemeClr>
                </a:solidFill>
              </a:rPr>
              <a:t>Toonde ooit de 7 levensverschijnselen.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20BF7FC-94A3-4B66-A1D2-8398D7013C65}"/>
              </a:ext>
            </a:extLst>
          </p:cNvPr>
          <p:cNvSpPr txBox="1"/>
          <p:nvPr/>
        </p:nvSpPr>
        <p:spPr>
          <a:xfrm>
            <a:off x="6096000" y="5400675"/>
            <a:ext cx="6029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Heeft nooit de 7 levensverschijnselen getoond.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7142F964-0482-451A-A1B6-DD601E2DB6CE}"/>
              </a:ext>
            </a:extLst>
          </p:cNvPr>
          <p:cNvSpPr txBox="1"/>
          <p:nvPr/>
        </p:nvSpPr>
        <p:spPr>
          <a:xfrm>
            <a:off x="2851038" y="1821579"/>
            <a:ext cx="4357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accent6">
                    <a:lumMod val="75000"/>
                  </a:schemeClr>
                </a:solidFill>
              </a:rPr>
              <a:t>Toont de 7 levensverschijnselen.</a:t>
            </a:r>
          </a:p>
        </p:txBody>
      </p:sp>
      <p:pic>
        <p:nvPicPr>
          <p:cNvPr id="23" name="Afbeelding 22" descr="Afbeelding met gras, buiten, water, vogel&#10;&#10;Automatisch gegenereerde beschrijving">
            <a:extLst>
              <a:ext uri="{FF2B5EF4-FFF2-40B4-BE49-F238E27FC236}">
                <a16:creationId xmlns:a16="http://schemas.microsoft.com/office/drawing/2014/main" id="{DEC48758-8FD7-40A3-8C28-AAE611F322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92"/>
          <a:stretch/>
        </p:blipFill>
        <p:spPr>
          <a:xfrm>
            <a:off x="54779" y="2952669"/>
            <a:ext cx="3598059" cy="25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73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602" y="297799"/>
            <a:ext cx="8693290" cy="91979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 Wanneer is iets levend, dood of levenloos?</a:t>
            </a:r>
          </a:p>
        </p:txBody>
      </p:sp>
      <p:pic>
        <p:nvPicPr>
          <p:cNvPr id="5" name="Afbeelding 4" descr="Afbeelding met tekst, spel&#10;&#10;Automatisch gegenereerde beschrijving">
            <a:extLst>
              <a:ext uri="{FF2B5EF4-FFF2-40B4-BE49-F238E27FC236}">
                <a16:creationId xmlns:a16="http://schemas.microsoft.com/office/drawing/2014/main" id="{C78172E1-48F8-40A2-B0F0-E9C08E3CE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9287" y="1217594"/>
            <a:ext cx="5819467" cy="564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51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602" y="297799"/>
            <a:ext cx="8693290" cy="91979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 Wanneer is iets levend, dood of levenloos?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78172E1-48F8-40A2-B0F0-E9C08E3CE7A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886483" y="1217594"/>
            <a:ext cx="7055527" cy="564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13279-4A69-47BC-A7F0-D97BD055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728" y="1511613"/>
            <a:ext cx="4644033" cy="1325563"/>
          </a:xfrm>
        </p:spPr>
        <p:txBody>
          <a:bodyPr>
            <a:noAutofit/>
          </a:bodyPr>
          <a:lstStyle/>
          <a:p>
            <a:r>
              <a:rPr lang="nl-NL" sz="5400" b="1" dirty="0">
                <a:solidFill>
                  <a:schemeClr val="accent1">
                    <a:lumMod val="75000"/>
                  </a:schemeClr>
                </a:solidFill>
              </a:rPr>
              <a:t>Samenvatting</a:t>
            </a:r>
            <a:br>
              <a:rPr lang="nl-NL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mindmap</a:t>
            </a:r>
            <a:endParaRPr lang="en-NL" sz="5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955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Breedbeeld</PresentationFormat>
  <Paragraphs>39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Viner Hand ITC</vt:lpstr>
      <vt:lpstr>Office Theme</vt:lpstr>
      <vt:lpstr>Levend – dood - levenloos</vt:lpstr>
      <vt:lpstr>PowerPoint-presentatie</vt:lpstr>
      <vt:lpstr>  Biologie</vt:lpstr>
      <vt:lpstr>                     Wat is een organisme?    </vt:lpstr>
      <vt:lpstr>Levensverschijnselen  7 Kenmerken van het leven </vt:lpstr>
      <vt:lpstr>  Wanneer is iets levend, dood of levenloos?</vt:lpstr>
      <vt:lpstr>  Wanneer is iets levend, dood of levenloos?</vt:lpstr>
      <vt:lpstr>  Wanneer is iets levend, dood of levenloos?</vt:lpstr>
      <vt:lpstr>Samenvatting mindmap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Serife Erokutan</dc:creator>
  <cp:lastModifiedBy>Serife Erokutan</cp:lastModifiedBy>
  <cp:revision>4</cp:revision>
  <dcterms:created xsi:type="dcterms:W3CDTF">2020-09-05T14:00:42Z</dcterms:created>
  <dcterms:modified xsi:type="dcterms:W3CDTF">2020-09-18T15:50:46Z</dcterms:modified>
</cp:coreProperties>
</file>