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2" r:id="rId1"/>
  </p:sldMasterIdLst>
  <p:sldIdLst>
    <p:sldId id="288" r:id="rId2"/>
    <p:sldId id="266" r:id="rId3"/>
    <p:sldId id="289" r:id="rId4"/>
    <p:sldId id="262" r:id="rId5"/>
    <p:sldId id="257" r:id="rId6"/>
    <p:sldId id="293" r:id="rId7"/>
    <p:sldId id="294" r:id="rId8"/>
    <p:sldId id="295" r:id="rId9"/>
    <p:sldId id="283" r:id="rId10"/>
    <p:sldId id="258" r:id="rId11"/>
    <p:sldId id="265" r:id="rId1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B4C6BFD8-C05E-41F0-8D57-011042C7493C}">
          <p14:sldIdLst>
            <p14:sldId id="288"/>
            <p14:sldId id="266"/>
            <p14:sldId id="289"/>
            <p14:sldId id="262"/>
            <p14:sldId id="257"/>
            <p14:sldId id="293"/>
            <p14:sldId id="294"/>
            <p14:sldId id="295"/>
            <p14:sldId id="283"/>
            <p14:sldId id="258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ife Erokutan" initials="SE" lastIdx="1" clrIdx="0">
    <p:extLst>
      <p:ext uri="{19B8F6BF-5375-455C-9EA6-DF929625EA0E}">
        <p15:presenceInfo xmlns:p15="http://schemas.microsoft.com/office/powerpoint/2012/main" userId="f60219676b231a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E6"/>
    <a:srgbClr val="F399BB"/>
    <a:srgbClr val="FFABD5"/>
    <a:srgbClr val="C71B79"/>
    <a:srgbClr val="D91D84"/>
    <a:srgbClr val="E3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76" y="13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Uitleggen waarom vergroten in de biologie belangrijk is.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Twee voorwerpen benoemen waarmee je kan vergroten.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De onderdelen en functies van de bruine boon benoemen.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4144"/>
      <dgm:spPr>
        <a:ln>
          <a:solidFill>
            <a:schemeClr val="accent4">
              <a:lumMod val="50000"/>
            </a:schemeClr>
          </a:solidFill>
        </a:ln>
      </dgm:spPr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>
        <a:ln>
          <a:solidFill>
            <a:schemeClr val="accent4">
              <a:lumMod val="50000"/>
            </a:schemeClr>
          </a:solidFill>
        </a:ln>
      </dgm:spPr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>
        <a:ln>
          <a:solidFill>
            <a:schemeClr val="accent4">
              <a:lumMod val="50000"/>
            </a:schemeClr>
          </a:solidFill>
        </a:ln>
      </dgm:spPr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72479" y="460228"/>
          <a:ext cx="5761032" cy="67776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75544" y="633336"/>
          <a:ext cx="680475" cy="349800"/>
        </a:xfrm>
        <a:prstGeom prst="flowChartPredefinedProcess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389198" y="468053"/>
          <a:ext cx="4064293" cy="75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389198" y="468053"/>
        <a:ext cx="4064293" cy="756870"/>
      </dsp:txXfrm>
    </dsp:sp>
    <dsp:sp modelId="{3ECDA98A-E9E2-4534-81DA-99F43F064603}">
      <dsp:nvSpPr>
        <dsp:cNvPr id="0" name=""/>
        <dsp:cNvSpPr/>
      </dsp:nvSpPr>
      <dsp:spPr>
        <a:xfrm>
          <a:off x="3240541" y="225161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63923" y="1790457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63923" y="1790457"/>
        <a:ext cx="5357760" cy="986517"/>
      </dsp:txXfrm>
    </dsp:sp>
    <dsp:sp modelId="{E3CBE6AA-5F88-4B33-AB70-EB3D8AAE9452}">
      <dsp:nvSpPr>
        <dsp:cNvPr id="0" name=""/>
        <dsp:cNvSpPr/>
      </dsp:nvSpPr>
      <dsp:spPr>
        <a:xfrm>
          <a:off x="2857442" y="2911575"/>
          <a:ext cx="152467" cy="49465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62803" y="1992249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Uitleggen waarom vergroten in de biologie belangrijk is.</a:t>
          </a:r>
          <a:endParaRPr lang="en-NL" sz="1600" kern="1200" dirty="0"/>
        </a:p>
      </dsp:txBody>
      <dsp:txXfrm>
        <a:off x="3762803" y="1992249"/>
        <a:ext cx="5357760" cy="986517"/>
      </dsp:txXfrm>
    </dsp:sp>
    <dsp:sp modelId="{6F9D4332-FC28-44F0-B533-AFFAA937FE4B}">
      <dsp:nvSpPr>
        <dsp:cNvPr id="0" name=""/>
        <dsp:cNvSpPr/>
      </dsp:nvSpPr>
      <dsp:spPr>
        <a:xfrm>
          <a:off x="3240541" y="3204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62803" y="1114683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Twee voorwerpen benoemen waarmee je kan vergroten.</a:t>
          </a:r>
          <a:endParaRPr lang="en-NL" sz="1600" kern="1200" dirty="0"/>
        </a:p>
      </dsp:txBody>
      <dsp:txXfrm>
        <a:off x="3762803" y="1114683"/>
        <a:ext cx="5357760" cy="986517"/>
      </dsp:txXfrm>
    </dsp:sp>
    <dsp:sp modelId="{E217F651-1590-49E6-906B-70FFACEBCCBF}">
      <dsp:nvSpPr>
        <dsp:cNvPr id="0" name=""/>
        <dsp:cNvSpPr/>
      </dsp:nvSpPr>
      <dsp:spPr>
        <a:xfrm>
          <a:off x="3254270" y="3817690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67459" y="5270524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67459" y="5270524"/>
        <a:ext cx="5357760" cy="986517"/>
      </dsp:txXfrm>
    </dsp:sp>
    <dsp:sp modelId="{CC35A39C-C8F3-4E2F-BDC4-F7B1E3882F15}">
      <dsp:nvSpPr>
        <dsp:cNvPr id="0" name=""/>
        <dsp:cNvSpPr/>
      </dsp:nvSpPr>
      <dsp:spPr>
        <a:xfrm>
          <a:off x="3240541" y="1368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62803" y="2928878"/>
          <a:ext cx="5357760" cy="95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onderdelen en functies van de bruine boon benoemen.</a:t>
          </a:r>
          <a:endParaRPr lang="en-NL" sz="1600" kern="1200" dirty="0"/>
        </a:p>
      </dsp:txBody>
      <dsp:txXfrm>
        <a:off x="3762803" y="2928878"/>
        <a:ext cx="5357760" cy="95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3-13T15:26:24.908"/>
    </inkml:context>
    <inkml:brush xml:id="br0">
      <inkml:brushProperty name="width" value="0.05" units="cm"/>
      <inkml:brushProperty name="height" value="0.05" units="cm"/>
      <inkml:brushProperty name="color" value="#F8F8F8"/>
      <inkml:brushProperty name="ignorePressure" value="1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11T12:59:29.76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EC51D-7120-4228-8E5E-0429DF5AF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F33BEF7-9FD4-4EE5-ABB4-485FD3F6BD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E574FC-F770-4060-95B8-999454922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160631-4655-41D0-9DA4-AD487D63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792D1B-F4E4-41F6-9DB6-E3DDBFB77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40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8CC14-E389-4E7F-AC77-524F73AB4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D4F03A4-BF60-4070-8F31-C3B4FE4BE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B4ECC6-35CF-436F-AEA9-382EB34A6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00E014-4FE0-4F99-A113-B2DCE3FA8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ED1842-DAF1-402C-B453-C12525E18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1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6629FCF-3901-4BA2-B54B-3B039A89A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1D3A9A0-B967-4870-8DFB-B36EFEAD5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F2F763-E840-4698-8FDB-92B43A9D8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36CA3B-CD46-419D-9E20-FBD46330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B0CEB5-437F-453F-BFF7-F762BDB1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2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8844E-2099-4030-8C6D-23EBD2F4B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F22041-B859-4674-AF6D-20983D112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585895-995D-4904-878D-6AEC2365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0BA641-825D-4AB3-B7C9-E11B2B4C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03CD10-2C67-481A-AF7D-36FC894CF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26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40496-EBEA-4B81-863F-88F021957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E85FD-8581-4CEA-AE96-47A66CF92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434D8C-A899-41DD-80C9-C341C07EA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BA9601-4BB0-4081-9C29-A1D540C2F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62159D-703E-44F5-B107-39F2C38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38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12463B-97A4-45A5-8583-2EBEF3197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A9050F-DEFD-4EE8-93B4-60FE73127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E8D79C1-C095-401B-82D8-9BF23971C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9AF5129-721B-4F41-8AA0-FFFC9DF9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3E44C7F-E509-481E-B34A-0C099D02E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F56A43B-CF17-483F-8D28-7A0D874A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1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B732C-7662-4B96-9BC5-20B693E2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5A68CCC-DFBD-4B25-9F1F-713D3105D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9B7AB65-A00D-466E-9EE5-3DB256588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FA9CDB7-B22F-41A7-AB05-A156A42437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F80A65-8069-492E-B806-C8F57845E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BC21BC-68DF-42D7-B0F8-B0624B67F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61C787E-EF72-47B0-B0B1-4FC93155F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0639BFF-8655-4120-B1F8-98156B0BF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00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F288A7-62D6-4942-8777-5F33EA327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0AB0932-30AA-4973-A691-089A128C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5B43004-CC0E-429E-BACF-A48101F2E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D55B07D-8173-4034-8436-EC40F8587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19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E8266A2-FE95-45CA-BA9B-55EE197D9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C033148-9EE2-439E-8ECF-BB235602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D6FCE06-DECA-40E0-86AA-83430971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1BF7C6-1489-4AF5-9512-21BE87058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B026D4-ADCE-48CA-AF34-E1B29FAC8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BABE8B-35A6-4501-8F38-5D2B7D554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960B63-8BE0-4932-B28E-B6F9B1D8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5FED15-3B8E-4F27-8B64-4F33CD139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026554-17F8-475D-88A5-A3DDC4A6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4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A56D95-25F5-4A93-B697-31FDEA2AF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CDDC150-02B5-46D0-9D9B-970F29B7C9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0FF3D20-7741-456B-9C21-3C4ACDE7D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62A23C3-0572-446E-9E46-D211847F7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1A9C89-791B-4562-8E8D-DD3CFD2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312BC9-1D65-411D-965F-0C160F981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79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2006155-A50B-4875-8C45-A0DF71DD4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49E6F62-B884-4917-818C-4E6537771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85EF53-9726-4157-BC55-158CE46C7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A2E937-9122-4A27-AAF2-810A8644D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17644B-53CD-4DB3-A5FC-36EF5DF24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33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401" y="965198"/>
            <a:ext cx="7601332" cy="4927601"/>
          </a:xfrm>
        </p:spPr>
        <p:txBody>
          <a:bodyPr anchor="ctr">
            <a:normAutofit/>
          </a:bodyPr>
          <a:lstStyle/>
          <a:p>
            <a:pPr algn="l"/>
            <a:r>
              <a:rPr lang="nl-NL" sz="6600" b="1" dirty="0">
                <a:solidFill>
                  <a:schemeClr val="accent4">
                    <a:lumMod val="50000"/>
                  </a:schemeClr>
                </a:solidFill>
              </a:rPr>
              <a:t>Vergroten</a:t>
            </a:r>
            <a:endParaRPr lang="en-NL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3257" y="965198"/>
            <a:ext cx="2591481" cy="4927602"/>
          </a:xfrm>
        </p:spPr>
        <p:txBody>
          <a:bodyPr anchor="ctr">
            <a:normAutofit/>
          </a:bodyPr>
          <a:lstStyle/>
          <a:p>
            <a:pPr algn="r"/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Thema 1, Basisstof 3</a:t>
            </a:r>
            <a:endParaRPr lang="en-NL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855133" y="570653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1023257" y="1214427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8CE663-D22C-41B8-A081-6038793FEA1F}"/>
              </a:ext>
            </a:extLst>
          </p:cNvPr>
          <p:cNvSpPr txBox="1"/>
          <p:nvPr/>
        </p:nvSpPr>
        <p:spPr>
          <a:xfrm>
            <a:off x="10321949" y="213131"/>
            <a:ext cx="374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FFFF00"/>
                </a:highlight>
              </a:rPr>
              <a:t>Boek: blz. 12</a:t>
            </a:r>
            <a:br>
              <a:rPr lang="nl-NL" dirty="0">
                <a:highlight>
                  <a:srgbClr val="FFFF00"/>
                </a:highlight>
              </a:rPr>
            </a:br>
            <a:br>
              <a:rPr lang="nl-NL" dirty="0">
                <a:highlight>
                  <a:srgbClr val="FFFF00"/>
                </a:highlight>
              </a:rPr>
            </a:br>
            <a:r>
              <a:rPr lang="nl-NL" dirty="0">
                <a:highlight>
                  <a:srgbClr val="FFFF00"/>
                </a:highlight>
              </a:rPr>
              <a:t>Werkboek: blz. 12</a:t>
            </a:r>
          </a:p>
        </p:txBody>
      </p:sp>
    </p:spTree>
    <p:extLst>
      <p:ext uri="{BB962C8B-B14F-4D97-AF65-F5344CB8AC3E}">
        <p14:creationId xmlns:p14="http://schemas.microsoft.com/office/powerpoint/2010/main" val="164701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8520537" y="1444591"/>
            <a:ext cx="1970896" cy="322808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495108" y="1658166"/>
            <a:ext cx="5262425" cy="2948029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578490" y="1772141"/>
            <a:ext cx="5179043" cy="286044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1973747" y="4518340"/>
            <a:ext cx="1604743" cy="36933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8521678" y="4510229"/>
            <a:ext cx="1420387" cy="35563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1942917" y="1428706"/>
            <a:ext cx="1670118" cy="36933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24898" y="2367184"/>
            <a:ext cx="3036159" cy="1670168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EB132CD-EDA1-464A-B5B2-6E856EB0A94D}"/>
              </a:ext>
            </a:extLst>
          </p:cNvPr>
          <p:cNvSpPr txBox="1"/>
          <p:nvPr/>
        </p:nvSpPr>
        <p:spPr>
          <a:xfrm>
            <a:off x="4724898" y="2923395"/>
            <a:ext cx="3021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Vergroten</a:t>
            </a:r>
            <a:endParaRPr lang="en-NL" sz="24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2143557" y="1420144"/>
            <a:ext cx="22439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dirty="0"/>
              <a:t>Bestuderen</a:t>
            </a:r>
            <a:endParaRPr lang="en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933644" y="4496529"/>
            <a:ext cx="157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Loep</a:t>
            </a:r>
            <a:endParaRPr lang="en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1942917" y="4518340"/>
            <a:ext cx="160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Details</a:t>
            </a:r>
            <a:endParaRPr lang="en-NL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8799417" y="1407288"/>
            <a:ext cx="192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Microscoop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02078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2620771" y="1386057"/>
            <a:ext cx="978660" cy="38753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D44A06E7-8A40-4769-9735-32D424BB5EF0}"/>
              </a:ext>
            </a:extLst>
          </p:cNvPr>
          <p:cNvSpPr/>
          <p:nvPr/>
        </p:nvSpPr>
        <p:spPr>
          <a:xfrm>
            <a:off x="5414963" y="5702785"/>
            <a:ext cx="1685925" cy="36933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9B105645-C79A-47A2-9961-B32C3E771DAB}"/>
              </a:ext>
            </a:extLst>
          </p:cNvPr>
          <p:cNvCxnSpPr>
            <a:cxnSpLocks/>
          </p:cNvCxnSpPr>
          <p:nvPr/>
        </p:nvCxnSpPr>
        <p:spPr>
          <a:xfrm flipV="1">
            <a:off x="6183484" y="976702"/>
            <a:ext cx="41974" cy="4726083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620374" y="1658164"/>
            <a:ext cx="5137159" cy="2969677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396086" y="1648349"/>
            <a:ext cx="5361447" cy="2984234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5613118" y="597762"/>
            <a:ext cx="1202020" cy="3693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8613511" y="4578650"/>
            <a:ext cx="1406319" cy="36933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8613512" y="1401547"/>
            <a:ext cx="1143624" cy="37960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8664886" y="1404255"/>
            <a:ext cx="114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De navel</a:t>
            </a:r>
            <a:endParaRPr lang="en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410983" y="4571082"/>
            <a:ext cx="156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Het hartje</a:t>
            </a:r>
            <a:endParaRPr lang="en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5607293" y="607370"/>
            <a:ext cx="221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poortje</a:t>
            </a:r>
            <a:endParaRPr lang="en-NL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E983F61C-18E5-485D-9962-DA147631817A}"/>
              </a:ext>
            </a:extLst>
          </p:cNvPr>
          <p:cNvSpPr/>
          <p:nvPr/>
        </p:nvSpPr>
        <p:spPr>
          <a:xfrm>
            <a:off x="1857375" y="4580457"/>
            <a:ext cx="1862604" cy="3599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BEE2E0D-D2AB-4972-A606-1A8B649DC826}"/>
              </a:ext>
            </a:extLst>
          </p:cNvPr>
          <p:cNvSpPr txBox="1"/>
          <p:nvPr/>
        </p:nvSpPr>
        <p:spPr>
          <a:xfrm>
            <a:off x="1949872" y="4578650"/>
            <a:ext cx="280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zaadlobben</a:t>
            </a:r>
            <a:endParaRPr lang="en-NL" dirty="0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B4FE322C-4F2A-4B75-B97E-8697D69FF3A8}"/>
              </a:ext>
            </a:extLst>
          </p:cNvPr>
          <p:cNvSpPr txBox="1"/>
          <p:nvPr/>
        </p:nvSpPr>
        <p:spPr>
          <a:xfrm>
            <a:off x="5414963" y="5717848"/>
            <a:ext cx="243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De zaadhuid</a:t>
            </a:r>
            <a:endParaRPr lang="en-NL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2655463" y="1386057"/>
            <a:ext cx="212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kiem</a:t>
            </a:r>
            <a:endParaRPr lang="en-NL" dirty="0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10428" y="2374913"/>
            <a:ext cx="3036159" cy="16701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874634D-7B14-4D1C-B545-E0CC1789DA7C}"/>
              </a:ext>
            </a:extLst>
          </p:cNvPr>
          <p:cNvSpPr txBox="1"/>
          <p:nvPr/>
        </p:nvSpPr>
        <p:spPr>
          <a:xfrm>
            <a:off x="4807891" y="2601857"/>
            <a:ext cx="2812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Een zaad</a:t>
            </a:r>
            <a:br>
              <a:rPr lang="nl-NL" sz="3200" dirty="0"/>
            </a:br>
            <a:r>
              <a:rPr lang="nl-NL" sz="3200" dirty="0"/>
              <a:t> </a:t>
            </a:r>
            <a:r>
              <a:rPr lang="nl-NL" sz="3200" u="sng" dirty="0"/>
              <a:t>Bruine boon</a:t>
            </a:r>
          </a:p>
        </p:txBody>
      </p:sp>
    </p:spTree>
    <p:extLst>
      <p:ext uri="{BB962C8B-B14F-4D97-AF65-F5344CB8AC3E}">
        <p14:creationId xmlns:p14="http://schemas.microsoft.com/office/powerpoint/2010/main" val="404627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5574134"/>
              </p:ext>
            </p:extLst>
          </p:nvPr>
        </p:nvGraphicFramePr>
        <p:xfrm>
          <a:off x="116879" y="1177389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653" y="-513296"/>
            <a:ext cx="10915907" cy="220176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8800" b="1" dirty="0"/>
              <a:t>  Waarom vergroten?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EF7B114-6188-4012-BF51-36A6AD7159F5}"/>
              </a:ext>
            </a:extLst>
          </p:cNvPr>
          <p:cNvSpPr txBox="1"/>
          <p:nvPr/>
        </p:nvSpPr>
        <p:spPr>
          <a:xfrm>
            <a:off x="1998533" y="1688466"/>
            <a:ext cx="7784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4">
                    <a:lumMod val="50000"/>
                  </a:schemeClr>
                </a:solidFill>
              </a:rPr>
              <a:t>Als je meer details wil zien / iets bestuderen.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6404555-EC3D-4E3C-8642-FC1BEE510D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9105" y="2524419"/>
            <a:ext cx="9104203" cy="4044579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C0FC4D2-1133-4171-B056-0DCD162DD463}"/>
              </a:ext>
            </a:extLst>
          </p:cNvPr>
          <p:cNvSpPr txBox="1"/>
          <p:nvPr/>
        </p:nvSpPr>
        <p:spPr>
          <a:xfrm>
            <a:off x="2676106" y="5970627"/>
            <a:ext cx="3214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Loep (Vergrootglas)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8BD8E54-9920-45C3-A252-9C662D213917}"/>
              </a:ext>
            </a:extLst>
          </p:cNvPr>
          <p:cNvSpPr txBox="1"/>
          <p:nvPr/>
        </p:nvSpPr>
        <p:spPr>
          <a:xfrm>
            <a:off x="7626508" y="6049112"/>
            <a:ext cx="201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Microscoop</a:t>
            </a:r>
          </a:p>
        </p:txBody>
      </p:sp>
    </p:spTree>
    <p:extLst>
      <p:ext uri="{BB962C8B-B14F-4D97-AF65-F5344CB8AC3E}">
        <p14:creationId xmlns:p14="http://schemas.microsoft.com/office/powerpoint/2010/main" val="16160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1218405"/>
            <a:ext cx="7386638" cy="1325563"/>
          </a:xfrm>
        </p:spPr>
        <p:txBody>
          <a:bodyPr>
            <a:noAutofit/>
          </a:bodyPr>
          <a:lstStyle/>
          <a:p>
            <a:r>
              <a:rPr lang="nl-NL" sz="5400" b="1" dirty="0"/>
              <a:t>Hoe gebruik je een loep?</a:t>
            </a:r>
            <a:br>
              <a:rPr lang="nl-NL" sz="5400" b="1" dirty="0"/>
            </a:br>
            <a:r>
              <a:rPr lang="nl-NL" sz="5400" b="1" dirty="0"/>
              <a:t> </a:t>
            </a:r>
            <a:endParaRPr lang="en-NL" sz="5400" b="1" dirty="0"/>
          </a:p>
        </p:txBody>
      </p:sp>
      <p:pic>
        <p:nvPicPr>
          <p:cNvPr id="7" name="Afbeelding 6" descr="Afbeelding met plant, bloem&#10;&#10;Automatisch gegenereerde beschrijving">
            <a:extLst>
              <a:ext uri="{FF2B5EF4-FFF2-40B4-BE49-F238E27FC236}">
                <a16:creationId xmlns:a16="http://schemas.microsoft.com/office/drawing/2014/main" id="{A5A6A7B0-6C04-4995-810D-B0ECEA53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362" y="619125"/>
            <a:ext cx="3810000" cy="2524125"/>
          </a:xfrm>
          <a:prstGeom prst="rect">
            <a:avLst/>
          </a:prstGeom>
        </p:spPr>
      </p:pic>
      <p:pic>
        <p:nvPicPr>
          <p:cNvPr id="9" name="Afbeelding 8" descr="Afbeelding met persoon, buiten, gras, jongen&#10;&#10;Automatisch gegenereerde beschrijving">
            <a:extLst>
              <a:ext uri="{FF2B5EF4-FFF2-40B4-BE49-F238E27FC236}">
                <a16:creationId xmlns:a16="http://schemas.microsoft.com/office/drawing/2014/main" id="{6EEE0402-6C89-4A0B-A7B3-D96F1EE66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606" y="2869739"/>
            <a:ext cx="5286375" cy="289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20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3D738-3775-4F90-9B71-B53B2D40B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575" y="184345"/>
            <a:ext cx="2478169" cy="2424915"/>
          </a:xfrm>
        </p:spPr>
        <p:txBody>
          <a:bodyPr anchor="ctr">
            <a:normAutofit/>
          </a:bodyPr>
          <a:lstStyle/>
          <a:p>
            <a:r>
              <a:rPr lang="nl-NL" sz="4100" b="1" dirty="0">
                <a:solidFill>
                  <a:schemeClr val="accent4">
                    <a:lumMod val="50000"/>
                  </a:schemeClr>
                </a:solidFill>
              </a:rPr>
              <a:t>Een Zaad</a:t>
            </a: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NL" sz="20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14:cNvPr>
              <p14:cNvContentPartPr/>
              <p14:nvPr/>
            </p14:nvContentPartPr>
            <p14:xfrm>
              <a:off x="7979361" y="821805"/>
              <a:ext cx="360" cy="72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0721" y="813165"/>
                <a:ext cx="1800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14:cNvPr>
              <p14:cNvContentPartPr/>
              <p14:nvPr/>
            </p14:nvContentPartPr>
            <p14:xfrm>
              <a:off x="8301213" y="2394765"/>
              <a:ext cx="360" cy="36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38213" y="2331765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Afbeelding 3" descr="Afbeelding met binnen, persoon, fruit, vasthouden&#10;&#10;Automatisch gegenereerde beschrijving">
            <a:extLst>
              <a:ext uri="{FF2B5EF4-FFF2-40B4-BE49-F238E27FC236}">
                <a16:creationId xmlns:a16="http://schemas.microsoft.com/office/drawing/2014/main" id="{B1FB52C7-CFAA-4C6F-8F73-C9C1C80BF7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214" y="1214437"/>
            <a:ext cx="5514615" cy="502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8C2B11E5-8FC3-4100-A8FA-B4EAE757B0F2}"/>
              </a:ext>
            </a:extLst>
          </p:cNvPr>
          <p:cNvCxnSpPr>
            <a:cxnSpLocks/>
          </p:cNvCxnSpPr>
          <p:nvPr/>
        </p:nvCxnSpPr>
        <p:spPr>
          <a:xfrm flipV="1">
            <a:off x="4943475" y="2537280"/>
            <a:ext cx="1055708" cy="44880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04A21967-3DD3-4CBA-8C7B-694D18F97402}"/>
              </a:ext>
            </a:extLst>
          </p:cNvPr>
          <p:cNvCxnSpPr>
            <a:cxnSpLocks/>
          </p:cNvCxnSpPr>
          <p:nvPr/>
        </p:nvCxnSpPr>
        <p:spPr>
          <a:xfrm flipV="1">
            <a:off x="4943475" y="3445235"/>
            <a:ext cx="1579698" cy="40737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6D48D7EA-7474-4A39-9FFF-076FF0671A47}"/>
              </a:ext>
            </a:extLst>
          </p:cNvPr>
          <p:cNvCxnSpPr>
            <a:cxnSpLocks/>
          </p:cNvCxnSpPr>
          <p:nvPr/>
        </p:nvCxnSpPr>
        <p:spPr>
          <a:xfrm>
            <a:off x="5095875" y="4586288"/>
            <a:ext cx="1219200" cy="0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>
            <a:extLst>
              <a:ext uri="{FF2B5EF4-FFF2-40B4-BE49-F238E27FC236}">
                <a16:creationId xmlns:a16="http://schemas.microsoft.com/office/drawing/2014/main" id="{3EE46EBE-8199-432F-8821-AE74943D8AB6}"/>
              </a:ext>
            </a:extLst>
          </p:cNvPr>
          <p:cNvSpPr txBox="1"/>
          <p:nvPr/>
        </p:nvSpPr>
        <p:spPr>
          <a:xfrm>
            <a:off x="6523173" y="3231528"/>
            <a:ext cx="551173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900" b="1" dirty="0"/>
              <a:t>Met de </a:t>
            </a:r>
            <a:r>
              <a:rPr lang="nl-NL" sz="1900" b="1" dirty="0">
                <a:solidFill>
                  <a:schemeClr val="accent4">
                    <a:lumMod val="50000"/>
                  </a:schemeClr>
                </a:solidFill>
              </a:rPr>
              <a:t>navel </a:t>
            </a:r>
            <a:r>
              <a:rPr lang="nl-NL" sz="1900" b="1" dirty="0"/>
              <a:t>zat een zaad vast aan de moederplant.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F90DAB5C-9FDB-40CA-9943-0712D7F6310D}"/>
              </a:ext>
            </a:extLst>
          </p:cNvPr>
          <p:cNvSpPr txBox="1"/>
          <p:nvPr/>
        </p:nvSpPr>
        <p:spPr>
          <a:xfrm>
            <a:off x="6458684" y="4393927"/>
            <a:ext cx="492081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900" b="1" dirty="0"/>
              <a:t>Een zaad wordt beschermd door de </a:t>
            </a:r>
            <a:r>
              <a:rPr lang="nl-NL" sz="1900" b="1" dirty="0">
                <a:solidFill>
                  <a:schemeClr val="accent4">
                    <a:lumMod val="50000"/>
                  </a:schemeClr>
                </a:solidFill>
              </a:rPr>
              <a:t>zaadhuid.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53263AF-CF11-445C-A502-8BCEB820CDCB}"/>
              </a:ext>
            </a:extLst>
          </p:cNvPr>
          <p:cNvSpPr txBox="1"/>
          <p:nvPr/>
        </p:nvSpPr>
        <p:spPr>
          <a:xfrm>
            <a:off x="5668829" y="1567784"/>
            <a:ext cx="650052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900" b="1" dirty="0"/>
              <a:t>Een zaad kan water opnemen door het </a:t>
            </a:r>
            <a:r>
              <a:rPr lang="nl-NL" sz="1900" b="1" dirty="0">
                <a:solidFill>
                  <a:schemeClr val="accent4">
                    <a:lumMod val="50000"/>
                  </a:schemeClr>
                </a:solidFill>
              </a:rPr>
              <a:t>poortje</a:t>
            </a:r>
            <a:r>
              <a:rPr lang="nl-NL" sz="1900" b="1" dirty="0"/>
              <a:t>.</a:t>
            </a:r>
            <a:br>
              <a:rPr lang="nl-NL" sz="1900" b="1" dirty="0"/>
            </a:br>
            <a:r>
              <a:rPr lang="nl-NL" sz="1900" b="1" dirty="0"/>
              <a:t>                                          &amp; </a:t>
            </a:r>
            <a:br>
              <a:rPr lang="nl-NL" sz="1900" b="1" dirty="0"/>
            </a:br>
            <a:r>
              <a:rPr lang="nl-NL" sz="1900" b="1" dirty="0"/>
              <a:t>Het worteltje van de kiem groeit naar buiten door het </a:t>
            </a:r>
            <a:r>
              <a:rPr lang="nl-NL" sz="1900" b="1" dirty="0">
                <a:solidFill>
                  <a:schemeClr val="accent4">
                    <a:lumMod val="50000"/>
                  </a:schemeClr>
                </a:solidFill>
              </a:rPr>
              <a:t>poortje</a:t>
            </a:r>
            <a:r>
              <a:rPr lang="nl-NL" sz="1900" b="1" dirty="0"/>
              <a:t>.</a:t>
            </a:r>
            <a:endParaRPr lang="nl-NL" sz="19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35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B3431-93B8-4FB9-A8F1-5059061C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75" y="207962"/>
            <a:ext cx="10515600" cy="1325563"/>
          </a:xfrm>
        </p:spPr>
        <p:txBody>
          <a:bodyPr/>
          <a:lstStyle/>
          <a:p>
            <a:r>
              <a:rPr lang="nl-NL" b="1" dirty="0">
                <a:solidFill>
                  <a:schemeClr val="accent4">
                    <a:lumMod val="50000"/>
                  </a:schemeClr>
                </a:solidFill>
              </a:rPr>
              <a:t>In een bruine boon zit een kiem</a:t>
            </a:r>
          </a:p>
        </p:txBody>
      </p:sp>
      <p:pic>
        <p:nvPicPr>
          <p:cNvPr id="7" name="Afbeelding 6" descr="Afbeelding met voedsel&#10;&#10;Automatisch gegenereerde beschrijving">
            <a:extLst>
              <a:ext uri="{FF2B5EF4-FFF2-40B4-BE49-F238E27FC236}">
                <a16:creationId xmlns:a16="http://schemas.microsoft.com/office/drawing/2014/main" id="{AD1598FB-B750-4B61-B969-71CAECE3F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52" y="2116918"/>
            <a:ext cx="4520079" cy="345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5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288C66C3-6795-4BBF-848D-C6140D69AE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6" b="773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62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stof&#10;&#10;Automatisch gegenereerde beschrijving">
            <a:extLst>
              <a:ext uri="{FF2B5EF4-FFF2-40B4-BE49-F238E27FC236}">
                <a16:creationId xmlns:a16="http://schemas.microsoft.com/office/drawing/2014/main" id="{514B1F7D-AA35-45F3-8963-30FC986F7F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2471" y="0"/>
            <a:ext cx="6752979" cy="6841110"/>
          </a:xfrm>
        </p:spPr>
      </p:pic>
    </p:spTree>
    <p:extLst>
      <p:ext uri="{BB962C8B-B14F-4D97-AF65-F5344CB8AC3E}">
        <p14:creationId xmlns:p14="http://schemas.microsoft.com/office/powerpoint/2010/main" val="3855859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728" y="1511613"/>
            <a:ext cx="4644033" cy="1325563"/>
          </a:xfrm>
        </p:spPr>
        <p:txBody>
          <a:bodyPr>
            <a:noAutofit/>
          </a:bodyPr>
          <a:lstStyle/>
          <a:p>
            <a:r>
              <a:rPr lang="nl-NL" sz="5400" b="1" dirty="0">
                <a:solidFill>
                  <a:schemeClr val="accent4">
                    <a:lumMod val="50000"/>
                  </a:schemeClr>
                </a:solidFill>
              </a:rPr>
              <a:t>Samenvatting</a:t>
            </a:r>
            <a:br>
              <a:rPr lang="nl-NL" sz="5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nl-NL" sz="2400" b="1" dirty="0">
                <a:solidFill>
                  <a:schemeClr val="accent4">
                    <a:lumMod val="75000"/>
                  </a:schemeClr>
                </a:solidFill>
              </a:rPr>
              <a:t>mindmap</a:t>
            </a:r>
            <a:endParaRPr lang="en-NL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9553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Breedbeeld</PresentationFormat>
  <Paragraphs>31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Vergroten</vt:lpstr>
      <vt:lpstr>PowerPoint-presentatie</vt:lpstr>
      <vt:lpstr>  Waarom vergroten?</vt:lpstr>
      <vt:lpstr>Hoe gebruik je een loep?  </vt:lpstr>
      <vt:lpstr>Een Zaad   </vt:lpstr>
      <vt:lpstr>In een bruine boon zit een kiem</vt:lpstr>
      <vt:lpstr>PowerPoint-presentatie</vt:lpstr>
      <vt:lpstr>PowerPoint-presentatie</vt:lpstr>
      <vt:lpstr>Samenvatting mindmap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Serife Erokutan</dc:creator>
  <cp:lastModifiedBy>Serife Erokutan</cp:lastModifiedBy>
  <cp:revision>5</cp:revision>
  <dcterms:created xsi:type="dcterms:W3CDTF">2020-09-11T09:11:29Z</dcterms:created>
  <dcterms:modified xsi:type="dcterms:W3CDTF">2020-09-23T15:19:48Z</dcterms:modified>
</cp:coreProperties>
</file>