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333" r:id="rId3"/>
    <p:sldId id="326" r:id="rId4"/>
    <p:sldId id="327" r:id="rId5"/>
    <p:sldId id="329" r:id="rId6"/>
    <p:sldId id="330" r:id="rId7"/>
    <p:sldId id="331" r:id="rId8"/>
    <p:sldId id="334" r:id="rId9"/>
    <p:sldId id="335" r:id="rId10"/>
    <p:sldId id="336" r:id="rId11"/>
    <p:sldId id="31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FF0000"/>
    <a:srgbClr val="FFFF66"/>
    <a:srgbClr val="FFD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B920E-CE7F-472C-AC30-6C8AA569E624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0683-F12E-45DC-9FA2-5E73EECEB29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13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38100" cap="rnd" cmpd="sng">
            <a:solidFill>
              <a:schemeClr val="bg1"/>
            </a:solidFill>
          </a:ln>
        </p:spPr>
        <p:txBody>
          <a:bodyPr/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42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6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25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17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57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1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54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74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28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4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323528" y="188640"/>
            <a:ext cx="8568952" cy="6552728"/>
          </a:xfrm>
          <a:prstGeom prst="rect">
            <a:avLst/>
          </a:prstGeom>
          <a:solidFill>
            <a:srgbClr val="FFD44B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Candara" panose="020E0502030303020204" pitchFamily="34" charset="0"/>
            </a:endParaRPr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08BAB902-15E9-4F86-AF14-2320F0C9AB4F}" type="datetimeFigureOut">
              <a:rPr lang="en-GB" smtClean="0"/>
              <a:pPr/>
              <a:t>14/10/2020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0FD37A17-43AC-4702-9102-63CAD151EBCF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3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2442" y="1412776"/>
            <a:ext cx="8229600" cy="5170586"/>
          </a:xfrm>
        </p:spPr>
        <p:txBody>
          <a:bodyPr>
            <a:normAutofit lnSpcReduction="10000"/>
          </a:bodyPr>
          <a:lstStyle/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/>
          </a:p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/>
          </a:p>
          <a:p>
            <a:endParaRPr lang="nl-NL" dirty="0">
              <a:latin typeface="Candara" panose="020E0502030303020204" pitchFamily="34" charset="0"/>
            </a:endParaRPr>
          </a:p>
          <a:p>
            <a:endParaRPr lang="nl-NL" dirty="0"/>
          </a:p>
          <a:p>
            <a:r>
              <a:rPr lang="nl-NL" dirty="0">
                <a:latin typeface="Candara" panose="020E0502030303020204" pitchFamily="34" charset="0"/>
              </a:rPr>
              <a:t>Test topics</a:t>
            </a:r>
          </a:p>
          <a:p>
            <a:r>
              <a:rPr lang="en-GB" dirty="0"/>
              <a:t>Grammar recap</a:t>
            </a:r>
          </a:p>
          <a:p>
            <a:r>
              <a:rPr lang="en-GB" dirty="0"/>
              <a:t>Listening exercise</a:t>
            </a:r>
          </a:p>
          <a:p>
            <a:r>
              <a:rPr lang="nl-NL" dirty="0">
                <a:latin typeface="Candara" panose="020E0502030303020204" pitchFamily="34" charset="0"/>
              </a:rPr>
              <a:t>Studiemeter</a:t>
            </a:r>
          </a:p>
          <a:p>
            <a:r>
              <a:rPr lang="nl-NL" dirty="0" err="1"/>
              <a:t>Work</a:t>
            </a:r>
            <a:r>
              <a:rPr lang="nl-NL" dirty="0"/>
              <a:t> on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own</a:t>
            </a:r>
            <a:endParaRPr lang="nl-NL" dirty="0">
              <a:latin typeface="Candara" panose="020E0502030303020204" pitchFamily="34" charset="0"/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nl-NL" dirty="0">
              <a:latin typeface="Candara" panose="020E0502030303020204" pitchFamily="34" charset="0"/>
            </a:endParaRPr>
          </a:p>
        </p:txBody>
      </p:sp>
      <p:pic>
        <p:nvPicPr>
          <p:cNvPr id="5" name="Afbeelding 4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CB242CC8-93B6-429A-B1EE-B3D7A4C49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708" y="1556792"/>
            <a:ext cx="545203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56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BC6DEBD-9872-42C9-872F-2814B0270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Studiemeter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A8B40F5-53F1-46C1-BCCB-A7B573E1F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How </a:t>
            </a:r>
            <a:r>
              <a:rPr lang="nl-NL" b="1" dirty="0" err="1"/>
              <a:t>to</a:t>
            </a:r>
            <a:r>
              <a:rPr lang="nl-NL" b="1" dirty="0"/>
              <a:t> log </a:t>
            </a:r>
            <a:r>
              <a:rPr lang="nl-NL" b="1" dirty="0" err="1"/>
              <a:t>onto</a:t>
            </a:r>
            <a:r>
              <a:rPr lang="nl-NL" b="1" dirty="0"/>
              <a:t>?</a:t>
            </a:r>
          </a:p>
          <a:p>
            <a:pPr algn="l"/>
            <a:r>
              <a:rPr lang="nl-NL" b="0" i="0" dirty="0">
                <a:effectLst/>
                <a:latin typeface="Segoe UI" panose="020B0502040204020203" pitchFamily="34" charset="0"/>
              </a:rPr>
              <a:t>Ga naar: Studers.nl (hier heb je je boeken moeten aanschaffen)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Ga naar: Bundle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Inloggen met gegevens waarmee boeken gekocht zijn 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Alle licenties die ze gekocht hebben staan hier op een rijtje </a:t>
            </a:r>
          </a:p>
          <a:p>
            <a:pPr marL="1600200" lvl="3" indent="-228600"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Aanklikken </a:t>
            </a:r>
          </a:p>
          <a:p>
            <a:pPr marL="2057400" lvl="4" indent="-228600"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Automatisch doorgestuurd naar Studiemeter.nl </a:t>
            </a:r>
          </a:p>
          <a:p>
            <a:pPr marL="2514600" lvl="5" indent="-228600"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Account aanmaken </a:t>
            </a:r>
          </a:p>
          <a:p>
            <a:pPr marL="2971800" lvl="6" indent="-228600" algn="l">
              <a:buFont typeface="Arial" panose="020B0604020202020204" pitchFamily="34" charset="0"/>
              <a:buChar char="•"/>
            </a:pPr>
            <a:r>
              <a:rPr lang="nl-NL" b="0" i="0" dirty="0">
                <a:effectLst/>
                <a:latin typeface="Segoe UI" panose="020B0502040204020203" pitchFamily="34" charset="0"/>
              </a:rPr>
              <a:t>Kies de juiste klas (jaartal 2021 en dan klasnaam zoals op school)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How 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use</a:t>
            </a:r>
            <a:r>
              <a:rPr lang="nl-NL" b="1" dirty="0"/>
              <a:t>?</a:t>
            </a:r>
          </a:p>
          <a:p>
            <a:r>
              <a:rPr lang="nl-NL" dirty="0"/>
              <a:t>Check Wikiwijs: Studiemeter </a:t>
            </a:r>
            <a:r>
              <a:rPr lang="nl-NL" dirty="0" err="1"/>
              <a:t>and</a:t>
            </a:r>
            <a:r>
              <a:rPr lang="nl-NL" dirty="0"/>
              <a:t> Planner</a:t>
            </a:r>
          </a:p>
        </p:txBody>
      </p:sp>
    </p:spTree>
    <p:extLst>
      <p:ext uri="{BB962C8B-B14F-4D97-AF65-F5344CB8AC3E}">
        <p14:creationId xmlns:p14="http://schemas.microsoft.com/office/powerpoint/2010/main" val="3892747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on your own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1412875"/>
            <a:ext cx="511175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36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topics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What you need to learn</a:t>
            </a:r>
          </a:p>
          <a:p>
            <a:r>
              <a:rPr lang="nl-NL" dirty="0"/>
              <a:t>Woordjes Unit 1 (blz. 285/286).                                                          </a:t>
            </a:r>
          </a:p>
          <a:p>
            <a:pPr lvl="1"/>
            <a:r>
              <a:rPr lang="nl-NL" dirty="0"/>
              <a:t>Level 2	= Woorden A2</a:t>
            </a:r>
          </a:p>
          <a:p>
            <a:pPr lvl="1"/>
            <a:r>
              <a:rPr lang="nl-NL" dirty="0"/>
              <a:t>Level 3	= Woorden A2 + B1</a:t>
            </a:r>
          </a:p>
          <a:p>
            <a:pPr lvl="1"/>
            <a:r>
              <a:rPr lang="nl-NL" dirty="0"/>
              <a:t>Level 4	= Woorden A2 + B1 + B2</a:t>
            </a:r>
          </a:p>
          <a:p>
            <a:r>
              <a:rPr lang="nl-NL" dirty="0"/>
              <a:t>Uitdrukkingen van uitgedeelde lijst</a:t>
            </a:r>
          </a:p>
          <a:p>
            <a:pPr lvl="1"/>
            <a:r>
              <a:rPr lang="nl-NL" dirty="0"/>
              <a:t>Level 2	= </a:t>
            </a:r>
            <a:r>
              <a:rPr lang="nl-NL" dirty="0" err="1"/>
              <a:t>Expressions</a:t>
            </a:r>
            <a:r>
              <a:rPr lang="nl-NL" dirty="0"/>
              <a:t> A2</a:t>
            </a:r>
          </a:p>
          <a:p>
            <a:pPr lvl="1"/>
            <a:r>
              <a:rPr lang="nl-NL" dirty="0"/>
              <a:t>Level 3	= </a:t>
            </a:r>
            <a:r>
              <a:rPr lang="nl-NL" dirty="0" err="1"/>
              <a:t>Expressions</a:t>
            </a:r>
            <a:r>
              <a:rPr lang="nl-NL" dirty="0"/>
              <a:t> A2 + B1</a:t>
            </a:r>
          </a:p>
          <a:p>
            <a:pPr lvl="1"/>
            <a:r>
              <a:rPr lang="nl-NL" dirty="0"/>
              <a:t>Level 4	= </a:t>
            </a:r>
            <a:r>
              <a:rPr lang="nl-NL" dirty="0" err="1"/>
              <a:t>Expressions</a:t>
            </a:r>
            <a:r>
              <a:rPr lang="nl-NL" dirty="0"/>
              <a:t> A2 + B1 + B2       </a:t>
            </a:r>
            <a:endParaRPr lang="nl-NL" sz="1600" dirty="0"/>
          </a:p>
          <a:p>
            <a:r>
              <a:rPr lang="en-GB" dirty="0"/>
              <a:t>Present Simple </a:t>
            </a:r>
            <a:r>
              <a:rPr lang="en-GB" dirty="0" err="1"/>
              <a:t>en</a:t>
            </a:r>
            <a:r>
              <a:rPr lang="en-GB" dirty="0"/>
              <a:t> Present Continuous  (blz.310/311)                                           </a:t>
            </a:r>
            <a:endParaRPr lang="nl-NL" sz="1600" dirty="0"/>
          </a:p>
          <a:p>
            <a:r>
              <a:rPr lang="en-GB" dirty="0"/>
              <a:t>Be-Have-Do  (</a:t>
            </a:r>
            <a:r>
              <a:rPr lang="en-GB" dirty="0" err="1"/>
              <a:t>blz</a:t>
            </a:r>
            <a:r>
              <a:rPr lang="en-GB" dirty="0"/>
              <a:t>. 311)                                               </a:t>
            </a:r>
            <a:endParaRPr lang="nl-NL" sz="1600" dirty="0">
              <a:latin typeface="Arial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Tell me at what level you want to do your test</a:t>
            </a:r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5150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Simple </a:t>
            </a:r>
            <a:r>
              <a:rPr lang="nl-NL" dirty="0" err="1"/>
              <a:t>and</a:t>
            </a:r>
            <a:r>
              <a:rPr lang="nl-NL" dirty="0"/>
              <a:t> Present </a:t>
            </a:r>
            <a:r>
              <a:rPr lang="nl-NL" dirty="0" err="1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238" y="4941168"/>
            <a:ext cx="8229600" cy="720080"/>
          </a:xfr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nl-NL" b="1" dirty="0">
                <a:latin typeface="Candara" panose="020E0502030303020204" pitchFamily="34" charset="0"/>
              </a:rPr>
              <a:t>Past				Present				</a:t>
            </a:r>
            <a:r>
              <a:rPr lang="nl-NL" b="1" dirty="0" err="1">
                <a:latin typeface="Candara" panose="020E0502030303020204" pitchFamily="34" charset="0"/>
              </a:rPr>
              <a:t>Future</a:t>
            </a:r>
            <a:endParaRPr lang="nl-NL" dirty="0">
              <a:latin typeface="Candara" panose="020E0502030303020204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910" y="2492897"/>
            <a:ext cx="26529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7"/>
            <a:ext cx="25837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92897"/>
            <a:ext cx="280831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al 3"/>
          <p:cNvSpPr/>
          <p:nvPr/>
        </p:nvSpPr>
        <p:spPr>
          <a:xfrm>
            <a:off x="2951820" y="1988840"/>
            <a:ext cx="3312368" cy="38884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89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Simple </a:t>
            </a:r>
            <a:r>
              <a:rPr lang="nl-NL" dirty="0" err="1"/>
              <a:t>and</a:t>
            </a:r>
            <a:r>
              <a:rPr lang="nl-NL" dirty="0"/>
              <a:t> Present </a:t>
            </a:r>
            <a:r>
              <a:rPr lang="nl-NL" dirty="0" err="1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04" y="3933056"/>
            <a:ext cx="8229600" cy="720080"/>
          </a:xfr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nl-NL" b="1" dirty="0">
                <a:latin typeface="Candara" panose="020E0502030303020204" pitchFamily="34" charset="0"/>
              </a:rPr>
              <a:t>Present</a:t>
            </a:r>
            <a:endParaRPr lang="nl-NL" dirty="0">
              <a:latin typeface="Candara" panose="020E0502030303020204" pitchFamily="34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3"/>
            <a:ext cx="280831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al 3"/>
          <p:cNvSpPr/>
          <p:nvPr/>
        </p:nvSpPr>
        <p:spPr>
          <a:xfrm>
            <a:off x="2951820" y="1052736"/>
            <a:ext cx="3312368" cy="30963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493204" y="5373216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/>
              <a:t>Simple		OR	</a:t>
            </a:r>
            <a:r>
              <a:rPr lang="nl-NL" b="1" dirty="0" err="1"/>
              <a:t>Continuous</a:t>
            </a:r>
            <a:endParaRPr lang="nl-NL" dirty="0"/>
          </a:p>
        </p:txBody>
      </p:sp>
      <p:sp>
        <p:nvSpPr>
          <p:cNvPr id="5" name="PIJL-OMLAAG 4"/>
          <p:cNvSpPr/>
          <p:nvPr/>
        </p:nvSpPr>
        <p:spPr>
          <a:xfrm rot="2269190">
            <a:off x="3428842" y="4465643"/>
            <a:ext cx="811348" cy="1107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OMLAAG 9"/>
          <p:cNvSpPr/>
          <p:nvPr/>
        </p:nvSpPr>
        <p:spPr>
          <a:xfrm rot="19797401">
            <a:off x="4978185" y="4475016"/>
            <a:ext cx="811348" cy="1107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81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Simple </a:t>
            </a:r>
            <a:r>
              <a:rPr lang="nl-NL" dirty="0" err="1"/>
              <a:t>and</a:t>
            </a:r>
            <a:r>
              <a:rPr lang="nl-NL" dirty="0"/>
              <a:t> Present </a:t>
            </a:r>
            <a:r>
              <a:rPr lang="nl-NL" dirty="0" err="1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04" y="3933056"/>
            <a:ext cx="8229600" cy="720080"/>
          </a:xfr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nl-NL" b="1" dirty="0">
                <a:latin typeface="Candara" panose="020E0502030303020204" pitchFamily="34" charset="0"/>
              </a:rPr>
              <a:t>Present</a:t>
            </a:r>
            <a:endParaRPr lang="nl-NL" dirty="0">
              <a:latin typeface="Candara" panose="020E0502030303020204" pitchFamily="34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3"/>
            <a:ext cx="280831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al 3"/>
          <p:cNvSpPr/>
          <p:nvPr/>
        </p:nvSpPr>
        <p:spPr>
          <a:xfrm>
            <a:off x="2951820" y="1052736"/>
            <a:ext cx="3312368" cy="30963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482657" y="4805536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/>
              <a:t>Simple              OR       </a:t>
            </a:r>
            <a:r>
              <a:rPr lang="nl-NL" b="1" dirty="0" err="1"/>
              <a:t>Continuous</a:t>
            </a:r>
            <a:endParaRPr lang="nl-NL" dirty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493204" y="5661248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b="1" dirty="0"/>
              <a:t>Gewoonten en Feiten		   OR           	               Nu aan de gang</a:t>
            </a:r>
            <a:endParaRPr lang="nl-NL" dirty="0"/>
          </a:p>
        </p:txBody>
      </p:sp>
      <p:sp>
        <p:nvSpPr>
          <p:cNvPr id="5" name="Explosie 1 4"/>
          <p:cNvSpPr/>
          <p:nvPr/>
        </p:nvSpPr>
        <p:spPr>
          <a:xfrm>
            <a:off x="6876256" y="4805536"/>
            <a:ext cx="1728192" cy="10717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kstvak 5"/>
          <p:cNvSpPr txBox="1"/>
          <p:nvPr/>
        </p:nvSpPr>
        <p:spPr>
          <a:xfrm>
            <a:off x="7236296" y="5050979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actie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0942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Simple </a:t>
            </a:r>
            <a:r>
              <a:rPr lang="nl-NL" dirty="0" err="1"/>
              <a:t>and</a:t>
            </a:r>
            <a:r>
              <a:rPr lang="nl-NL" dirty="0"/>
              <a:t> Present </a:t>
            </a:r>
            <a:r>
              <a:rPr lang="nl-NL" dirty="0" err="1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6" y="1412776"/>
            <a:ext cx="8229600" cy="720080"/>
          </a:xfr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nl-NL" b="1" dirty="0">
                <a:latin typeface="Candara" panose="020E0502030303020204" pitchFamily="34" charset="0"/>
              </a:rPr>
              <a:t>Present</a:t>
            </a:r>
            <a:endParaRPr lang="nl-NL" dirty="0">
              <a:latin typeface="Candara" panose="020E0502030303020204" pitchFamily="34" charset="0"/>
            </a:endParaRPr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493204" y="2276872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/>
              <a:t>Simple              OR       </a:t>
            </a:r>
            <a:r>
              <a:rPr lang="nl-NL" b="1" dirty="0" err="1"/>
              <a:t>Continuous</a:t>
            </a:r>
            <a:endParaRPr lang="nl-NL" dirty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493204" y="3140968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b="1" dirty="0"/>
              <a:t>Gewoonten en Feiten		   OR           	               Nu aan de gang</a:t>
            </a:r>
            <a:endParaRPr lang="nl-NL" dirty="0"/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493204" y="4013448"/>
            <a:ext cx="4006788" cy="2439888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/>
              <a:t>I 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 err="1"/>
              <a:t>You</a:t>
            </a:r>
            <a:r>
              <a:rPr lang="nl-NL" b="1" dirty="0"/>
              <a:t> 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sz="1500" b="1" dirty="0" err="1"/>
              <a:t>She</a:t>
            </a:r>
            <a:r>
              <a:rPr lang="nl-NL" sz="1500" b="1" dirty="0"/>
              <a:t>/ He/ It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s</a:t>
            </a:r>
            <a:r>
              <a:rPr lang="nl-NL" b="1" u="sng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/>
              <a:t>We 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/>
              <a:t> at Helicon</a:t>
            </a:r>
          </a:p>
          <a:p>
            <a:pPr marL="0" indent="0">
              <a:buNone/>
            </a:pPr>
            <a:r>
              <a:rPr lang="nl-NL" b="1" dirty="0" err="1"/>
              <a:t>They</a:t>
            </a:r>
            <a:r>
              <a:rPr lang="nl-NL" b="1" dirty="0"/>
              <a:t>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/>
              <a:t> at Helicon</a:t>
            </a: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4716016" y="4013448"/>
            <a:ext cx="4006788" cy="2439888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/>
              <a:t>I 	</a:t>
            </a:r>
            <a:r>
              <a:rPr lang="nl-NL" b="1" u="sng" dirty="0" err="1">
                <a:solidFill>
                  <a:srgbClr val="00B0F0"/>
                </a:solidFill>
              </a:rPr>
              <a:t>am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 err="1"/>
              <a:t>You</a:t>
            </a:r>
            <a:r>
              <a:rPr lang="nl-NL" b="1" dirty="0"/>
              <a:t> 	</a:t>
            </a:r>
            <a:r>
              <a:rPr lang="nl-NL" b="1" u="sng" dirty="0">
                <a:solidFill>
                  <a:srgbClr val="00B0F0"/>
                </a:solidFill>
              </a:rPr>
              <a:t>are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sz="1500" b="1" dirty="0" err="1"/>
              <a:t>She</a:t>
            </a:r>
            <a:r>
              <a:rPr lang="nl-NL" sz="1500" b="1" dirty="0"/>
              <a:t>/ He/ It </a:t>
            </a:r>
            <a:r>
              <a:rPr lang="nl-NL" b="1" dirty="0"/>
              <a:t>	</a:t>
            </a:r>
            <a:r>
              <a:rPr lang="nl-NL" b="1" u="sng" dirty="0">
                <a:solidFill>
                  <a:srgbClr val="00B0F0"/>
                </a:solidFill>
              </a:rPr>
              <a:t>is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/>
              <a:t>We 	</a:t>
            </a:r>
            <a:r>
              <a:rPr lang="nl-NL" b="1" u="sng" dirty="0">
                <a:solidFill>
                  <a:srgbClr val="00B0F0"/>
                </a:solidFill>
              </a:rPr>
              <a:t>are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/>
              <a:t> at Helicon</a:t>
            </a:r>
          </a:p>
          <a:p>
            <a:pPr marL="0" indent="0">
              <a:buNone/>
            </a:pPr>
            <a:r>
              <a:rPr lang="nl-NL" b="1" dirty="0" err="1"/>
              <a:t>They</a:t>
            </a:r>
            <a:r>
              <a:rPr lang="nl-NL" b="1" dirty="0"/>
              <a:t>	</a:t>
            </a:r>
            <a:r>
              <a:rPr lang="nl-NL" b="1" u="sng" dirty="0">
                <a:solidFill>
                  <a:srgbClr val="00B0F0"/>
                </a:solidFill>
              </a:rPr>
              <a:t>are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</p:txBody>
      </p:sp>
    </p:spTree>
    <p:extLst>
      <p:ext uri="{BB962C8B-B14F-4D97-AF65-F5344CB8AC3E}">
        <p14:creationId xmlns:p14="http://schemas.microsoft.com/office/powerpoint/2010/main" val="357346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Simple </a:t>
            </a:r>
            <a:r>
              <a:rPr lang="nl-NL" dirty="0" err="1"/>
              <a:t>and</a:t>
            </a:r>
            <a:r>
              <a:rPr lang="nl-NL" dirty="0"/>
              <a:t> Present </a:t>
            </a:r>
            <a:r>
              <a:rPr lang="nl-NL" dirty="0" err="1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6014" y="1340768"/>
            <a:ext cx="8229600" cy="720080"/>
          </a:xfr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nl-NL" b="1" dirty="0">
                <a:latin typeface="Candara" panose="020E0502030303020204" pitchFamily="34" charset="0"/>
              </a:rPr>
              <a:t>Present</a:t>
            </a:r>
            <a:endParaRPr lang="nl-NL" dirty="0">
              <a:latin typeface="Candara" panose="020E0502030303020204" pitchFamily="34" charset="0"/>
            </a:endParaRPr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486014" y="2132856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b="1" dirty="0"/>
              <a:t>Simple              OR       </a:t>
            </a:r>
            <a:r>
              <a:rPr lang="nl-NL" b="1" dirty="0" err="1"/>
              <a:t>Continuous</a:t>
            </a:r>
            <a:endParaRPr lang="nl-NL" dirty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493204" y="2996952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b="1" dirty="0"/>
              <a:t>Gewoonten en Feiten		   OR           	               Nu aan de gang</a:t>
            </a:r>
            <a:endParaRPr lang="nl-NL" dirty="0"/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493204" y="3827512"/>
            <a:ext cx="4006788" cy="200784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/>
              <a:t>I 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 err="1"/>
              <a:t>You</a:t>
            </a:r>
            <a:r>
              <a:rPr lang="nl-NL" b="1" dirty="0"/>
              <a:t> 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sz="1500" b="1" dirty="0" err="1"/>
              <a:t>She</a:t>
            </a:r>
            <a:r>
              <a:rPr lang="nl-NL" sz="1500" b="1" dirty="0"/>
              <a:t>/ He/ It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s</a:t>
            </a:r>
            <a:r>
              <a:rPr lang="nl-NL" b="1" u="sng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/>
              <a:t>We 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/>
              <a:t> at Helicon</a:t>
            </a:r>
          </a:p>
          <a:p>
            <a:pPr marL="0" indent="0">
              <a:buNone/>
            </a:pPr>
            <a:r>
              <a:rPr lang="nl-NL" b="1" dirty="0" err="1"/>
              <a:t>They</a:t>
            </a:r>
            <a:r>
              <a:rPr lang="nl-NL" b="1" dirty="0"/>
              <a:t>	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dirty="0"/>
              <a:t> at Helicon</a:t>
            </a: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4716016" y="3847909"/>
            <a:ext cx="4006788" cy="200784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/>
              <a:t>I 	</a:t>
            </a:r>
            <a:r>
              <a:rPr lang="nl-NL" b="1" u="sng" dirty="0" err="1">
                <a:solidFill>
                  <a:srgbClr val="00B0F0"/>
                </a:solidFill>
              </a:rPr>
              <a:t>am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 err="1"/>
              <a:t>You</a:t>
            </a:r>
            <a:r>
              <a:rPr lang="nl-NL" b="1" dirty="0"/>
              <a:t> 	</a:t>
            </a:r>
            <a:r>
              <a:rPr lang="nl-NL" b="1" u="sng" dirty="0">
                <a:solidFill>
                  <a:srgbClr val="00B0F0"/>
                </a:solidFill>
              </a:rPr>
              <a:t>are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sz="1500" b="1" dirty="0" err="1"/>
              <a:t>She</a:t>
            </a:r>
            <a:r>
              <a:rPr lang="nl-NL" sz="1500" b="1" dirty="0"/>
              <a:t>/ He/ It </a:t>
            </a:r>
            <a:r>
              <a:rPr lang="nl-NL" b="1" dirty="0"/>
              <a:t>	</a:t>
            </a:r>
            <a:r>
              <a:rPr lang="nl-NL" b="1" u="sng" dirty="0">
                <a:solidFill>
                  <a:srgbClr val="00B0F0"/>
                </a:solidFill>
              </a:rPr>
              <a:t>is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  <a:p>
            <a:pPr marL="0" indent="0">
              <a:buNone/>
            </a:pPr>
            <a:r>
              <a:rPr lang="nl-NL" b="1" dirty="0"/>
              <a:t>We 	</a:t>
            </a:r>
            <a:r>
              <a:rPr lang="nl-NL" b="1" u="sng" dirty="0">
                <a:solidFill>
                  <a:srgbClr val="00B0F0"/>
                </a:solidFill>
              </a:rPr>
              <a:t>are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/>
              <a:t> at Helicon</a:t>
            </a:r>
          </a:p>
          <a:p>
            <a:pPr marL="0" indent="0">
              <a:buNone/>
            </a:pPr>
            <a:r>
              <a:rPr lang="nl-NL" b="1" dirty="0" err="1"/>
              <a:t>They</a:t>
            </a:r>
            <a:r>
              <a:rPr lang="nl-NL" b="1" dirty="0"/>
              <a:t>	</a:t>
            </a:r>
            <a:r>
              <a:rPr lang="nl-NL" b="1" u="sng" dirty="0">
                <a:solidFill>
                  <a:srgbClr val="00B0F0"/>
                </a:solidFill>
              </a:rPr>
              <a:t>are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 err="1">
                <a:solidFill>
                  <a:srgbClr val="00B0F0"/>
                </a:solidFill>
              </a:rPr>
              <a:t>work</a:t>
            </a:r>
            <a:r>
              <a:rPr lang="nl-NL" b="1" u="sng" dirty="0" err="1">
                <a:solidFill>
                  <a:srgbClr val="00B0F0"/>
                </a:solidFill>
              </a:rPr>
              <a:t>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b="1" dirty="0"/>
              <a:t>at Helicon</a:t>
            </a: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493204" y="5949280"/>
            <a:ext cx="8229600" cy="720080"/>
          </a:xfrm>
          <a:prstGeom prst="rect">
            <a:avLst/>
          </a:prstGeom>
          <a:solidFill>
            <a:srgbClr val="FFFF66"/>
          </a:solidFill>
          <a:ln w="38100" cap="rnd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b="1" dirty="0"/>
              <a:t>Stam </a:t>
            </a:r>
            <a:r>
              <a:rPr lang="nl-NL" b="1" dirty="0" err="1"/>
              <a:t>ww</a:t>
            </a:r>
            <a:r>
              <a:rPr lang="nl-NL" b="1" dirty="0"/>
              <a:t>			   OR               Am/ Are / Is + stam </a:t>
            </a:r>
            <a:r>
              <a:rPr lang="nl-NL" b="1" dirty="0" err="1"/>
              <a:t>ww</a:t>
            </a:r>
            <a:r>
              <a:rPr lang="nl-NL" b="1" dirty="0"/>
              <a:t> + </a:t>
            </a:r>
            <a:r>
              <a:rPr lang="nl-NL" b="1" dirty="0" err="1"/>
              <a:t>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844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7DAD0F5-5DC4-4E24-AA66-6BCFF6C56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Grammar</a:t>
            </a:r>
            <a:r>
              <a:rPr lang="nl-NL" dirty="0"/>
              <a:t>: Be/ Have/ Do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8741CA3-030A-44ED-9D6E-CC870A4AF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8705C987-FC9F-4C7D-9EF1-2BDD5198B3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89661"/>
              </p:ext>
            </p:extLst>
          </p:nvPr>
        </p:nvGraphicFramePr>
        <p:xfrm>
          <a:off x="485530" y="1412776"/>
          <a:ext cx="820127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806">
                  <a:extLst>
                    <a:ext uri="{9D8B030D-6E8A-4147-A177-3AD203B41FA5}">
                      <a16:colId xmlns:a16="http://schemas.microsoft.com/office/drawing/2014/main" val="2571324171"/>
                    </a:ext>
                  </a:extLst>
                </a:gridCol>
                <a:gridCol w="1242073">
                  <a:extLst>
                    <a:ext uri="{9D8B030D-6E8A-4147-A177-3AD203B41FA5}">
                      <a16:colId xmlns:a16="http://schemas.microsoft.com/office/drawing/2014/main" val="357504473"/>
                    </a:ext>
                  </a:extLst>
                </a:gridCol>
                <a:gridCol w="972655">
                  <a:extLst>
                    <a:ext uri="{9D8B030D-6E8A-4147-A177-3AD203B41FA5}">
                      <a16:colId xmlns:a16="http://schemas.microsoft.com/office/drawing/2014/main" val="3585277500"/>
                    </a:ext>
                  </a:extLst>
                </a:gridCol>
                <a:gridCol w="1149501">
                  <a:extLst>
                    <a:ext uri="{9D8B030D-6E8A-4147-A177-3AD203B41FA5}">
                      <a16:colId xmlns:a16="http://schemas.microsoft.com/office/drawing/2014/main" val="472110837"/>
                    </a:ext>
                  </a:extLst>
                </a:gridCol>
                <a:gridCol w="972655">
                  <a:extLst>
                    <a:ext uri="{9D8B030D-6E8A-4147-A177-3AD203B41FA5}">
                      <a16:colId xmlns:a16="http://schemas.microsoft.com/office/drawing/2014/main" val="851723072"/>
                    </a:ext>
                  </a:extLst>
                </a:gridCol>
                <a:gridCol w="1237925">
                  <a:extLst>
                    <a:ext uri="{9D8B030D-6E8A-4147-A177-3AD203B41FA5}">
                      <a16:colId xmlns:a16="http://schemas.microsoft.com/office/drawing/2014/main" val="4244052065"/>
                    </a:ext>
                  </a:extLst>
                </a:gridCol>
                <a:gridCol w="972655">
                  <a:extLst>
                    <a:ext uri="{9D8B030D-6E8A-4147-A177-3AD203B41FA5}">
                      <a16:colId xmlns:a16="http://schemas.microsoft.com/office/drawing/2014/main" val="675742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</a:t>
                      </a:r>
                    </a:p>
                    <a:p>
                      <a:r>
                        <a:rPr lang="nl-NL" dirty="0"/>
                        <a:t>Present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Past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Have</a:t>
                      </a:r>
                    </a:p>
                    <a:p>
                      <a:r>
                        <a:rPr lang="nl-NL" dirty="0"/>
                        <a:t>Present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Past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</a:p>
                    <a:p>
                      <a:r>
                        <a:rPr lang="nl-NL" dirty="0"/>
                        <a:t>Present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Past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291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am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was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have 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had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do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did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236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were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have 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had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do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did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6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She</a:t>
                      </a:r>
                      <a:r>
                        <a:rPr lang="nl-NL" dirty="0"/>
                        <a:t>/ He/ 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is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was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has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had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does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did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735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were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have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had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do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did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523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were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have 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had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do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did</a:t>
                      </a:r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7026"/>
                  </a:ext>
                </a:extLst>
              </a:tr>
            </a:tbl>
          </a:graphicData>
        </a:graphic>
      </p:graphicFrame>
      <p:pic>
        <p:nvPicPr>
          <p:cNvPr id="1026" name="Picture 2" descr="bol.com | Do You Have Tape Because I'm Ripped: Funny Fitness Quotes Journal  For Gym, Workout...">
            <a:extLst>
              <a:ext uri="{FF2B5EF4-FFF2-40B4-BE49-F238E27FC236}">
                <a16:creationId xmlns:a16="http://schemas.microsoft.com/office/drawing/2014/main" id="{F83CD4E6-C05C-4B46-88A3-49D8AF0B7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3" t="17451" r="4196" b="24800"/>
          <a:stretch/>
        </p:blipFill>
        <p:spPr bwMode="auto">
          <a:xfrm>
            <a:off x="485530" y="4067185"/>
            <a:ext cx="2574302" cy="244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 don't have a drinking problem I've got it all under control - Alcoholic  Cat - quickmeme">
            <a:extLst>
              <a:ext uri="{FF2B5EF4-FFF2-40B4-BE49-F238E27FC236}">
                <a16:creationId xmlns:a16="http://schemas.microsoft.com/office/drawing/2014/main" id="{00A7060C-6AA5-495D-8C06-322AB1C23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39800"/>
            <a:ext cx="3322712" cy="248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77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500AB12-BCA8-4FF6-8F85-09806555A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Listening</a:t>
            </a:r>
            <a:r>
              <a:rPr lang="nl-NL" dirty="0"/>
              <a:t> </a:t>
            </a:r>
            <a:r>
              <a:rPr lang="nl-NL" dirty="0" err="1"/>
              <a:t>exercise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974136D-898F-4204-98BA-BAD9E95A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912" y="1412776"/>
            <a:ext cx="4906888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b="1" dirty="0" err="1"/>
              <a:t>Questions</a:t>
            </a:r>
            <a:endParaRPr lang="nl-NL" sz="1800" b="1" dirty="0"/>
          </a:p>
          <a:p>
            <a:pPr marL="342900" lvl="0" indent="-342900">
              <a:buFont typeface="+mj-lt"/>
              <a:buAutoNum type="arabi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does Ricky prefer dogs over people?</a:t>
            </a:r>
            <a:endParaRPr lang="nl-NL" sz="1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started humanity to breed dogs?</a:t>
            </a:r>
            <a:endParaRPr lang="nl-NL" sz="1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Job for…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Labrador	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 Russell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Miniature poodles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Ridgebacks</a:t>
            </a:r>
            <a:endParaRPr lang="nl-NL" sz="1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8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Rotweiler</a:t>
            </a:r>
            <a:r>
              <a:rPr lang="en-GB" sz="18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nl-NL" sz="1800" dirty="0"/>
          </a:p>
        </p:txBody>
      </p:sp>
      <p:pic>
        <p:nvPicPr>
          <p:cNvPr id="2052" name="Picture 4" descr="Ricky Gervais: Humanity (2018) - Netflix Nederland - Films en Series on  demand">
            <a:extLst>
              <a:ext uri="{FF2B5EF4-FFF2-40B4-BE49-F238E27FC236}">
                <a16:creationId xmlns:a16="http://schemas.microsoft.com/office/drawing/2014/main" id="{74153A25-BAB8-4AD5-AC79-4C817BE2B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32443"/>
            <a:ext cx="3218080" cy="181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1004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509</Words>
  <Application>Microsoft Office PowerPoint</Application>
  <PresentationFormat>Diavoorstelling (4:3)</PresentationFormat>
  <Paragraphs>144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Candara</vt:lpstr>
      <vt:lpstr>Segoe UI</vt:lpstr>
      <vt:lpstr>Kantoorthema</vt:lpstr>
      <vt:lpstr>Timeline</vt:lpstr>
      <vt:lpstr>Test topics</vt:lpstr>
      <vt:lpstr>Present Simple and Present Continuous</vt:lpstr>
      <vt:lpstr>Present Simple and Present Continuous</vt:lpstr>
      <vt:lpstr>Present Simple and Present Continuous</vt:lpstr>
      <vt:lpstr>Present Simple and Present Continuous</vt:lpstr>
      <vt:lpstr>Present Simple and Present Continuous</vt:lpstr>
      <vt:lpstr>Grammar: Be/ Have/ Do</vt:lpstr>
      <vt:lpstr>Listening exercise</vt:lpstr>
      <vt:lpstr>Studiemeter</vt:lpstr>
      <vt:lpstr>Work on your own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E.A.M. Kuindersma</dc:creator>
  <cp:lastModifiedBy>Ellen Kuindersma</cp:lastModifiedBy>
  <cp:revision>78</cp:revision>
  <dcterms:created xsi:type="dcterms:W3CDTF">2017-08-29T19:23:49Z</dcterms:created>
  <dcterms:modified xsi:type="dcterms:W3CDTF">2020-10-14T00:56:24Z</dcterms:modified>
</cp:coreProperties>
</file>