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60" r:id="rId4"/>
    <p:sldId id="264" r:id="rId5"/>
    <p:sldId id="258" r:id="rId6"/>
    <p:sldId id="259" r:id="rId7"/>
    <p:sldId id="261" r:id="rId8"/>
    <p:sldId id="263" r:id="rId9"/>
    <p:sldId id="262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97" autoAdjust="0"/>
    <p:restoredTop sz="94660"/>
  </p:normalViewPr>
  <p:slideViewPr>
    <p:cSldViewPr snapToGrid="0">
      <p:cViewPr varScale="1">
        <p:scale>
          <a:sx n="86" d="100"/>
          <a:sy n="86" d="100"/>
        </p:scale>
        <p:origin x="422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" name="Group 88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90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2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3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4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5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6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7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8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1669293" y="1186483"/>
            <a:ext cx="8848345" cy="4477933"/>
            <a:chOff x="1669293" y="1186483"/>
            <a:chExt cx="8848345" cy="4477933"/>
          </a:xfrm>
        </p:grpSpPr>
        <p:sp>
          <p:nvSpPr>
            <p:cNvPr id="39" name="Rectangle 38"/>
            <p:cNvSpPr/>
            <p:nvPr/>
          </p:nvSpPr>
          <p:spPr>
            <a:xfrm>
              <a:off x="1674042" y="1186483"/>
              <a:ext cx="8843596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41" name="Rectangle 40"/>
            <p:cNvSpPr/>
            <p:nvPr/>
          </p:nvSpPr>
          <p:spPr>
            <a:xfrm>
              <a:off x="1669293" y="1991156"/>
              <a:ext cx="8845667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759236" y="2075504"/>
            <a:ext cx="8679915" cy="1748729"/>
          </a:xfrm>
        </p:spPr>
        <p:txBody>
          <a:bodyPr bIns="0" anchor="b">
            <a:normAutofit/>
          </a:bodyPr>
          <a:lstStyle>
            <a:lvl1pPr algn="ctr">
              <a:lnSpc>
                <a:spcPct val="80000"/>
              </a:lnSpc>
              <a:defRPr sz="5400" spc="-15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59237" y="3906266"/>
            <a:ext cx="8673427" cy="1322587"/>
          </a:xfrm>
        </p:spPr>
        <p:txBody>
          <a:bodyPr tIns="0">
            <a:normAutofit/>
          </a:bodyPr>
          <a:lstStyle>
            <a:lvl1pPr marL="0" indent="0" algn="ctr">
              <a:lnSpc>
                <a:spcPct val="100000"/>
              </a:lnSpc>
              <a:buNone/>
              <a:defRPr sz="1800" b="0">
                <a:solidFill>
                  <a:srgbClr val="FFFEFF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 vert="horz" lIns="91440" tIns="45720" rIns="91440" bIns="45720" rtlCol="0" anchor="ctr"/>
          <a:lstStyle>
            <a:lvl1pPr>
              <a:defRPr lang="en-US"/>
            </a:lvl1pPr>
          </a:lstStyle>
          <a:p>
            <a:fld id="{48A87A34-81AB-432B-8DAE-1953F412C126}" type="datetimeFigureOut">
              <a:rPr lang="en-US" dirty="0"/>
              <a:pPr/>
              <a:t>10/27/2020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1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09983" y="794719"/>
            <a:ext cx="6275035" cy="525709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" name="Group 74"/>
          <p:cNvGrpSpPr/>
          <p:nvPr/>
        </p:nvGrpSpPr>
        <p:grpSpPr>
          <a:xfrm flipH="1">
            <a:off x="0" y="0"/>
            <a:ext cx="12584114" cy="6853238"/>
            <a:chOff x="-417513" y="0"/>
            <a:chExt cx="12584114" cy="6853238"/>
          </a:xfrm>
        </p:grpSpPr>
        <p:sp>
          <p:nvSpPr>
            <p:cNvPr id="76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2" name="Group 21"/>
          <p:cNvGrpSpPr/>
          <p:nvPr/>
        </p:nvGrpSpPr>
        <p:grpSpPr>
          <a:xfrm>
            <a:off x="7718948" y="1699589"/>
            <a:ext cx="3674476" cy="3470421"/>
            <a:chOff x="697883" y="1816768"/>
            <a:chExt cx="3674476" cy="3470421"/>
          </a:xfrm>
        </p:grpSpPr>
        <p:sp>
          <p:nvSpPr>
            <p:cNvPr id="23" name="Rectangle 22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4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07437" y="2349925"/>
            <a:ext cx="3501195" cy="2456442"/>
          </a:xfrm>
        </p:spPr>
        <p:txBody>
          <a:bodyPr vert="eaVert"/>
          <a:lstStyle>
            <a:lvl1pPr algn="l">
              <a:lnSpc>
                <a:spcPct val="80000"/>
              </a:lnSpc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02747" y="798444"/>
            <a:ext cx="6268622" cy="5257303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0" name="Group 79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81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0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01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7" name="Group 26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8" name="Rectangle 27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49925"/>
            <a:ext cx="3498979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18447" y="803186"/>
            <a:ext cx="6281873" cy="5248622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78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9" name="Group 8"/>
          <p:cNvGrpSpPr/>
          <p:nvPr/>
        </p:nvGrpSpPr>
        <p:grpSpPr>
          <a:xfrm>
            <a:off x="3259545" y="1186483"/>
            <a:ext cx="5666145" cy="4477933"/>
            <a:chOff x="3259545" y="1186483"/>
            <a:chExt cx="5666145" cy="4477933"/>
          </a:xfrm>
        </p:grpSpPr>
        <p:sp>
          <p:nvSpPr>
            <p:cNvPr id="99" name="Rectangle 98"/>
            <p:cNvSpPr/>
            <p:nvPr/>
          </p:nvSpPr>
          <p:spPr>
            <a:xfrm>
              <a:off x="3259545" y="1186483"/>
              <a:ext cx="5657881" cy="71618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0" name="Isosceles Triangle 39"/>
            <p:cNvSpPr/>
            <p:nvPr/>
          </p:nvSpPr>
          <p:spPr>
            <a:xfrm rot="10800000">
              <a:off x="5892384" y="5313353"/>
              <a:ext cx="407233" cy="35106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1" name="Rectangle 100"/>
            <p:cNvSpPr/>
            <p:nvPr/>
          </p:nvSpPr>
          <p:spPr>
            <a:xfrm>
              <a:off x="3259545" y="1991156"/>
              <a:ext cx="5666145" cy="3322196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344216" y="2074730"/>
            <a:ext cx="5490224" cy="1689390"/>
          </a:xfrm>
        </p:spPr>
        <p:txBody>
          <a:bodyPr bIns="0" anchor="b">
            <a:normAutofit/>
          </a:bodyPr>
          <a:lstStyle>
            <a:lvl1pPr algn="ctr">
              <a:defRPr sz="44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44215" y="3846851"/>
            <a:ext cx="5490223" cy="1383770"/>
          </a:xfrm>
        </p:spPr>
        <p:txBody>
          <a:bodyPr tIns="0"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>
            <a:lvl1pPr algn="ctr">
              <a:defRPr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7" name="Group 3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3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59" name="Group 58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0" name="Rectangle 59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1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2" name="Rectangle 61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0" y="2339669"/>
            <a:ext cx="3500828" cy="2470065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20878" y="803187"/>
            <a:ext cx="6269591" cy="238265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8447" y="3672162"/>
            <a:ext cx="6272022" cy="238358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9" name="Group 38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40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1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2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3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4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5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6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7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8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49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0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1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2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3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4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5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6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7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8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59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60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61" name="Group 6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62" name="Rectangle 6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3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64" name="Rectangle 63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9001" y="2363915"/>
            <a:ext cx="3500828" cy="2460497"/>
          </a:xfrm>
        </p:spPr>
        <p:txBody>
          <a:bodyPr lIns="91440" tIns="91440" rIns="91440" bIns="91440"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25137" y="803185"/>
            <a:ext cx="6265088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25305" y="1488985"/>
            <a:ext cx="6264350" cy="169685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18653" y="3665887"/>
            <a:ext cx="6264414" cy="685800"/>
          </a:xfrm>
        </p:spPr>
        <p:txBody>
          <a:bodyPr anchor="ctr">
            <a:noAutofit/>
          </a:bodyPr>
          <a:lstStyle>
            <a:lvl1pPr marL="0" indent="0" algn="l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18447" y="4351687"/>
            <a:ext cx="6265588" cy="170406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8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4" name="Group 23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5" name="Rectangle 24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6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2" y="2349925"/>
            <a:ext cx="3501196" cy="2456442"/>
          </a:xfrm>
        </p:spPr>
        <p:txBody>
          <a:bodyPr/>
          <a:lstStyle>
            <a:lvl1pPr>
              <a:defRPr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10588752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469880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4" name="Group 73"/>
          <p:cNvGrpSpPr/>
          <p:nvPr/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75" name="Freeform 5"/>
            <p:cNvSpPr/>
            <p:nvPr/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6" name="Freeform 6"/>
            <p:cNvSpPr/>
            <p:nvPr/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7" name="Freeform 7"/>
            <p:cNvSpPr/>
            <p:nvPr/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8" name="Freeform 8"/>
            <p:cNvSpPr/>
            <p:nvPr/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79" name="Freeform 9"/>
            <p:cNvSpPr/>
            <p:nvPr/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0" name="Freeform 10"/>
            <p:cNvSpPr/>
            <p:nvPr/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1" name="Freeform 11"/>
            <p:cNvSpPr/>
            <p:nvPr/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12"/>
            <p:cNvSpPr/>
            <p:nvPr/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13"/>
            <p:cNvSpPr/>
            <p:nvPr/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14"/>
            <p:cNvSpPr/>
            <p:nvPr/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15"/>
            <p:cNvSpPr/>
            <p:nvPr/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6"/>
            <p:cNvSpPr/>
            <p:nvPr/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7"/>
            <p:cNvSpPr/>
            <p:nvPr/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8"/>
            <p:cNvSpPr/>
            <p:nvPr/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9"/>
            <p:cNvSpPr/>
            <p:nvPr/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20"/>
            <p:cNvSpPr/>
            <p:nvPr/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21"/>
            <p:cNvSpPr/>
            <p:nvPr/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22"/>
            <p:cNvSpPr/>
            <p:nvPr/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23"/>
            <p:cNvSpPr/>
            <p:nvPr/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24"/>
            <p:cNvSpPr/>
            <p:nvPr/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25"/>
            <p:cNvSpPr/>
            <p:nvPr/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21" name="Group 20"/>
          <p:cNvGrpSpPr/>
          <p:nvPr/>
        </p:nvGrpSpPr>
        <p:grpSpPr>
          <a:xfrm>
            <a:off x="800144" y="1699589"/>
            <a:ext cx="3674476" cy="3470421"/>
            <a:chOff x="697883" y="1816768"/>
            <a:chExt cx="3674476" cy="3470421"/>
          </a:xfrm>
        </p:grpSpPr>
        <p:sp>
          <p:nvSpPr>
            <p:cNvPr id="22" name="Rectangle 21"/>
            <p:cNvSpPr/>
            <p:nvPr/>
          </p:nvSpPr>
          <p:spPr>
            <a:xfrm>
              <a:off x="697883" y="1816768"/>
              <a:ext cx="3674476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2" name="Isosceles Triangle 22"/>
            <p:cNvSpPr/>
            <p:nvPr/>
          </p:nvSpPr>
          <p:spPr>
            <a:xfrm rot="10800000">
              <a:off x="2380224" y="5014786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33" name="Rectangle 32"/>
            <p:cNvSpPr/>
            <p:nvPr/>
          </p:nvSpPr>
          <p:spPr>
            <a:xfrm>
              <a:off x="704075" y="2392840"/>
              <a:ext cx="3668284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8631" y="2352026"/>
            <a:ext cx="3501197" cy="1223298"/>
          </a:xfrm>
        </p:spPr>
        <p:txBody>
          <a:bodyPr bIns="0" anchor="b">
            <a:noAutofit/>
          </a:bodyPr>
          <a:lstStyle>
            <a:lvl1pPr algn="ctr">
              <a:defRPr sz="32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09983" y="802809"/>
            <a:ext cx="6275035" cy="5249940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8631" y="3580186"/>
            <a:ext cx="3501197" cy="1221164"/>
          </a:xfrm>
        </p:spPr>
        <p:txBody>
          <a:bodyPr/>
          <a:lstStyle>
            <a:lvl1pPr marL="0" indent="0" algn="ctr">
              <a:buNone/>
              <a:defRPr sz="16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/>
          <p:cNvGrpSpPr/>
          <p:nvPr/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81" name="Freeform 5"/>
            <p:cNvSpPr/>
            <p:nvPr/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2" name="Freeform 6"/>
            <p:cNvSpPr/>
            <p:nvPr/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3" name="Freeform 7"/>
            <p:cNvSpPr/>
            <p:nvPr/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4" name="Freeform 8"/>
            <p:cNvSpPr/>
            <p:nvPr/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5" name="Freeform 9"/>
            <p:cNvSpPr/>
            <p:nvPr/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6" name="Freeform 10"/>
            <p:cNvSpPr/>
            <p:nvPr/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7" name="Freeform 11"/>
            <p:cNvSpPr/>
            <p:nvPr/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8" name="Freeform 12"/>
            <p:cNvSpPr/>
            <p:nvPr/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89" name="Freeform 13"/>
            <p:cNvSpPr/>
            <p:nvPr/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0" name="Freeform 14"/>
            <p:cNvSpPr/>
            <p:nvPr/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1" name="Freeform 15"/>
            <p:cNvSpPr/>
            <p:nvPr/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2" name="Freeform 16"/>
            <p:cNvSpPr/>
            <p:nvPr/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tx1">
                  <a:alpha val="20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3" name="Freeform 17"/>
            <p:cNvSpPr/>
            <p:nvPr/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4" name="Freeform 18"/>
            <p:cNvSpPr/>
            <p:nvPr/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5" name="Freeform 19"/>
            <p:cNvSpPr/>
            <p:nvPr/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6" name="Freeform 20"/>
            <p:cNvSpPr/>
            <p:nvPr/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7" name="Freeform 21"/>
            <p:cNvSpPr/>
            <p:nvPr/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8" name="Freeform 22"/>
            <p:cNvSpPr/>
            <p:nvPr/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99" name="Freeform 23"/>
            <p:cNvSpPr/>
            <p:nvPr/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tx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grpSp>
        <p:nvGrpSpPr>
          <p:cNvPr id="76" name="Group 75"/>
          <p:cNvGrpSpPr/>
          <p:nvPr/>
        </p:nvGrpSpPr>
        <p:grpSpPr>
          <a:xfrm>
            <a:off x="805336" y="1698331"/>
            <a:ext cx="5941540" cy="3470421"/>
            <a:chOff x="805336" y="1698331"/>
            <a:chExt cx="5941540" cy="3470421"/>
          </a:xfrm>
        </p:grpSpPr>
        <p:sp>
          <p:nvSpPr>
            <p:cNvPr id="77" name="Rectangle 76"/>
            <p:cNvSpPr/>
            <p:nvPr/>
          </p:nvSpPr>
          <p:spPr>
            <a:xfrm>
              <a:off x="805336" y="1698331"/>
              <a:ext cx="5941540" cy="50292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8" name="Isosceles Triangle 9"/>
            <p:cNvSpPr/>
            <p:nvPr/>
          </p:nvSpPr>
          <p:spPr>
            <a:xfrm rot="10800000">
              <a:off x="3618113" y="4896349"/>
              <a:ext cx="315988" cy="272403"/>
            </a:xfrm>
            <a:prstGeom prst="triangl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79" name="Rectangle 78"/>
            <p:cNvSpPr/>
            <p:nvPr/>
          </p:nvSpPr>
          <p:spPr>
            <a:xfrm>
              <a:off x="805336" y="2274403"/>
              <a:ext cx="5941540" cy="2624327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43510" y="0"/>
            <a:ext cx="4648490" cy="6858000"/>
          </a:xfrm>
          <a:solidFill>
            <a:schemeClr val="bg1">
              <a:lumMod val="65000"/>
              <a:lumOff val="3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5443" y="2360255"/>
            <a:ext cx="5776646" cy="1178032"/>
          </a:xfrm>
        </p:spPr>
        <p:txBody>
          <a:bodyPr bIns="0" anchor="b">
            <a:normAutofit/>
          </a:bodyPr>
          <a:lstStyle>
            <a:lvl1pPr>
              <a:defRPr sz="3600">
                <a:solidFill>
                  <a:srgbClr val="FFFEFF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5443" y="3545012"/>
            <a:ext cx="5776646" cy="1274198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rgbClr val="FFFE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4672" y="320040"/>
            <a:ext cx="3657600" cy="320040"/>
          </a:xfrm>
        </p:spPr>
        <p:txBody>
          <a:bodyPr/>
          <a:lstStyle/>
          <a:p>
            <a:fld id="{48A87A34-81AB-432B-8DAE-1953F412C126}" type="datetimeFigureOut">
              <a:rPr lang="en-US" dirty="0"/>
              <a:t>10/27/2020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4672" y="6227064"/>
            <a:ext cx="5942203" cy="32004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828377" y="320040"/>
            <a:ext cx="914400" cy="320040"/>
          </a:xfrm>
        </p:spPr>
        <p:txBody>
          <a:bodyPr/>
          <a:lstStyle/>
          <a:p>
            <a:fld id="{6D22F896-40B5-4ADD-8801-0D06FADFA095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91161" y="2358391"/>
            <a:ext cx="3498667" cy="2456485"/>
          </a:xfrm>
          <a:prstGeom prst="rect">
            <a:avLst/>
          </a:prstGeom>
        </p:spPr>
        <p:txBody>
          <a:bodyPr vert="horz" lIns="228600" tIns="228600" rIns="228600" bIns="22860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34982" y="794719"/>
            <a:ext cx="5950036" cy="525709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04672" y="320040"/>
            <a:ext cx="36576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A87A34-81AB-432B-8DAE-1953F412C126}" type="datetimeFigureOut">
              <a:rPr lang="en-US" dirty="0"/>
              <a:pPr/>
              <a:t>10/27/2020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04672" y="6227064"/>
            <a:ext cx="10588752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469880" y="320040"/>
            <a:ext cx="914400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lnSpc>
          <a:spcPct val="85000"/>
        </a:lnSpc>
        <a:spcBef>
          <a:spcPct val="0"/>
        </a:spcBef>
        <a:buNone/>
        <a:defRPr sz="4000" b="0" i="0" kern="1200" cap="none" spc="-150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4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10000"/>
        <a:buFont typeface="Wingdings" panose="05000000000000000000" pitchFamily="2" charset="2"/>
        <a:buChar char="§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B798152-47D2-4540-BC57-850260A5FC5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H4: Kopen &amp; Werken. </a:t>
            </a:r>
            <a:br>
              <a:rPr lang="nl-NL" dirty="0"/>
            </a:br>
            <a:r>
              <a:rPr lang="nl-NL" dirty="0"/>
              <a:t>Een eigen bedrijf. 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111AC14-E4DE-4D5A-A043-AC1DC019E26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28-10-2020</a:t>
            </a:r>
            <a:br>
              <a:rPr lang="nl-NL" dirty="0"/>
            </a:br>
            <a:r>
              <a:rPr lang="nl-NL" dirty="0"/>
              <a:t>02-11-2020</a:t>
            </a:r>
          </a:p>
        </p:txBody>
      </p:sp>
    </p:spTree>
    <p:extLst>
      <p:ext uri="{BB962C8B-B14F-4D97-AF65-F5344CB8AC3E}">
        <p14:creationId xmlns:p14="http://schemas.microsoft.com/office/powerpoint/2010/main" val="19989133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10CE3618-1D7A-4256-B2AF-9DB692996C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92000" cy="6858001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984687B-789E-453B-921F-7804CCA6BA0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0495A546-1866-442A-8EF9-B683FCB39CD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20FC9B1F-EB6E-40D2-8261-0142E7326FC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08DB0E74-FB47-4298-AF40-FAC8939F921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08813488-5B66-4FB7-A177-9B9B4658D66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8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235E4BF3-25DA-41E9-B880-A0DC6C1EF91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8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813C1F92-ED6B-4F19-9415-BFB5B5B5A11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8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1">
              <a:extLst>
                <a:ext uri="{FF2B5EF4-FFF2-40B4-BE49-F238E27FC236}">
                  <a16:creationId xmlns:a16="http://schemas.microsoft.com/office/drawing/2014/main" id="{9E40EF46-D7B9-447E-ACB4-D7897219940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2">
              <a:extLst>
                <a:ext uri="{FF2B5EF4-FFF2-40B4-BE49-F238E27FC236}">
                  <a16:creationId xmlns:a16="http://schemas.microsoft.com/office/drawing/2014/main" id="{123CAE24-12FF-43D7-A6C0-6AA792E3AB6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3">
              <a:extLst>
                <a:ext uri="{FF2B5EF4-FFF2-40B4-BE49-F238E27FC236}">
                  <a16:creationId xmlns:a16="http://schemas.microsoft.com/office/drawing/2014/main" id="{B372F5DB-BF3F-4325-85B0-CDCE7A6A684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4">
              <a:extLst>
                <a:ext uri="{FF2B5EF4-FFF2-40B4-BE49-F238E27FC236}">
                  <a16:creationId xmlns:a16="http://schemas.microsoft.com/office/drawing/2014/main" id="{B25A9653-2959-449B-BA93-64D5656B1A7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3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5">
              <a:extLst>
                <a:ext uri="{FF2B5EF4-FFF2-40B4-BE49-F238E27FC236}">
                  <a16:creationId xmlns:a16="http://schemas.microsoft.com/office/drawing/2014/main" id="{683D52E0-024E-49EA-B58E-AFCB54B9304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2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6">
              <a:extLst>
                <a:ext uri="{FF2B5EF4-FFF2-40B4-BE49-F238E27FC236}">
                  <a16:creationId xmlns:a16="http://schemas.microsoft.com/office/drawing/2014/main" id="{B42DB067-C8BB-4763-B3AC-A1AFC1F94C16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3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7">
              <a:extLst>
                <a:ext uri="{FF2B5EF4-FFF2-40B4-BE49-F238E27FC236}">
                  <a16:creationId xmlns:a16="http://schemas.microsoft.com/office/drawing/2014/main" id="{4BFADE60-883C-490B-8717-29178631E0F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8">
              <a:extLst>
                <a:ext uri="{FF2B5EF4-FFF2-40B4-BE49-F238E27FC236}">
                  <a16:creationId xmlns:a16="http://schemas.microsoft.com/office/drawing/2014/main" id="{276CDC4A-1010-43AB-BD13-E9BC487D68D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2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9">
              <a:extLst>
                <a:ext uri="{FF2B5EF4-FFF2-40B4-BE49-F238E27FC236}">
                  <a16:creationId xmlns:a16="http://schemas.microsoft.com/office/drawing/2014/main" id="{E6DA892F-7AE7-4A83-9BFB-D5FDBA16D9A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0">
              <a:extLst>
                <a:ext uri="{FF2B5EF4-FFF2-40B4-BE49-F238E27FC236}">
                  <a16:creationId xmlns:a16="http://schemas.microsoft.com/office/drawing/2014/main" id="{2079130B-2394-449B-80DB-0B9946C7B61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accent1">
                  <a:alpha val="12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1">
              <a:extLst>
                <a:ext uri="{FF2B5EF4-FFF2-40B4-BE49-F238E27FC236}">
                  <a16:creationId xmlns:a16="http://schemas.microsoft.com/office/drawing/2014/main" id="{2F852A68-5FD2-4BD4-902A-37D580B7980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2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1CD48066-FF17-425E-9EEC-795CD0CA408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1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374D862B-A8E1-4CB9-8529-077C6DBA5CB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1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0" name="Freeform 24">
              <a:extLst>
                <a:ext uri="{FF2B5EF4-FFF2-40B4-BE49-F238E27FC236}">
                  <a16:creationId xmlns:a16="http://schemas.microsoft.com/office/drawing/2014/main" id="{5A3B1A83-9C72-4407-A5BF-A9EAA5C4D1D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20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1" name="Freeform 25">
              <a:extLst>
                <a:ext uri="{FF2B5EF4-FFF2-40B4-BE49-F238E27FC236}">
                  <a16:creationId xmlns:a16="http://schemas.microsoft.com/office/drawing/2014/main" id="{C73AF399-B36E-419F-92C0-533EFBD9359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accent1">
                  <a:alpha val="8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>
        <p:nvSpPr>
          <p:cNvPr id="2" name="Titel 1">
            <a:extLst>
              <a:ext uri="{FF2B5EF4-FFF2-40B4-BE49-F238E27FC236}">
                <a16:creationId xmlns:a16="http://schemas.microsoft.com/office/drawing/2014/main" id="{90435893-19A7-4D76-A41E-802702BCEC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88631" y="1477651"/>
            <a:ext cx="3756774" cy="4575659"/>
          </a:xfrm>
        </p:spPr>
        <p:txBody>
          <a:bodyPr anchor="t">
            <a:normAutofit/>
          </a:bodyPr>
          <a:lstStyle/>
          <a:p>
            <a:pPr algn="l"/>
            <a:r>
              <a:rPr lang="nl-NL" sz="5400">
                <a:solidFill>
                  <a:schemeClr val="accent1"/>
                </a:solidFill>
              </a:rPr>
              <a:t>Leerdoelen</a:t>
            </a:r>
          </a:p>
        </p:txBody>
      </p:sp>
      <p:sp>
        <p:nvSpPr>
          <p:cNvPr id="33" name="Isosceles Triangle 32">
            <a:extLst>
              <a:ext uri="{FF2B5EF4-FFF2-40B4-BE49-F238E27FC236}">
                <a16:creationId xmlns:a16="http://schemas.microsoft.com/office/drawing/2014/main" id="{3F39476B-1A6D-47CB-AC7A-FB87EF00332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627553" y="1375241"/>
            <a:ext cx="175681" cy="166594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sz="16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998A895-ED06-47C6-97E6-9AB1FC16C4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239764" y="1477651"/>
            <a:ext cx="6160555" cy="4575660"/>
          </a:xfrm>
        </p:spPr>
        <p:txBody>
          <a:bodyPr anchor="t">
            <a:normAutofit/>
          </a:bodyPr>
          <a:lstStyle/>
          <a:p>
            <a:r>
              <a:rPr lang="nl-NL" dirty="0"/>
              <a:t>Aan het einde van de les kun je:</a:t>
            </a:r>
            <a:br>
              <a:rPr lang="nl-NL" dirty="0"/>
            </a:br>
            <a:br>
              <a:rPr lang="nl-NL" dirty="0"/>
            </a:br>
            <a:r>
              <a:rPr lang="nl-NL" dirty="0"/>
              <a:t>Berekeningen gebruiken om de verwachte omzet, inkoopwaarde van de omzet, brutowinst, bedrijfskosten en nettowinst. </a:t>
            </a:r>
            <a:br>
              <a:rPr lang="nl-NL" dirty="0"/>
            </a:br>
            <a:br>
              <a:rPr lang="nl-NL" dirty="0"/>
            </a:br>
            <a:r>
              <a:rPr lang="nl-NL" dirty="0"/>
              <a:t>Berekeningen gebruiken om de werkelijke omzet, inkoopwaarde van de omzet, brutowinst, bedrijfskosten en nettowinst.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Procentuele berekeningen hanteren om de werkelijke en verwachte bedrijfseconomische gegevens te bepalen. </a:t>
            </a:r>
          </a:p>
        </p:txBody>
      </p:sp>
    </p:spTree>
    <p:extLst>
      <p:ext uri="{BB962C8B-B14F-4D97-AF65-F5344CB8AC3E}">
        <p14:creationId xmlns:p14="http://schemas.microsoft.com/office/powerpoint/2010/main" val="24718124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68EEB75-1199-4686-9368-D6C26758CE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Oefenen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EEAA43A6-8007-46D4-9E99-6F5CC8A79F3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1</a:t>
            </a:r>
            <a:r>
              <a:rPr lang="nl-NL" baseline="30000" dirty="0"/>
              <a:t>e</a:t>
            </a:r>
            <a:r>
              <a:rPr lang="nl-NL" dirty="0"/>
              <a:t> 20-25 minuten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8F25950D-0552-46CD-9FFD-446AB70CB419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dirty="0"/>
              <a:t>Ga in de komende 20-25 min in alle stilte en zelfstandig </a:t>
            </a:r>
            <a:r>
              <a:rPr lang="nl-NL" dirty="0" err="1"/>
              <a:t>heid</a:t>
            </a:r>
            <a:r>
              <a:rPr lang="nl-NL" dirty="0"/>
              <a:t> aan de slag met de oefenopdrachten. </a:t>
            </a:r>
          </a:p>
          <a:p>
            <a:r>
              <a:rPr lang="nl-NL" dirty="0"/>
              <a:t>Er mogen GEEN vragen worden gesteld aan de docent.</a:t>
            </a:r>
          </a:p>
          <a:p>
            <a:r>
              <a:rPr lang="nl-NL" dirty="0"/>
              <a:t>Gebruik ALLEEN Word op je laptop of maak de opdracht in je schrift. </a:t>
            </a:r>
          </a:p>
          <a:p>
            <a:r>
              <a:rPr lang="nl-NL" dirty="0"/>
              <a:t>Ben je eerder klaar? Begin aan Bouwsteen A en C. 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25D2414E-AB18-4151-A645-3B0B8E646C2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nl-NL" dirty="0"/>
              <a:t>2</a:t>
            </a:r>
            <a:r>
              <a:rPr lang="nl-NL" baseline="30000" dirty="0"/>
              <a:t>e</a:t>
            </a:r>
            <a:r>
              <a:rPr lang="nl-NL" dirty="0"/>
              <a:t> 5-10 minuten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2338F9A0-8585-48E9-8AEC-CFCD44357CF5}"/>
              </a:ext>
            </a:extLst>
          </p:cNvPr>
          <p:cNvSpPr>
            <a:spLocks noGrp="1"/>
          </p:cNvSpPr>
          <p:nvPr>
            <p:ph sz="quarter" idx="4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dirty="0"/>
              <a:t>De laatste 5-10 minuten mag je de gevonden antwoorden bespreken met je buurman/buurvrouw en/of zachtjes overleggen.</a:t>
            </a:r>
          </a:p>
          <a:p>
            <a:r>
              <a:rPr lang="nl-NL" dirty="0"/>
              <a:t>Er mogen dan WEL vragen worden gesteld aan de docent. </a:t>
            </a:r>
          </a:p>
          <a:p>
            <a:r>
              <a:rPr lang="nl-NL" dirty="0"/>
              <a:t>Gebruik ALLEEN Word op je laptop of maak de opdracht in je schrift. </a:t>
            </a:r>
          </a:p>
          <a:p>
            <a:r>
              <a:rPr lang="nl-NL" dirty="0"/>
              <a:t>Ben je eerder klaar? Begin aan Bouwsteen A en C. 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975861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5">
            <a:extLst>
              <a:ext uri="{FF2B5EF4-FFF2-40B4-BE49-F238E27FC236}">
                <a16:creationId xmlns:a16="http://schemas.microsoft.com/office/drawing/2014/main" id="{31B5386E-4BC9-427F-8FF1-70CE73249743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79924487"/>
              </p:ext>
            </p:extLst>
          </p:nvPr>
        </p:nvGraphicFramePr>
        <p:xfrm>
          <a:off x="705231" y="1043052"/>
          <a:ext cx="10781538" cy="330708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1540819">
                  <a:extLst>
                    <a:ext uri="{9D8B030D-6E8A-4147-A177-3AD203B41FA5}">
                      <a16:colId xmlns:a16="http://schemas.microsoft.com/office/drawing/2014/main" val="4252028959"/>
                    </a:ext>
                  </a:extLst>
                </a:gridCol>
                <a:gridCol w="2139519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3870664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  <a:gridCol w="3230536">
                  <a:extLst>
                    <a:ext uri="{9D8B030D-6E8A-4147-A177-3AD203B41FA5}">
                      <a16:colId xmlns:a16="http://schemas.microsoft.com/office/drawing/2014/main" val="326683839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1" dirty="0"/>
                        <a:t>Berekening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Wat?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Hoe?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Voorbeelden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4219427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nl-NL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b="0" dirty="0"/>
                        <a:t>Verkoopprijs x Aantal</a:t>
                      </a:r>
                    </a:p>
                    <a:p>
                      <a:endParaRPr lang="nl-NL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Inkoopwaarde van de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dirty="0"/>
                        <a:t>Inkoopprijs x Aantal</a:t>
                      </a:r>
                    </a:p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Omzet – Inkoopwaarde v/d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-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Optelsom van alle 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Huurkosten, Energiekosten, Voorraadkosten, Bestelkosten, Vrachtkosten.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197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Brutowinst - 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1982032"/>
                  </a:ext>
                </a:extLst>
              </a:tr>
            </a:tbl>
          </a:graphicData>
        </a:graphic>
      </p:graphicFrame>
      <p:sp>
        <p:nvSpPr>
          <p:cNvPr id="3" name="Tekstvak 2">
            <a:extLst>
              <a:ext uri="{FF2B5EF4-FFF2-40B4-BE49-F238E27FC236}">
                <a16:creationId xmlns:a16="http://schemas.microsoft.com/office/drawing/2014/main" id="{178D5CB8-262A-473C-9F55-61E325810009}"/>
              </a:ext>
            </a:extLst>
          </p:cNvPr>
          <p:cNvSpPr txBox="1"/>
          <p:nvPr/>
        </p:nvSpPr>
        <p:spPr>
          <a:xfrm>
            <a:off x="745724" y="506027"/>
            <a:ext cx="349780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Tabel</a:t>
            </a:r>
          </a:p>
        </p:txBody>
      </p:sp>
    </p:spTree>
    <p:extLst>
      <p:ext uri="{BB962C8B-B14F-4D97-AF65-F5344CB8AC3E}">
        <p14:creationId xmlns:p14="http://schemas.microsoft.com/office/powerpoint/2010/main" val="29474799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Tabel 5">
            <a:extLst>
              <a:ext uri="{FF2B5EF4-FFF2-40B4-BE49-F238E27FC236}">
                <a16:creationId xmlns:a16="http://schemas.microsoft.com/office/drawing/2014/main" id="{5B1B80F3-15FC-4900-AFF4-528E0CB2D8FD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24892042"/>
              </p:ext>
            </p:extLst>
          </p:nvPr>
        </p:nvGraphicFramePr>
        <p:xfrm>
          <a:off x="705231" y="1043052"/>
          <a:ext cx="10781538" cy="348996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3582684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5370990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  <a:gridCol w="1827864">
                  <a:extLst>
                    <a:ext uri="{9D8B030D-6E8A-4147-A177-3AD203B41FA5}">
                      <a16:colId xmlns:a16="http://schemas.microsoft.com/office/drawing/2014/main" val="326683839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1.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€1,50 x 3.000.000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€4.500.000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2. - Inkoopwaarde van de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€0,10 x 3.000.000 = €300.000</a:t>
                      </a:r>
                      <a:br>
                        <a:rPr lang="nl-NL" dirty="0"/>
                      </a:br>
                      <a:r>
                        <a:rPr lang="nl-NL" dirty="0"/>
                        <a:t>€0,20 x 3.000.000 = €600.000</a:t>
                      </a:r>
                      <a:br>
                        <a:rPr lang="nl-NL" dirty="0"/>
                      </a:br>
                      <a:r>
                        <a:rPr lang="nl-NL" u="sng" dirty="0"/>
                        <a:t>Totaal</a:t>
                      </a:r>
                      <a:r>
                        <a:rPr lang="nl-NL" dirty="0"/>
                        <a:t>: €300.000 + €600.000 =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€900.000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3. = 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€4.500.000 - €900.000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€3.600.000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4. - 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Inkoopkosten:</a:t>
                      </a:r>
                      <a:br>
                        <a:rPr lang="nl-NL" dirty="0"/>
                      </a:br>
                      <a:r>
                        <a:rPr lang="nl-NL" dirty="0"/>
                        <a:t>€0,05 x 3.000.000 =  €150.000 </a:t>
                      </a:r>
                      <a:br>
                        <a:rPr lang="nl-NL" dirty="0"/>
                      </a:br>
                      <a:r>
                        <a:rPr lang="nl-NL" dirty="0"/>
                        <a:t>Huurkosten: €250.000  </a:t>
                      </a:r>
                      <a:br>
                        <a:rPr lang="nl-NL" dirty="0"/>
                      </a:br>
                      <a:r>
                        <a:rPr lang="nl-NL" dirty="0"/>
                        <a:t>Energiekosten: €200.000 </a:t>
                      </a:r>
                      <a:br>
                        <a:rPr lang="nl-NL" dirty="0"/>
                      </a:br>
                      <a:r>
                        <a:rPr lang="nl-NL" u="sng" dirty="0"/>
                        <a:t>Totaal</a:t>
                      </a:r>
                      <a:r>
                        <a:rPr lang="nl-NL" dirty="0"/>
                        <a:t>: €150.000 + €250.000 + €200.000 =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€600.000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197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5. = 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€3.600.000 - €600.000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€3.000.000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1982032"/>
                  </a:ext>
                </a:extLst>
              </a:tr>
            </a:tbl>
          </a:graphicData>
        </a:graphic>
      </p:graphicFrame>
      <p:sp>
        <p:nvSpPr>
          <p:cNvPr id="10" name="Tekstvak 9">
            <a:extLst>
              <a:ext uri="{FF2B5EF4-FFF2-40B4-BE49-F238E27FC236}">
                <a16:creationId xmlns:a16="http://schemas.microsoft.com/office/drawing/2014/main" id="{B7417BC4-8E80-4528-A5B0-9ADDE305832C}"/>
              </a:ext>
            </a:extLst>
          </p:cNvPr>
          <p:cNvSpPr txBox="1"/>
          <p:nvPr/>
        </p:nvSpPr>
        <p:spPr>
          <a:xfrm>
            <a:off x="705231" y="523783"/>
            <a:ext cx="3364637" cy="3728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Opdracht 1</a:t>
            </a:r>
          </a:p>
        </p:txBody>
      </p:sp>
      <p:sp>
        <p:nvSpPr>
          <p:cNvPr id="11" name="Tekstvak 10">
            <a:extLst>
              <a:ext uri="{FF2B5EF4-FFF2-40B4-BE49-F238E27FC236}">
                <a16:creationId xmlns:a16="http://schemas.microsoft.com/office/drawing/2014/main" id="{42A3B0FC-F5C5-4B26-AAE8-90DFE18F68F2}"/>
              </a:ext>
            </a:extLst>
          </p:cNvPr>
          <p:cNvSpPr txBox="1"/>
          <p:nvPr/>
        </p:nvSpPr>
        <p:spPr>
          <a:xfrm>
            <a:off x="705231" y="5166804"/>
            <a:ext cx="11315134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b="1" dirty="0"/>
              <a:t>Inkoopkosten zijn geen onderdeel van de inkoopwaarde v/d omzet. </a:t>
            </a:r>
            <a:br>
              <a:rPr lang="nl-NL" b="1" dirty="0"/>
            </a:br>
            <a:br>
              <a:rPr lang="nl-NL" b="1" dirty="0"/>
            </a:br>
            <a:r>
              <a:rPr lang="nl-NL" b="1" dirty="0"/>
              <a:t>Inkoopkosten zijn kosten die je maakt voor het inkopen van producten. Voorbeelden hiervan zijn vrachtkosten, bestelkosten en voorraadkosten. Inkoopkosten vallen onder de bedrijfskosten. </a:t>
            </a:r>
          </a:p>
        </p:txBody>
      </p:sp>
    </p:spTree>
    <p:extLst>
      <p:ext uri="{BB962C8B-B14F-4D97-AF65-F5344CB8AC3E}">
        <p14:creationId xmlns:p14="http://schemas.microsoft.com/office/powerpoint/2010/main" val="5865488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abel 5">
            <a:extLst>
              <a:ext uri="{FF2B5EF4-FFF2-40B4-BE49-F238E27FC236}">
                <a16:creationId xmlns:a16="http://schemas.microsoft.com/office/drawing/2014/main" id="{540ED03B-3222-4946-A265-B2BC17D1821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2344633"/>
              </p:ext>
            </p:extLst>
          </p:nvPr>
        </p:nvGraphicFramePr>
        <p:xfrm>
          <a:off x="705231" y="1291627"/>
          <a:ext cx="10781538" cy="239776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3715849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5157926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  <a:gridCol w="1907763">
                  <a:extLst>
                    <a:ext uri="{9D8B030D-6E8A-4147-A177-3AD203B41FA5}">
                      <a16:colId xmlns:a16="http://schemas.microsoft.com/office/drawing/2014/main" val="326683839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6.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€1,20 x 5.000.000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€6.000.000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7. - Inkoopwaarde van de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€0,15 x 3.000.000 =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€750.000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8. = 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€6.000.000 - €750.000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€5.250.000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9. - 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Inkoopkosten: €250.000</a:t>
                      </a:r>
                      <a:br>
                        <a:rPr lang="nl-NL" dirty="0"/>
                      </a:br>
                      <a:r>
                        <a:rPr lang="nl-NL" dirty="0"/>
                        <a:t>Huurkosten + Energiekosten: €1.000.000  </a:t>
                      </a:r>
                      <a:br>
                        <a:rPr lang="nl-NL" dirty="0"/>
                      </a:br>
                      <a:r>
                        <a:rPr lang="nl-NL" u="sng" dirty="0"/>
                        <a:t>Totaal</a:t>
                      </a:r>
                      <a:r>
                        <a:rPr lang="nl-NL" dirty="0"/>
                        <a:t>: €250.000 + €1.000.000 =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€1.250.000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619777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10. = 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€5.250.000 - €1.250.000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€4.000.000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51982032"/>
                  </a:ext>
                </a:extLst>
              </a:tr>
            </a:tbl>
          </a:graphicData>
        </a:graphic>
      </p:graphicFrame>
      <p:sp>
        <p:nvSpPr>
          <p:cNvPr id="4" name="Tekstvak 3">
            <a:extLst>
              <a:ext uri="{FF2B5EF4-FFF2-40B4-BE49-F238E27FC236}">
                <a16:creationId xmlns:a16="http://schemas.microsoft.com/office/drawing/2014/main" id="{4ACBA819-F3CB-4F3F-BF43-181C8FAF375A}"/>
              </a:ext>
            </a:extLst>
          </p:cNvPr>
          <p:cNvSpPr txBox="1"/>
          <p:nvPr/>
        </p:nvSpPr>
        <p:spPr>
          <a:xfrm>
            <a:off x="705231" y="763480"/>
            <a:ext cx="3364637" cy="3728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Opdracht 2</a:t>
            </a:r>
          </a:p>
        </p:txBody>
      </p:sp>
    </p:spTree>
    <p:extLst>
      <p:ext uri="{BB962C8B-B14F-4D97-AF65-F5344CB8AC3E}">
        <p14:creationId xmlns:p14="http://schemas.microsoft.com/office/powerpoint/2010/main" val="8827296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5">
            <a:extLst>
              <a:ext uri="{FF2B5EF4-FFF2-40B4-BE49-F238E27FC236}">
                <a16:creationId xmlns:a16="http://schemas.microsoft.com/office/drawing/2014/main" id="{E5A1D957-0184-40C9-B6EF-386082A0C91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03776548"/>
              </p:ext>
            </p:extLst>
          </p:nvPr>
        </p:nvGraphicFramePr>
        <p:xfrm>
          <a:off x="705230" y="1334456"/>
          <a:ext cx="10285324" cy="219964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4328408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3719744">
                  <a:extLst>
                    <a:ext uri="{9D8B030D-6E8A-4147-A177-3AD203B41FA5}">
                      <a16:colId xmlns:a16="http://schemas.microsoft.com/office/drawing/2014/main" val="3336786437"/>
                    </a:ext>
                  </a:extLst>
                </a:gridCol>
                <a:gridCol w="1429304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  <a:gridCol w="807868">
                  <a:extLst>
                    <a:ext uri="{9D8B030D-6E8A-4147-A177-3AD203B41FA5}">
                      <a16:colId xmlns:a16="http://schemas.microsoft.com/office/drawing/2014/main" val="326683839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11. Omzet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van de </a:t>
                      </a:r>
                      <a:r>
                        <a:rPr lang="nl-NL" b="0" dirty="0"/>
                        <a:t>Omzet.</a:t>
                      </a:r>
                      <a:br>
                        <a:rPr lang="nl-NL" b="0" dirty="0"/>
                      </a:br>
                      <a:r>
                        <a:rPr lang="nl-NL" b="0" dirty="0"/>
                        <a:t>Dus omzet = 100% = €4.000.000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€4.000.000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100%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12.  - Inkoopwaarde van de Omzet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Inkoopwaarde v/d Omzet = 60% </a:t>
                      </a:r>
                      <a:r>
                        <a:rPr lang="nl-NL" b="1" dirty="0"/>
                        <a:t>van de</a:t>
                      </a:r>
                      <a:r>
                        <a:rPr lang="nl-NL" dirty="0"/>
                        <a:t> omzet.</a:t>
                      </a:r>
                      <a:br>
                        <a:rPr lang="nl-NL" dirty="0"/>
                      </a:br>
                      <a:r>
                        <a:rPr lang="nl-NL" dirty="0"/>
                        <a:t>60% van €4.000.000 </a:t>
                      </a:r>
                      <a:br>
                        <a:rPr lang="nl-NL" dirty="0"/>
                      </a:br>
                      <a:r>
                        <a:rPr lang="nl-NL" dirty="0"/>
                        <a:t>0,6 x €4.000.000 =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€2.400.000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60%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13. = 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€4.000.000 - €2.400.000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€1.600.000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40%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</a:tbl>
          </a:graphicData>
        </a:graphic>
      </p:graphicFrame>
      <p:sp>
        <p:nvSpPr>
          <p:cNvPr id="3" name="Tekstvak 2">
            <a:extLst>
              <a:ext uri="{FF2B5EF4-FFF2-40B4-BE49-F238E27FC236}">
                <a16:creationId xmlns:a16="http://schemas.microsoft.com/office/drawing/2014/main" id="{4B48508F-CC72-49F8-A794-42A2377EFCCB}"/>
              </a:ext>
            </a:extLst>
          </p:cNvPr>
          <p:cNvSpPr txBox="1"/>
          <p:nvPr/>
        </p:nvSpPr>
        <p:spPr>
          <a:xfrm>
            <a:off x="705230" y="702849"/>
            <a:ext cx="3364637" cy="3728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Opdracht 3 - I</a:t>
            </a:r>
          </a:p>
        </p:txBody>
      </p:sp>
    </p:spTree>
    <p:extLst>
      <p:ext uri="{BB962C8B-B14F-4D97-AF65-F5344CB8AC3E}">
        <p14:creationId xmlns:p14="http://schemas.microsoft.com/office/powerpoint/2010/main" val="25055734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B84CF4E8-E8EC-43B2-8520-1D51DAADAF63}"/>
              </a:ext>
            </a:extLst>
          </p:cNvPr>
          <p:cNvSpPr txBox="1"/>
          <p:nvPr/>
        </p:nvSpPr>
        <p:spPr>
          <a:xfrm>
            <a:off x="563187" y="499226"/>
            <a:ext cx="3364637" cy="37286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Opdracht 3 - II</a:t>
            </a:r>
          </a:p>
        </p:txBody>
      </p:sp>
      <p:graphicFrame>
        <p:nvGraphicFramePr>
          <p:cNvPr id="3" name="Tabel 5">
            <a:extLst>
              <a:ext uri="{FF2B5EF4-FFF2-40B4-BE49-F238E27FC236}">
                <a16:creationId xmlns:a16="http://schemas.microsoft.com/office/drawing/2014/main" id="{23814481-0FA1-48E1-ABD9-1994797A006F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044155527"/>
              </p:ext>
            </p:extLst>
          </p:nvPr>
        </p:nvGraphicFramePr>
        <p:xfrm>
          <a:off x="563187" y="1077567"/>
          <a:ext cx="10285324" cy="4389120"/>
        </p:xfrm>
        <a:graphic>
          <a:graphicData uri="http://schemas.openxmlformats.org/drawingml/2006/table">
            <a:tbl>
              <a:tblPr firstRow="1" bandRow="1">
                <a:tableStyleId>{69CF1AB2-1976-4502-BF36-3FF5EA218861}</a:tableStyleId>
              </a:tblPr>
              <a:tblGrid>
                <a:gridCol w="2266569">
                  <a:extLst>
                    <a:ext uri="{9D8B030D-6E8A-4147-A177-3AD203B41FA5}">
                      <a16:colId xmlns:a16="http://schemas.microsoft.com/office/drawing/2014/main" val="4663937"/>
                    </a:ext>
                  </a:extLst>
                </a:gridCol>
                <a:gridCol w="5781583">
                  <a:extLst>
                    <a:ext uri="{9D8B030D-6E8A-4147-A177-3AD203B41FA5}">
                      <a16:colId xmlns:a16="http://schemas.microsoft.com/office/drawing/2014/main" val="3336786437"/>
                    </a:ext>
                  </a:extLst>
                </a:gridCol>
                <a:gridCol w="1429304">
                  <a:extLst>
                    <a:ext uri="{9D8B030D-6E8A-4147-A177-3AD203B41FA5}">
                      <a16:colId xmlns:a16="http://schemas.microsoft.com/office/drawing/2014/main" val="1155460128"/>
                    </a:ext>
                  </a:extLst>
                </a:gridCol>
                <a:gridCol w="807868">
                  <a:extLst>
                    <a:ext uri="{9D8B030D-6E8A-4147-A177-3AD203B41FA5}">
                      <a16:colId xmlns:a16="http://schemas.microsoft.com/office/drawing/2014/main" val="326683839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0" dirty="0"/>
                        <a:t>Brutowinst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= €1.600.000 </a:t>
                      </a:r>
                      <a:br>
                        <a:rPr lang="nl-NL" b="0" dirty="0"/>
                      </a:br>
                      <a:r>
                        <a:rPr lang="nl-NL" b="0" dirty="0"/>
                        <a:t>Bedrijfskosten zijn 25% </a:t>
                      </a:r>
                      <a:r>
                        <a:rPr lang="nl-NL" b="1" dirty="0"/>
                        <a:t>van de </a:t>
                      </a:r>
                      <a:r>
                        <a:rPr lang="nl-NL" b="0" dirty="0"/>
                        <a:t>Nettowinst</a:t>
                      </a:r>
                      <a:r>
                        <a:rPr lang="nl-NL" dirty="0"/>
                        <a:t>. </a:t>
                      </a:r>
                      <a:br>
                        <a:rPr lang="nl-NL" dirty="0"/>
                      </a:br>
                      <a:r>
                        <a:rPr lang="nl-NL" b="0" dirty="0"/>
                        <a:t>Dus Nettowinst = 100% en Bedrijfskosten = 25%.</a:t>
                      </a:r>
                      <a:br>
                        <a:rPr lang="nl-NL" dirty="0"/>
                      </a:br>
                      <a:br>
                        <a:rPr lang="nl-NL" dirty="0"/>
                      </a:br>
                      <a:r>
                        <a:rPr lang="nl-NL" b="0" dirty="0"/>
                        <a:t>Nettowinst = Brutowinst – Bedrijfskosten</a:t>
                      </a:r>
                      <a:br>
                        <a:rPr lang="nl-NL" dirty="0"/>
                      </a:br>
                      <a:r>
                        <a:rPr lang="nl-NL" b="0" dirty="0"/>
                        <a:t>Brutowinst = Bedrijfskosten + Nettowinst </a:t>
                      </a:r>
                      <a:br>
                        <a:rPr lang="nl-NL" b="0" dirty="0"/>
                      </a:br>
                      <a:r>
                        <a:rPr lang="nl-NL" b="0" dirty="0"/>
                        <a:t>Brutowinst = 25% + 100% = 125%                  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€1.600.000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125%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6381559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2.  - Bedrijfskosten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0" dirty="0"/>
                        <a:t>= 25%</a:t>
                      </a:r>
                      <a:br>
                        <a:rPr lang="nl-NL" b="0" dirty="0"/>
                      </a:br>
                      <a:r>
                        <a:rPr lang="nl-NL" b="0" dirty="0"/>
                        <a:t>Brutowinst = €1.600.000 = 125%</a:t>
                      </a:r>
                      <a:br>
                        <a:rPr lang="nl-NL" b="0" dirty="0"/>
                      </a:br>
                      <a:r>
                        <a:rPr lang="nl-NL" b="0" dirty="0"/>
                        <a:t>€1.600.000 / 125% x 25% = €320.000</a:t>
                      </a:r>
                      <a:br>
                        <a:rPr lang="nl-NL" b="1" dirty="0"/>
                      </a:b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€320.000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25%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0740552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3. = Nettowinst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van de </a:t>
                      </a:r>
                      <a:r>
                        <a:rPr lang="nl-NL" dirty="0"/>
                        <a:t>Nettowinst. </a:t>
                      </a:r>
                      <a:br>
                        <a:rPr lang="nl-NL" dirty="0"/>
                      </a:br>
                      <a:r>
                        <a:rPr lang="nl-NL" dirty="0"/>
                        <a:t>Dus nettowinst = 100%</a:t>
                      </a:r>
                      <a:br>
                        <a:rPr lang="nl-NL" dirty="0"/>
                      </a:br>
                      <a:r>
                        <a:rPr lang="nl-NL" dirty="0"/>
                        <a:t>Brutowinst = €1.600.000 = 125%</a:t>
                      </a:r>
                      <a:br>
                        <a:rPr lang="nl-NL" dirty="0"/>
                      </a:br>
                      <a:r>
                        <a:rPr lang="nl-NL" dirty="0"/>
                        <a:t>€1.600.000 / 125% x 100% = €1.280.000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€1.280.000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b="1" dirty="0"/>
                        <a:t>100%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56138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769918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E2366EBA-92FD-44AE-87A9-25E5135EB2C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12192000" cy="6869209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B437F5FC-01F7-4EB4-81E7-C27D917E955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417513" y="0"/>
            <a:ext cx="12584114" cy="6853238"/>
            <a:chOff x="-417513" y="0"/>
            <a:chExt cx="12584114" cy="6853238"/>
          </a:xfrm>
        </p:grpSpPr>
        <p:sp>
          <p:nvSpPr>
            <p:cNvPr id="11" name="Freeform 5">
              <a:extLst>
                <a:ext uri="{FF2B5EF4-FFF2-40B4-BE49-F238E27FC236}">
                  <a16:creationId xmlns:a16="http://schemas.microsoft.com/office/drawing/2014/main" id="{4B0CFF10-4805-4BFA-961B-1F60DAEB948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306513" y="0"/>
              <a:ext cx="3862388" cy="6843713"/>
            </a:xfrm>
            <a:custGeom>
              <a:avLst/>
              <a:gdLst/>
              <a:ahLst/>
              <a:cxnLst/>
              <a:rect l="0" t="0" r="r" b="b"/>
              <a:pathLst>
                <a:path w="813" h="1440">
                  <a:moveTo>
                    <a:pt x="813" y="0"/>
                  </a:moveTo>
                  <a:cubicBezTo>
                    <a:pt x="331" y="221"/>
                    <a:pt x="0" y="1039"/>
                    <a:pt x="43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2" name="Freeform 6">
              <a:extLst>
                <a:ext uri="{FF2B5EF4-FFF2-40B4-BE49-F238E27FC236}">
                  <a16:creationId xmlns:a16="http://schemas.microsoft.com/office/drawing/2014/main" id="{BE054536-C03E-4857-B4AE-D687A58F9A9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26725" y="9525"/>
              <a:ext cx="1539875" cy="555625"/>
            </a:xfrm>
            <a:custGeom>
              <a:avLst/>
              <a:gdLst/>
              <a:ahLst/>
              <a:cxnLst/>
              <a:rect l="0" t="0" r="r" b="b"/>
              <a:pathLst>
                <a:path w="324" h="117">
                  <a:moveTo>
                    <a:pt x="324" y="117"/>
                  </a:moveTo>
                  <a:cubicBezTo>
                    <a:pt x="223" y="64"/>
                    <a:pt x="107" y="2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7">
              <a:extLst>
                <a:ext uri="{FF2B5EF4-FFF2-40B4-BE49-F238E27FC236}">
                  <a16:creationId xmlns:a16="http://schemas.microsoft.com/office/drawing/2014/main" id="{FE33E51C-23D8-43F5-98C4-A2ED2C4C99C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247313" y="5013325"/>
              <a:ext cx="1919288" cy="1830388"/>
            </a:xfrm>
            <a:custGeom>
              <a:avLst/>
              <a:gdLst/>
              <a:ahLst/>
              <a:cxnLst/>
              <a:rect l="0" t="0" r="r" b="b"/>
              <a:pathLst>
                <a:path w="404" h="385">
                  <a:moveTo>
                    <a:pt x="0" y="385"/>
                  </a:moveTo>
                  <a:cubicBezTo>
                    <a:pt x="146" y="272"/>
                    <a:pt x="285" y="142"/>
                    <a:pt x="404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8">
              <a:extLst>
                <a:ext uri="{FF2B5EF4-FFF2-40B4-BE49-F238E27FC236}">
                  <a16:creationId xmlns:a16="http://schemas.microsoft.com/office/drawing/2014/main" id="{89E18891-DEB2-4CFD-A907-2868B2A9105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775" y="0"/>
              <a:ext cx="3676650" cy="6843713"/>
            </a:xfrm>
            <a:custGeom>
              <a:avLst/>
              <a:gdLst/>
              <a:ahLst/>
              <a:cxnLst/>
              <a:rect l="0" t="0" r="r" b="b"/>
              <a:pathLst>
                <a:path w="774" h="1440">
                  <a:moveTo>
                    <a:pt x="774" y="0"/>
                  </a:moveTo>
                  <a:cubicBezTo>
                    <a:pt x="312" y="240"/>
                    <a:pt x="0" y="1034"/>
                    <a:pt x="41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9">
              <a:extLst>
                <a:ext uri="{FF2B5EF4-FFF2-40B4-BE49-F238E27FC236}">
                  <a16:creationId xmlns:a16="http://schemas.microsoft.com/office/drawing/2014/main" id="{0002C1BB-DB60-4314-A2FC-203E54D94C7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02988" y="9525"/>
              <a:ext cx="963613" cy="366713"/>
            </a:xfrm>
            <a:custGeom>
              <a:avLst/>
              <a:gdLst/>
              <a:ahLst/>
              <a:cxnLst/>
              <a:rect l="0" t="0" r="r" b="b"/>
              <a:pathLst>
                <a:path w="203" h="77">
                  <a:moveTo>
                    <a:pt x="203" y="77"/>
                  </a:moveTo>
                  <a:cubicBezTo>
                    <a:pt x="138" y="46"/>
                    <a:pt x="68" y="2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10">
              <a:extLst>
                <a:ext uri="{FF2B5EF4-FFF2-40B4-BE49-F238E27FC236}">
                  <a16:creationId xmlns:a16="http://schemas.microsoft.com/office/drawing/2014/main" id="{9B75BDFA-6D78-4FB1-9F21-5280855C49F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494963" y="5275263"/>
              <a:ext cx="1666875" cy="1577975"/>
            </a:xfrm>
            <a:custGeom>
              <a:avLst/>
              <a:gdLst/>
              <a:ahLst/>
              <a:cxnLst/>
              <a:rect l="0" t="0" r="r" b="b"/>
              <a:pathLst>
                <a:path w="351" h="332">
                  <a:moveTo>
                    <a:pt x="0" y="332"/>
                  </a:moveTo>
                  <a:cubicBezTo>
                    <a:pt x="125" y="232"/>
                    <a:pt x="245" y="121"/>
                    <a:pt x="35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1">
              <a:extLst>
                <a:ext uri="{FF2B5EF4-FFF2-40B4-BE49-F238E27FC236}">
                  <a16:creationId xmlns:a16="http://schemas.microsoft.com/office/drawing/2014/main" id="{0B632D6B-A327-41AB-BBCF-9A03AD2AB73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621088" cy="6843713"/>
            </a:xfrm>
            <a:custGeom>
              <a:avLst/>
              <a:gdLst/>
              <a:ahLst/>
              <a:cxnLst/>
              <a:rect l="0" t="0" r="r" b="b"/>
              <a:pathLst>
                <a:path w="762" h="1440">
                  <a:moveTo>
                    <a:pt x="762" y="0"/>
                  </a:moveTo>
                  <a:cubicBezTo>
                    <a:pt x="308" y="245"/>
                    <a:pt x="0" y="1033"/>
                    <a:pt x="403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2">
              <a:extLst>
                <a:ext uri="{FF2B5EF4-FFF2-40B4-BE49-F238E27FC236}">
                  <a16:creationId xmlns:a16="http://schemas.microsoft.com/office/drawing/2014/main" id="{F514BBC5-1736-4813-BECB-5A6B6738E58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501438" y="9525"/>
              <a:ext cx="665163" cy="257175"/>
            </a:xfrm>
            <a:custGeom>
              <a:avLst/>
              <a:gdLst/>
              <a:ahLst/>
              <a:cxnLst/>
              <a:rect l="0" t="0" r="r" b="b"/>
              <a:pathLst>
                <a:path w="140" h="54">
                  <a:moveTo>
                    <a:pt x="140" y="54"/>
                  </a:moveTo>
                  <a:cubicBezTo>
                    <a:pt x="95" y="34"/>
                    <a:pt x="48" y="16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3">
              <a:extLst>
                <a:ext uri="{FF2B5EF4-FFF2-40B4-BE49-F238E27FC236}">
                  <a16:creationId xmlns:a16="http://schemas.microsoft.com/office/drawing/2014/main" id="{94A2C868-7AEC-4209-BFA3-7185B11D330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641013" y="5408613"/>
              <a:ext cx="1525588" cy="1435100"/>
            </a:xfrm>
            <a:custGeom>
              <a:avLst/>
              <a:gdLst/>
              <a:ahLst/>
              <a:cxnLst/>
              <a:rect l="0" t="0" r="r" b="b"/>
              <a:pathLst>
                <a:path w="321" h="302">
                  <a:moveTo>
                    <a:pt x="0" y="302"/>
                  </a:moveTo>
                  <a:cubicBezTo>
                    <a:pt x="114" y="210"/>
                    <a:pt x="223" y="109"/>
                    <a:pt x="321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4">
              <a:extLst>
                <a:ext uri="{FF2B5EF4-FFF2-40B4-BE49-F238E27FC236}">
                  <a16:creationId xmlns:a16="http://schemas.microsoft.com/office/drawing/2014/main" id="{FF56CB70-2B25-4695-ADC8-6092D0D1129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1713" y="0"/>
              <a:ext cx="3244850" cy="6843713"/>
            </a:xfrm>
            <a:custGeom>
              <a:avLst/>
              <a:gdLst/>
              <a:ahLst/>
              <a:cxnLst/>
              <a:rect l="0" t="0" r="r" b="b"/>
              <a:pathLst>
                <a:path w="683" h="1440">
                  <a:moveTo>
                    <a:pt x="683" y="0"/>
                  </a:moveTo>
                  <a:cubicBezTo>
                    <a:pt x="258" y="256"/>
                    <a:pt x="0" y="1041"/>
                    <a:pt x="355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5">
              <a:extLst>
                <a:ext uri="{FF2B5EF4-FFF2-40B4-BE49-F238E27FC236}">
                  <a16:creationId xmlns:a16="http://schemas.microsoft.com/office/drawing/2014/main" id="{BA411BEF-2182-4458-B9AF-1634B5C2316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802938" y="5518150"/>
              <a:ext cx="1363663" cy="1325563"/>
            </a:xfrm>
            <a:custGeom>
              <a:avLst/>
              <a:gdLst/>
              <a:ahLst/>
              <a:cxnLst/>
              <a:rect l="0" t="0" r="r" b="b"/>
              <a:pathLst>
                <a:path w="287" h="279">
                  <a:moveTo>
                    <a:pt x="0" y="279"/>
                  </a:moveTo>
                  <a:cubicBezTo>
                    <a:pt x="101" y="193"/>
                    <a:pt x="198" y="100"/>
                    <a:pt x="287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6">
              <a:extLst>
                <a:ext uri="{FF2B5EF4-FFF2-40B4-BE49-F238E27FC236}">
                  <a16:creationId xmlns:a16="http://schemas.microsoft.com/office/drawing/2014/main" id="{53F27E63-3F11-4C85-AC72-1EE8508C4C4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89000" y="0"/>
              <a:ext cx="3230563" cy="6843713"/>
            </a:xfrm>
            <a:custGeom>
              <a:avLst/>
              <a:gdLst/>
              <a:ahLst/>
              <a:cxnLst/>
              <a:rect l="0" t="0" r="r" b="b"/>
              <a:pathLst>
                <a:path w="680" h="1440">
                  <a:moveTo>
                    <a:pt x="680" y="0"/>
                  </a:moveTo>
                  <a:cubicBezTo>
                    <a:pt x="257" y="265"/>
                    <a:pt x="0" y="1026"/>
                    <a:pt x="337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7">
              <a:extLst>
                <a:ext uri="{FF2B5EF4-FFF2-40B4-BE49-F238E27FC236}">
                  <a16:creationId xmlns:a16="http://schemas.microsoft.com/office/drawing/2014/main" id="{68B589BA-F70F-4E0B-94B9-EEB83EDF3F2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979150" y="5694363"/>
              <a:ext cx="1187450" cy="1149350"/>
            </a:xfrm>
            <a:custGeom>
              <a:avLst/>
              <a:gdLst/>
              <a:ahLst/>
              <a:cxnLst/>
              <a:rect l="0" t="0" r="r" b="b"/>
              <a:pathLst>
                <a:path w="250" h="242">
                  <a:moveTo>
                    <a:pt x="0" y="242"/>
                  </a:moveTo>
                  <a:cubicBezTo>
                    <a:pt x="88" y="166"/>
                    <a:pt x="172" y="85"/>
                    <a:pt x="25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8">
              <a:extLst>
                <a:ext uri="{FF2B5EF4-FFF2-40B4-BE49-F238E27FC236}">
                  <a16:creationId xmlns:a16="http://schemas.microsoft.com/office/drawing/2014/main" id="{9D0B991D-CB0A-415F-8D77-A5565F66F0E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84188" y="0"/>
              <a:ext cx="3421063" cy="6843713"/>
            </a:xfrm>
            <a:custGeom>
              <a:avLst/>
              <a:gdLst/>
              <a:ahLst/>
              <a:cxnLst/>
              <a:rect l="0" t="0" r="r" b="b"/>
              <a:pathLst>
                <a:path w="720" h="1440">
                  <a:moveTo>
                    <a:pt x="720" y="0"/>
                  </a:moveTo>
                  <a:cubicBezTo>
                    <a:pt x="316" y="282"/>
                    <a:pt x="0" y="1018"/>
                    <a:pt x="362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9">
              <a:extLst>
                <a:ext uri="{FF2B5EF4-FFF2-40B4-BE49-F238E27FC236}">
                  <a16:creationId xmlns:a16="http://schemas.microsoft.com/office/drawing/2014/main" id="{701E99DE-74F0-41D1-BBF4-5A57053BB6C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87125" y="6049963"/>
              <a:ext cx="879475" cy="793750"/>
            </a:xfrm>
            <a:custGeom>
              <a:avLst/>
              <a:gdLst/>
              <a:ahLst/>
              <a:cxnLst/>
              <a:rect l="0" t="0" r="r" b="b"/>
              <a:pathLst>
                <a:path w="185" h="167">
                  <a:moveTo>
                    <a:pt x="0" y="167"/>
                  </a:moveTo>
                  <a:cubicBezTo>
                    <a:pt x="63" y="114"/>
                    <a:pt x="125" y="58"/>
                    <a:pt x="185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20">
              <a:extLst>
                <a:ext uri="{FF2B5EF4-FFF2-40B4-BE49-F238E27FC236}">
                  <a16:creationId xmlns:a16="http://schemas.microsoft.com/office/drawing/2014/main" id="{C02EE40A-8F17-4182-9495-9506463B794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98488" y="0"/>
              <a:ext cx="2717800" cy="6843713"/>
            </a:xfrm>
            <a:custGeom>
              <a:avLst/>
              <a:gdLst/>
              <a:ahLst/>
              <a:cxnLst/>
              <a:rect l="0" t="0" r="r" b="b"/>
              <a:pathLst>
                <a:path w="572" h="1440">
                  <a:moveTo>
                    <a:pt x="572" y="0"/>
                  </a:moveTo>
                  <a:cubicBezTo>
                    <a:pt x="213" y="320"/>
                    <a:pt x="0" y="979"/>
                    <a:pt x="164" y="1440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1">
              <a:extLst>
                <a:ext uri="{FF2B5EF4-FFF2-40B4-BE49-F238E27FC236}">
                  <a16:creationId xmlns:a16="http://schemas.microsoft.com/office/drawing/2014/main" id="{924210CA-0A35-4127-925F-D4084B7DC39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61938" y="0"/>
              <a:ext cx="2944813" cy="6843713"/>
            </a:xfrm>
            <a:custGeom>
              <a:avLst/>
              <a:gdLst/>
              <a:ahLst/>
              <a:cxnLst/>
              <a:rect l="0" t="0" r="r" b="b"/>
              <a:pathLst>
                <a:path w="620" h="1440">
                  <a:moveTo>
                    <a:pt x="620" y="0"/>
                  </a:moveTo>
                  <a:cubicBezTo>
                    <a:pt x="248" y="325"/>
                    <a:pt x="0" y="960"/>
                    <a:pt x="186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lg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2">
              <a:extLst>
                <a:ext uri="{FF2B5EF4-FFF2-40B4-BE49-F238E27FC236}">
                  <a16:creationId xmlns:a16="http://schemas.microsoft.com/office/drawing/2014/main" id="{DC13CEF1-DD2D-474C-B81C-820CEF3D9C3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417513" y="0"/>
              <a:ext cx="2403475" cy="6843713"/>
            </a:xfrm>
            <a:custGeom>
              <a:avLst/>
              <a:gdLst/>
              <a:ahLst/>
              <a:cxnLst/>
              <a:rect l="0" t="0" r="r" b="b"/>
              <a:pathLst>
                <a:path w="506" h="1440">
                  <a:moveTo>
                    <a:pt x="506" y="0"/>
                  </a:moveTo>
                  <a:cubicBezTo>
                    <a:pt x="109" y="356"/>
                    <a:pt x="0" y="943"/>
                    <a:pt x="171" y="144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3">
              <a:extLst>
                <a:ext uri="{FF2B5EF4-FFF2-40B4-BE49-F238E27FC236}">
                  <a16:creationId xmlns:a16="http://schemas.microsoft.com/office/drawing/2014/main" id="{F889481A-8038-43E6-8EF1-A5F802CEDF1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9525"/>
              <a:ext cx="1771650" cy="3198813"/>
            </a:xfrm>
            <a:custGeom>
              <a:avLst/>
              <a:gdLst/>
              <a:ahLst/>
              <a:cxnLst/>
              <a:rect l="0" t="0" r="r" b="b"/>
              <a:pathLst>
                <a:path w="373" h="673">
                  <a:moveTo>
                    <a:pt x="373" y="0"/>
                  </a:moveTo>
                  <a:cubicBezTo>
                    <a:pt x="175" y="183"/>
                    <a:pt x="51" y="409"/>
                    <a:pt x="0" y="673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0" name="Freeform 24">
              <a:extLst>
                <a:ext uri="{FF2B5EF4-FFF2-40B4-BE49-F238E27FC236}">
                  <a16:creationId xmlns:a16="http://schemas.microsoft.com/office/drawing/2014/main" id="{128BD14A-9093-4854-A73A-F666B2ED2D2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4763" y="6016625"/>
              <a:ext cx="214313" cy="827088"/>
            </a:xfrm>
            <a:custGeom>
              <a:avLst/>
              <a:gdLst/>
              <a:ahLst/>
              <a:cxnLst/>
              <a:rect l="0" t="0" r="r" b="b"/>
              <a:pathLst>
                <a:path w="45" h="174">
                  <a:moveTo>
                    <a:pt x="0" y="0"/>
                  </a:moveTo>
                  <a:cubicBezTo>
                    <a:pt x="11" y="59"/>
                    <a:pt x="26" y="118"/>
                    <a:pt x="45" y="174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1" name="Freeform 25">
              <a:extLst>
                <a:ext uri="{FF2B5EF4-FFF2-40B4-BE49-F238E27FC236}">
                  <a16:creationId xmlns:a16="http://schemas.microsoft.com/office/drawing/2014/main" id="{22D884F4-76EC-4371-B903-E79CF191E30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4288" y="0"/>
              <a:ext cx="1562100" cy="2228850"/>
            </a:xfrm>
            <a:custGeom>
              <a:avLst/>
              <a:gdLst/>
              <a:ahLst/>
              <a:cxnLst/>
              <a:rect l="0" t="0" r="r" b="b"/>
              <a:pathLst>
                <a:path w="329" h="469">
                  <a:moveTo>
                    <a:pt x="329" y="0"/>
                  </a:moveTo>
                  <a:cubicBezTo>
                    <a:pt x="189" y="133"/>
                    <a:pt x="69" y="288"/>
                    <a:pt x="0" y="469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sp useBgFill="1">
        <p:nvSpPr>
          <p:cNvPr id="33" name="Rectangle 32">
            <a:extLst>
              <a:ext uri="{FF2B5EF4-FFF2-40B4-BE49-F238E27FC236}">
                <a16:creationId xmlns:a16="http://schemas.microsoft.com/office/drawing/2014/main" id="{7C462C46-EFB7-4580-9921-DFC346FCC3C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923665" y="0"/>
            <a:ext cx="10268336" cy="68692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E731F90-889B-49B0-8B40-E880587E55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80485" y="841375"/>
            <a:ext cx="6230857" cy="1230570"/>
          </a:xfrm>
        </p:spPr>
        <p:txBody>
          <a:bodyPr anchor="t">
            <a:normAutofit/>
          </a:bodyPr>
          <a:lstStyle/>
          <a:p>
            <a:pPr algn="l"/>
            <a:r>
              <a:rPr lang="nl-NL" sz="3600">
                <a:solidFill>
                  <a:schemeClr val="accent1"/>
                </a:solidFill>
              </a:rPr>
              <a:t>Zelf aan de slag </a:t>
            </a:r>
          </a:p>
        </p:txBody>
      </p:sp>
      <p:sp>
        <p:nvSpPr>
          <p:cNvPr id="35" name="Isosceles Triangle 34">
            <a:extLst>
              <a:ext uri="{FF2B5EF4-FFF2-40B4-BE49-F238E27FC236}">
                <a16:creationId xmlns:a16="http://schemas.microsoft.com/office/drawing/2014/main" id="{B8B918B4-AB10-4E3A-916E-A9625586EA4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1797903" y="954813"/>
            <a:ext cx="300774" cy="259288"/>
          </a:xfrm>
          <a:prstGeom prst="triangl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FCF1222-3EDC-47A5-9157-0DBF607EAA8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80487" y="2249046"/>
            <a:ext cx="6123783" cy="3802762"/>
          </a:xfrm>
        </p:spPr>
        <p:txBody>
          <a:bodyPr anchor="t">
            <a:normAutofit/>
          </a:bodyPr>
          <a:lstStyle/>
          <a:p>
            <a:r>
              <a:rPr lang="nl-NL" sz="1600" dirty="0"/>
              <a:t>Ga aan de slag met de Lesbrieven A en B.</a:t>
            </a:r>
          </a:p>
          <a:p>
            <a:r>
              <a:rPr lang="nl-NL" sz="1600" dirty="0"/>
              <a:t>Ben je daarmee klaar? Ga verder met de Bouwstenen A en C.</a:t>
            </a:r>
          </a:p>
          <a:p>
            <a:r>
              <a:rPr lang="nl-NL" sz="1600" dirty="0"/>
              <a:t>Je mag zachtjes overleggen met je buurman/buurvouw. </a:t>
            </a:r>
          </a:p>
          <a:p>
            <a:r>
              <a:rPr lang="nl-NL" sz="1600" dirty="0"/>
              <a:t>Heb je een vraag, stel die eerst aan de buurman/buurvrouw daarna aan de docent. </a:t>
            </a:r>
          </a:p>
          <a:p>
            <a:r>
              <a:rPr lang="nl-NL" sz="1600" dirty="0"/>
              <a:t>Maak ALLEEN gebruik van </a:t>
            </a:r>
            <a:r>
              <a:rPr lang="nl-NL" sz="1600" dirty="0" err="1"/>
              <a:t>Learnbeat</a:t>
            </a:r>
            <a:r>
              <a:rPr lang="nl-NL" sz="1600" dirty="0"/>
              <a:t>. Er zijn GEEN andere  hulpmiddelen toegestaan. </a:t>
            </a:r>
          </a:p>
          <a:p>
            <a:endParaRPr lang="nl-NL" sz="1600" dirty="0"/>
          </a:p>
        </p:txBody>
      </p:sp>
    </p:spTree>
    <p:extLst>
      <p:ext uri="{BB962C8B-B14F-4D97-AF65-F5344CB8AC3E}">
        <p14:creationId xmlns:p14="http://schemas.microsoft.com/office/powerpoint/2010/main" val="3827083942"/>
      </p:ext>
    </p:extLst>
  </p:cSld>
  <p:clrMapOvr>
    <a:masterClrMapping/>
  </p:clrMapOvr>
</p:sld>
</file>

<file path=ppt/theme/theme1.xml><?xml version="1.0" encoding="utf-8"?>
<a:theme xmlns:a="http://schemas.openxmlformats.org/drawingml/2006/main" name="Atlas">
  <a:themeElements>
    <a:clrScheme name="Atlas">
      <a:dk1>
        <a:sysClr val="windowText" lastClr="000000"/>
      </a:dk1>
      <a:lt1>
        <a:sysClr val="window" lastClr="FFFFFF"/>
      </a:lt1>
      <a:dk2>
        <a:srgbClr val="454545"/>
      </a:dk2>
      <a:lt2>
        <a:srgbClr val="E0E0E0"/>
      </a:lt2>
      <a:accent1>
        <a:srgbClr val="F81B02"/>
      </a:accent1>
      <a:accent2>
        <a:srgbClr val="FC7715"/>
      </a:accent2>
      <a:accent3>
        <a:srgbClr val="AFBF41"/>
      </a:accent3>
      <a:accent4>
        <a:srgbClr val="50C49F"/>
      </a:accent4>
      <a:accent5>
        <a:srgbClr val="3B95C4"/>
      </a:accent5>
      <a:accent6>
        <a:srgbClr val="B560D4"/>
      </a:accent6>
      <a:hlink>
        <a:srgbClr val="FC5A1A"/>
      </a:hlink>
      <a:folHlink>
        <a:srgbClr val="B49E74"/>
      </a:folHlink>
    </a:clrScheme>
    <a:fontScheme name="Atlas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Atlas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alpha val="60000"/>
                <a:satMod val="109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4000"/>
                <a:satMod val="130000"/>
                <a:lumMod val="92000"/>
              </a:schemeClr>
            </a:gs>
            <a:gs pos="100000">
              <a:schemeClr val="phClr">
                <a:shade val="76000"/>
                <a:satMod val="130000"/>
                <a:lumMod val="88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0000"/>
            </a:schemeClr>
          </a:solidFill>
          <a:prstDash val="solid"/>
        </a:ln>
        <a:ln w="15875" cap="flat" cmpd="sng" algn="ctr">
          <a:solidFill>
            <a:schemeClr val="phClr">
              <a:shade val="9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5400" dir="5400000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>
            <a:bevelT w="0" h="0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10000">
              <a:schemeClr val="phClr">
                <a:tint val="94000"/>
                <a:lumMod val="116000"/>
              </a:schemeClr>
            </a:gs>
            <a:gs pos="100000">
              <a:schemeClr val="phClr">
                <a:tint val="98000"/>
                <a:shade val="86000"/>
                <a:satMod val="90000"/>
                <a:lumMod val="88000"/>
              </a:schemeClr>
            </a:gs>
          </a:gsLst>
          <a:path path="circle">
            <a:fillToRect l="50000" t="15000" r="50000" b="169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Atlas" id="{5156B0E4-0EB1-49FE-A26B-15F6F698AEC6}" vid="{508F7963-D0B5-43F7-BB2C-FCE3009C08E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190</TotalTime>
  <Words>740</Words>
  <Application>Microsoft Office PowerPoint</Application>
  <PresentationFormat>Breedbeeld</PresentationFormat>
  <Paragraphs>100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Calibri Light</vt:lpstr>
      <vt:lpstr>Rockwell</vt:lpstr>
      <vt:lpstr>Wingdings</vt:lpstr>
      <vt:lpstr>Atlas</vt:lpstr>
      <vt:lpstr>H4: Kopen &amp; Werken.  Een eigen bedrijf. </vt:lpstr>
      <vt:lpstr>Leerdoelen</vt:lpstr>
      <vt:lpstr>Oefenen</vt:lpstr>
      <vt:lpstr>PowerPoint-presentatie</vt:lpstr>
      <vt:lpstr>PowerPoint-presentatie</vt:lpstr>
      <vt:lpstr>PowerPoint-presentatie</vt:lpstr>
      <vt:lpstr>PowerPoint-presentatie</vt:lpstr>
      <vt:lpstr>PowerPoint-presentatie</vt:lpstr>
      <vt:lpstr>Zelf aan de slag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H4: Kopen &amp; Werken.  Een eigen bedrijf. </dc:title>
  <dc:creator>B. van Orsouw</dc:creator>
  <cp:lastModifiedBy>B. van Orsouw</cp:lastModifiedBy>
  <cp:revision>6</cp:revision>
  <dcterms:created xsi:type="dcterms:W3CDTF">2020-10-27T12:09:07Z</dcterms:created>
  <dcterms:modified xsi:type="dcterms:W3CDTF">2020-10-27T15:19:57Z</dcterms:modified>
</cp:coreProperties>
</file>