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97" autoAdjust="0"/>
    <p:restoredTop sz="94660"/>
  </p:normalViewPr>
  <p:slideViewPr>
    <p:cSldViewPr snapToGrid="0">
      <p:cViewPr varScale="1">
        <p:scale>
          <a:sx n="86" d="100"/>
          <a:sy n="86" d="100"/>
        </p:scale>
        <p:origin x="42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10/25/2020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B5008F-C1A8-4972-9094-CBCB5463A00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Herhalingsles H1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9D6B0594-DF25-43EA-9101-B872C504926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H1 14-09-2020</a:t>
            </a:r>
          </a:p>
        </p:txBody>
      </p:sp>
    </p:spTree>
    <p:extLst>
      <p:ext uri="{BB962C8B-B14F-4D97-AF65-F5344CB8AC3E}">
        <p14:creationId xmlns:p14="http://schemas.microsoft.com/office/powerpoint/2010/main" val="20660706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Rectangle 7">
            <a:extLst>
              <a:ext uri="{FF2B5EF4-FFF2-40B4-BE49-F238E27FC236}">
                <a16:creationId xmlns:a16="http://schemas.microsoft.com/office/drawing/2014/main" id="{D75627FE-0AC5-4349-AC08-45A58BEC9B8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4" name="Group 9">
            <a:extLst>
              <a:ext uri="{FF2B5EF4-FFF2-40B4-BE49-F238E27FC236}">
                <a16:creationId xmlns:a16="http://schemas.microsoft.com/office/drawing/2014/main" id="{F87AAF7B-2090-475D-9C3E-FDC03DD87A8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F2DCEC33-4B31-44BC-99CB-9E4845DC4CD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6" name="Freeform 6">
              <a:extLst>
                <a:ext uri="{FF2B5EF4-FFF2-40B4-BE49-F238E27FC236}">
                  <a16:creationId xmlns:a16="http://schemas.microsoft.com/office/drawing/2014/main" id="{204E0A10-D288-4B22-87A1-737B0A37D18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9A3E042E-4911-425A-84BB-04BF90D0770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7" name="Freeform 8">
              <a:extLst>
                <a:ext uri="{FF2B5EF4-FFF2-40B4-BE49-F238E27FC236}">
                  <a16:creationId xmlns:a16="http://schemas.microsoft.com/office/drawing/2014/main" id="{3A49226D-3129-4C5A-9641-3D03BEEA793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9CC3C315-B515-4DD8-AC22-9D8417B37F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8" name="Freeform 10">
              <a:extLst>
                <a:ext uri="{FF2B5EF4-FFF2-40B4-BE49-F238E27FC236}">
                  <a16:creationId xmlns:a16="http://schemas.microsoft.com/office/drawing/2014/main" id="{1A961828-F78F-4D56-A98E-037806C637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1">
              <a:extLst>
                <a:ext uri="{FF2B5EF4-FFF2-40B4-BE49-F238E27FC236}">
                  <a16:creationId xmlns:a16="http://schemas.microsoft.com/office/drawing/2014/main" id="{739D4F9D-3728-42C1-8302-452D51321C5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2">
              <a:extLst>
                <a:ext uri="{FF2B5EF4-FFF2-40B4-BE49-F238E27FC236}">
                  <a16:creationId xmlns:a16="http://schemas.microsoft.com/office/drawing/2014/main" id="{B4D9647E-354D-4CA8-B4A7-39172E5EAC1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3">
              <a:extLst>
                <a:ext uri="{FF2B5EF4-FFF2-40B4-BE49-F238E27FC236}">
                  <a16:creationId xmlns:a16="http://schemas.microsoft.com/office/drawing/2014/main" id="{A3EC74E0-5222-4ACC-BCEC-1AA189D3BCF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4">
              <a:extLst>
                <a:ext uri="{FF2B5EF4-FFF2-40B4-BE49-F238E27FC236}">
                  <a16:creationId xmlns:a16="http://schemas.microsoft.com/office/drawing/2014/main" id="{C0AE72B4-084D-42E6-ABED-5FD4650D4B0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5">
              <a:extLst>
                <a:ext uri="{FF2B5EF4-FFF2-40B4-BE49-F238E27FC236}">
                  <a16:creationId xmlns:a16="http://schemas.microsoft.com/office/drawing/2014/main" id="{C9D1F5DD-8D50-4098-8D2B-10E28475275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6">
              <a:extLst>
                <a:ext uri="{FF2B5EF4-FFF2-40B4-BE49-F238E27FC236}">
                  <a16:creationId xmlns:a16="http://schemas.microsoft.com/office/drawing/2014/main" id="{D48F3941-C3C7-4589-AA46-067F6BB2D06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7">
              <a:extLst>
                <a:ext uri="{FF2B5EF4-FFF2-40B4-BE49-F238E27FC236}">
                  <a16:creationId xmlns:a16="http://schemas.microsoft.com/office/drawing/2014/main" id="{C16BBE9A-4BE3-4401-82C5-8041DB14E5B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8">
              <a:extLst>
                <a:ext uri="{FF2B5EF4-FFF2-40B4-BE49-F238E27FC236}">
                  <a16:creationId xmlns:a16="http://schemas.microsoft.com/office/drawing/2014/main" id="{06180330-CCD3-4D14-A652-D60C28252D8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9">
              <a:extLst>
                <a:ext uri="{FF2B5EF4-FFF2-40B4-BE49-F238E27FC236}">
                  <a16:creationId xmlns:a16="http://schemas.microsoft.com/office/drawing/2014/main" id="{616C90F6-4133-43A5-B47C-7750FE28190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0">
              <a:extLst>
                <a:ext uri="{FF2B5EF4-FFF2-40B4-BE49-F238E27FC236}">
                  <a16:creationId xmlns:a16="http://schemas.microsoft.com/office/drawing/2014/main" id="{D7C03F90-E828-4414-8A53-92069FFB68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1">
              <a:extLst>
                <a:ext uri="{FF2B5EF4-FFF2-40B4-BE49-F238E27FC236}">
                  <a16:creationId xmlns:a16="http://schemas.microsoft.com/office/drawing/2014/main" id="{6ADDE443-75AA-4F32-A2EE-272C4347CE0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ACD281C1-1D59-453F-A33A-D83E39EB063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60217FAC-29FE-4D6B-9BB4-FF41AA75655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0" name="Freeform 24">
              <a:extLst>
                <a:ext uri="{FF2B5EF4-FFF2-40B4-BE49-F238E27FC236}">
                  <a16:creationId xmlns:a16="http://schemas.microsoft.com/office/drawing/2014/main" id="{0D3CC33A-6E36-4A72-9965-8E20FB05D10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1" name="Freeform 25">
              <a:extLst>
                <a:ext uri="{FF2B5EF4-FFF2-40B4-BE49-F238E27FC236}">
                  <a16:creationId xmlns:a16="http://schemas.microsoft.com/office/drawing/2014/main" id="{F128F04E-05CD-4035-A32B-6E9ABAB9314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>
        <p:nvSpPr>
          <p:cNvPr id="33" name="Rectangle 32">
            <a:extLst>
              <a:ext uri="{FF2B5EF4-FFF2-40B4-BE49-F238E27FC236}">
                <a16:creationId xmlns:a16="http://schemas.microsoft.com/office/drawing/2014/main" id="{BC2574CF-1D35-4994-87BD-5A3378E1AB3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578837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FC9010B-016B-4322-9226-9EFEDFB6B4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5459" y="960120"/>
            <a:ext cx="3865695" cy="4171278"/>
          </a:xfrm>
        </p:spPr>
        <p:txBody>
          <a:bodyPr>
            <a:normAutofit/>
          </a:bodyPr>
          <a:lstStyle/>
          <a:p>
            <a:pPr algn="r"/>
            <a:r>
              <a:rPr lang="nl-NL" sz="3400">
                <a:solidFill>
                  <a:schemeClr val="tx1"/>
                </a:solidFill>
              </a:rPr>
              <a:t>Bespreken De Thuisopdracht</a:t>
            </a:r>
            <a:br>
              <a:rPr lang="nl-NL" sz="3400">
                <a:solidFill>
                  <a:schemeClr val="tx1"/>
                </a:solidFill>
              </a:rPr>
            </a:br>
            <a:r>
              <a:rPr lang="nl-NL" sz="3400">
                <a:solidFill>
                  <a:schemeClr val="tx1"/>
                </a:solidFill>
              </a:rPr>
              <a:t>‘Toekomstbegroting’</a:t>
            </a: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68B6AB33-DFE6-4FE4-94FE-C9E25424AD1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4752263" y="1200150"/>
            <a:ext cx="0" cy="3543972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CFD759B-AEB8-488C-9576-AFE2DB490F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83164" y="960120"/>
            <a:ext cx="5511800" cy="4171278"/>
          </a:xfrm>
        </p:spPr>
        <p:txBody>
          <a:bodyPr>
            <a:normAutofit/>
          </a:bodyPr>
          <a:lstStyle/>
          <a:p>
            <a:r>
              <a:rPr lang="nl-NL" dirty="0"/>
              <a:t>Welke ‘posten’ (verschillende soorten inkomsten en uitgaven) vallen je op?</a:t>
            </a:r>
          </a:p>
          <a:p>
            <a:r>
              <a:rPr lang="nl-NL" dirty="0"/>
              <a:t>Welke verschillen zijn er in je ‘Toekomstbegroting’ in vergelijking met je hedendaagse begroting. </a:t>
            </a:r>
          </a:p>
          <a:p>
            <a:r>
              <a:rPr lang="nl-NL" dirty="0"/>
              <a:t>Ben je verrast door iets? Waarom wel/niet?</a:t>
            </a:r>
          </a:p>
          <a:p>
            <a:r>
              <a:rPr lang="nl-NL" dirty="0"/>
              <a:t>Nog vragen over je ‘Toekomstbegroting’</a:t>
            </a:r>
          </a:p>
        </p:txBody>
      </p:sp>
    </p:spTree>
    <p:extLst>
      <p:ext uri="{BB962C8B-B14F-4D97-AF65-F5344CB8AC3E}">
        <p14:creationId xmlns:p14="http://schemas.microsoft.com/office/powerpoint/2010/main" val="13387956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5328EC6-F0D8-44D0-9BAC-A3FD6A7C7D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Tijd om te oefenen/leren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4E86719-3F38-454B-8276-2CE49B62A8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124463" y="145870"/>
            <a:ext cx="6265088" cy="685800"/>
          </a:xfrm>
        </p:spPr>
        <p:txBody>
          <a:bodyPr/>
          <a:lstStyle/>
          <a:p>
            <a:r>
              <a:rPr lang="nl-NL" dirty="0"/>
              <a:t>Oefenen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67F37603-5F0A-48B9-9A44-140CFEE0958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125201" y="813766"/>
            <a:ext cx="6264350" cy="3847134"/>
          </a:xfrm>
        </p:spPr>
        <p:txBody>
          <a:bodyPr>
            <a:normAutofit fontScale="92500" lnSpcReduction="10000"/>
          </a:bodyPr>
          <a:lstStyle/>
          <a:p>
            <a:r>
              <a:rPr lang="nl-NL" dirty="0"/>
              <a:t>Ga oefenen d.m.v. de lesbriefopdrachten, bouwsteenopdrachten en extra opdrachten. </a:t>
            </a:r>
          </a:p>
          <a:p>
            <a:r>
              <a:rPr lang="nl-NL" dirty="0"/>
              <a:t>Oefen de extra uitgedeelde opdracht over de budgetlijn. </a:t>
            </a:r>
          </a:p>
          <a:p>
            <a:r>
              <a:rPr lang="nl-NL" dirty="0"/>
              <a:t>Overzicht:</a:t>
            </a:r>
            <a:br>
              <a:rPr lang="nl-NL" dirty="0"/>
            </a:br>
            <a:r>
              <a:rPr lang="nl-NL" dirty="0"/>
              <a:t>Omrekenen: Lesbrief A.</a:t>
            </a:r>
            <a:br>
              <a:rPr lang="nl-NL" dirty="0"/>
            </a:br>
            <a:r>
              <a:rPr lang="nl-NL" dirty="0"/>
              <a:t>Budgetlijn: Lesbrief B + Bouwsteen A.</a:t>
            </a:r>
            <a:br>
              <a:rPr lang="nl-NL" dirty="0"/>
            </a:br>
            <a:r>
              <a:rPr lang="nl-NL" dirty="0"/>
              <a:t>Begroting: Lesbrieven B &amp; C + Bouwstenen B &amp; D.</a:t>
            </a:r>
            <a:br>
              <a:rPr lang="nl-NL" dirty="0"/>
            </a:br>
            <a:r>
              <a:rPr lang="nl-NL" dirty="0"/>
              <a:t>Sparen &amp; Reserveren: Lesbrieven B &amp; C.</a:t>
            </a:r>
            <a:br>
              <a:rPr lang="nl-NL" dirty="0"/>
            </a:br>
            <a:r>
              <a:rPr lang="nl-NL" dirty="0"/>
              <a:t>Soorten Inkomsten &amp; Uitgaven: Lesbrief C.</a:t>
            </a:r>
            <a:br>
              <a:rPr lang="nl-NL" dirty="0"/>
            </a:br>
            <a:r>
              <a:rPr lang="nl-NL" dirty="0"/>
              <a:t>Rijkbegroting &amp; Miljoenennota: Lesbrief D.</a:t>
            </a:r>
            <a:br>
              <a:rPr lang="nl-NL" dirty="0"/>
            </a:br>
            <a:r>
              <a:rPr lang="nl-NL" dirty="0"/>
              <a:t>Belastingen: Lesbrief D. 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E588F325-96C7-4C69-B15A-17E8A03EC20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125137" y="4463608"/>
            <a:ext cx="6264414" cy="685800"/>
          </a:xfrm>
        </p:spPr>
        <p:txBody>
          <a:bodyPr/>
          <a:lstStyle/>
          <a:p>
            <a:r>
              <a:rPr lang="nl-NL" dirty="0"/>
              <a:t>Leren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4F2A80C1-5123-4142-961A-62FB7609161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124463" y="5152352"/>
            <a:ext cx="6265588" cy="1559778"/>
          </a:xfrm>
        </p:spPr>
        <p:txBody>
          <a:bodyPr>
            <a:normAutofit fontScale="92500" lnSpcReduction="10000"/>
          </a:bodyPr>
          <a:lstStyle/>
          <a:p>
            <a:r>
              <a:rPr lang="nl-NL" dirty="0"/>
              <a:t>Lees de tekstblokken van de lesbrieven en/of de samenvatting goed door. (Budgetlijn tekenen / Budgetlijn uitrekenen / Omrekenen / Soorten inkomsten en uitgaven / Sparen &amp; Leren / Begroting maken / Vormen van belasting / Rijksbegroting &amp; Miljoenennota). 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605865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40" name="Rectangle 39">
            <a:extLst>
              <a:ext uri="{FF2B5EF4-FFF2-40B4-BE49-F238E27FC236}">
                <a16:creationId xmlns:a16="http://schemas.microsoft.com/office/drawing/2014/main" id="{828D1E49-2A21-4A83-A0E0-FB1597B4B2E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088B852E-5494-418B-A833-75CF016A9E2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3" name="Freeform 5">
              <a:extLst>
                <a:ext uri="{FF2B5EF4-FFF2-40B4-BE49-F238E27FC236}">
                  <a16:creationId xmlns:a16="http://schemas.microsoft.com/office/drawing/2014/main" id="{DF31E3C1-1A46-4329-9F80-B576692FEE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>
                <a:gd name="T0" fmla="*/ 813 w 813"/>
                <a:gd name="T1" fmla="*/ 0 h 1440"/>
                <a:gd name="T2" fmla="*/ 435 w 813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6">
              <a:extLst>
                <a:ext uri="{FF2B5EF4-FFF2-40B4-BE49-F238E27FC236}">
                  <a16:creationId xmlns:a16="http://schemas.microsoft.com/office/drawing/2014/main" id="{294B4592-99CA-47B1-816F-CE2D44F65BB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>
                <a:gd name="T0" fmla="*/ 324 w 324"/>
                <a:gd name="T1" fmla="*/ 117 h 117"/>
                <a:gd name="T2" fmla="*/ 0 w 324"/>
                <a:gd name="T3" fmla="*/ 0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7">
              <a:extLst>
                <a:ext uri="{FF2B5EF4-FFF2-40B4-BE49-F238E27FC236}">
                  <a16:creationId xmlns:a16="http://schemas.microsoft.com/office/drawing/2014/main" id="{BF690E4C-72F8-4AC5-AF99-562763CC67B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>
                <a:gd name="T0" fmla="*/ 0 w 404"/>
                <a:gd name="T1" fmla="*/ 385 h 385"/>
                <a:gd name="T2" fmla="*/ 404 w 404"/>
                <a:gd name="T3" fmla="*/ 0 h 3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8">
              <a:extLst>
                <a:ext uri="{FF2B5EF4-FFF2-40B4-BE49-F238E27FC236}">
                  <a16:creationId xmlns:a16="http://schemas.microsoft.com/office/drawing/2014/main" id="{F834CDD4-CAB8-4ACC-9AAC-5399C743DEC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>
                <a:gd name="T0" fmla="*/ 774 w 774"/>
                <a:gd name="T1" fmla="*/ 0 h 1440"/>
                <a:gd name="T2" fmla="*/ 411 w 774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9">
              <a:extLst>
                <a:ext uri="{FF2B5EF4-FFF2-40B4-BE49-F238E27FC236}">
                  <a16:creationId xmlns:a16="http://schemas.microsoft.com/office/drawing/2014/main" id="{1AEB045A-6821-475B-A28E-047437ABEF5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>
                <a:gd name="T0" fmla="*/ 203 w 203"/>
                <a:gd name="T1" fmla="*/ 77 h 77"/>
                <a:gd name="T2" fmla="*/ 0 w 203"/>
                <a:gd name="T3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10">
              <a:extLst>
                <a:ext uri="{FF2B5EF4-FFF2-40B4-BE49-F238E27FC236}">
                  <a16:creationId xmlns:a16="http://schemas.microsoft.com/office/drawing/2014/main" id="{D9B790C0-3D34-4626-BAFB-6EB473F40C7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>
                <a:gd name="T0" fmla="*/ 0 w 351"/>
                <a:gd name="T1" fmla="*/ 332 h 332"/>
                <a:gd name="T2" fmla="*/ 351 w 351"/>
                <a:gd name="T3" fmla="*/ 0 h 3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11">
              <a:extLst>
                <a:ext uri="{FF2B5EF4-FFF2-40B4-BE49-F238E27FC236}">
                  <a16:creationId xmlns:a16="http://schemas.microsoft.com/office/drawing/2014/main" id="{EDA4D87F-91A4-4628-9A6E-F01820A7EE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>
                <a:gd name="T0" fmla="*/ 762 w 762"/>
                <a:gd name="T1" fmla="*/ 0 h 1440"/>
                <a:gd name="T2" fmla="*/ 403 w 762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12">
              <a:extLst>
                <a:ext uri="{FF2B5EF4-FFF2-40B4-BE49-F238E27FC236}">
                  <a16:creationId xmlns:a16="http://schemas.microsoft.com/office/drawing/2014/main" id="{045DAB88-124C-459C-A889-DAE9C9BE285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>
                <a:gd name="T0" fmla="*/ 140 w 140"/>
                <a:gd name="T1" fmla="*/ 54 h 54"/>
                <a:gd name="T2" fmla="*/ 0 w 140"/>
                <a:gd name="T3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3">
              <a:extLst>
                <a:ext uri="{FF2B5EF4-FFF2-40B4-BE49-F238E27FC236}">
                  <a16:creationId xmlns:a16="http://schemas.microsoft.com/office/drawing/2014/main" id="{85D44010-1DAA-4CAC-B83F-7E3E8C455D4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>
                <a:gd name="T0" fmla="*/ 0 w 321"/>
                <a:gd name="T1" fmla="*/ 302 h 302"/>
                <a:gd name="T2" fmla="*/ 321 w 321"/>
                <a:gd name="T3" fmla="*/ 0 h 3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4">
              <a:extLst>
                <a:ext uri="{FF2B5EF4-FFF2-40B4-BE49-F238E27FC236}">
                  <a16:creationId xmlns:a16="http://schemas.microsoft.com/office/drawing/2014/main" id="{E8C01D66-5C93-4A2E-AA74-DE97574EA4E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>
                <a:gd name="T0" fmla="*/ 683 w 683"/>
                <a:gd name="T1" fmla="*/ 0 h 1440"/>
                <a:gd name="T2" fmla="*/ 355 w 683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5">
              <a:extLst>
                <a:ext uri="{FF2B5EF4-FFF2-40B4-BE49-F238E27FC236}">
                  <a16:creationId xmlns:a16="http://schemas.microsoft.com/office/drawing/2014/main" id="{E2E1A6E1-6C4A-47D3-81E2-9F8624F1BBE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>
                <a:gd name="T0" fmla="*/ 0 w 287"/>
                <a:gd name="T1" fmla="*/ 279 h 279"/>
                <a:gd name="T2" fmla="*/ 287 w 287"/>
                <a:gd name="T3" fmla="*/ 0 h 2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6">
              <a:extLst>
                <a:ext uri="{FF2B5EF4-FFF2-40B4-BE49-F238E27FC236}">
                  <a16:creationId xmlns:a16="http://schemas.microsoft.com/office/drawing/2014/main" id="{3E849CB5-4526-49DC-B77B-A20FDB7FFDA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>
                <a:gd name="T0" fmla="*/ 680 w 680"/>
                <a:gd name="T1" fmla="*/ 0 h 1440"/>
                <a:gd name="T2" fmla="*/ 337 w 680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7">
              <a:extLst>
                <a:ext uri="{FF2B5EF4-FFF2-40B4-BE49-F238E27FC236}">
                  <a16:creationId xmlns:a16="http://schemas.microsoft.com/office/drawing/2014/main" id="{5A18C8A4-FB2A-44C1-93D3-26C6DDFE0CC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>
                <a:gd name="T0" fmla="*/ 0 w 250"/>
                <a:gd name="T1" fmla="*/ 242 h 242"/>
                <a:gd name="T2" fmla="*/ 250 w 250"/>
                <a:gd name="T3" fmla="*/ 0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8">
              <a:extLst>
                <a:ext uri="{FF2B5EF4-FFF2-40B4-BE49-F238E27FC236}">
                  <a16:creationId xmlns:a16="http://schemas.microsoft.com/office/drawing/2014/main" id="{85D014FD-8C5A-4071-B19E-4910AAB6186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>
                <a:gd name="T0" fmla="*/ 720 w 720"/>
                <a:gd name="T1" fmla="*/ 0 h 1440"/>
                <a:gd name="T2" fmla="*/ 362 w 720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9">
              <a:extLst>
                <a:ext uri="{FF2B5EF4-FFF2-40B4-BE49-F238E27FC236}">
                  <a16:creationId xmlns:a16="http://schemas.microsoft.com/office/drawing/2014/main" id="{A37D7262-3596-4026-9AD4-E94332E5260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>
                <a:gd name="T0" fmla="*/ 0 w 185"/>
                <a:gd name="T1" fmla="*/ 167 h 167"/>
                <a:gd name="T2" fmla="*/ 185 w 185"/>
                <a:gd name="T3" fmla="*/ 0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20">
              <a:extLst>
                <a:ext uri="{FF2B5EF4-FFF2-40B4-BE49-F238E27FC236}">
                  <a16:creationId xmlns:a16="http://schemas.microsoft.com/office/drawing/2014/main" id="{187E37E0-AAC3-4B33-AF36-334ACCBD33C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>
                <a:gd name="T0" fmla="*/ 572 w 572"/>
                <a:gd name="T1" fmla="*/ 0 h 1440"/>
                <a:gd name="T2" fmla="*/ 164 w 572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1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21">
              <a:extLst>
                <a:ext uri="{FF2B5EF4-FFF2-40B4-BE49-F238E27FC236}">
                  <a16:creationId xmlns:a16="http://schemas.microsoft.com/office/drawing/2014/main" id="{409758BB-8A0E-4BEB-BC0C-F410AD98CDD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>
                <a:gd name="T0" fmla="*/ 620 w 620"/>
                <a:gd name="T1" fmla="*/ 0 h 1440"/>
                <a:gd name="T2" fmla="*/ 186 w 620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22">
              <a:extLst>
                <a:ext uri="{FF2B5EF4-FFF2-40B4-BE49-F238E27FC236}">
                  <a16:creationId xmlns:a16="http://schemas.microsoft.com/office/drawing/2014/main" id="{97C4EFE2-9D25-4978-BD9A-873B4927021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>
                <a:gd name="T0" fmla="*/ 506 w 506"/>
                <a:gd name="T1" fmla="*/ 0 h 1440"/>
                <a:gd name="T2" fmla="*/ 171 w 506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23">
              <a:extLst>
                <a:ext uri="{FF2B5EF4-FFF2-40B4-BE49-F238E27FC236}">
                  <a16:creationId xmlns:a16="http://schemas.microsoft.com/office/drawing/2014/main" id="{9CCAF82A-A0E0-4B55-A97B-EFFAE79AF7D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>
                <a:gd name="T0" fmla="*/ 373 w 373"/>
                <a:gd name="T1" fmla="*/ 0 h 673"/>
                <a:gd name="T2" fmla="*/ 0 w 373"/>
                <a:gd name="T3" fmla="*/ 673 h 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24">
              <a:extLst>
                <a:ext uri="{FF2B5EF4-FFF2-40B4-BE49-F238E27FC236}">
                  <a16:creationId xmlns:a16="http://schemas.microsoft.com/office/drawing/2014/main" id="{4F800DD8-3954-4F73-8807-16F1CFAC1EB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>
                <a:gd name="T0" fmla="*/ 0 w 45"/>
                <a:gd name="T1" fmla="*/ 0 h 174"/>
                <a:gd name="T2" fmla="*/ 45 w 45"/>
                <a:gd name="T3" fmla="*/ 174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25">
              <a:extLst>
                <a:ext uri="{FF2B5EF4-FFF2-40B4-BE49-F238E27FC236}">
                  <a16:creationId xmlns:a16="http://schemas.microsoft.com/office/drawing/2014/main" id="{84E1C91A-4B06-4852-918C-6380FA986BB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>
                <a:gd name="T0" fmla="*/ 329 w 329"/>
                <a:gd name="T1" fmla="*/ 0 h 469"/>
                <a:gd name="T2" fmla="*/ 0 w 329"/>
                <a:gd name="T3" fmla="*/ 469 h 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A80A44B9-C7D3-4456-B458-FBBB96CA4A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04877" y="795527"/>
            <a:ext cx="10488547" cy="1190912"/>
          </a:xfrm>
        </p:spPr>
        <p:txBody>
          <a:bodyPr>
            <a:normAutofit/>
          </a:bodyPr>
          <a:lstStyle/>
          <a:p>
            <a:r>
              <a:rPr lang="nl-NL">
                <a:solidFill>
                  <a:schemeClr val="tx2"/>
                </a:solidFill>
              </a:rPr>
              <a:t>Zelf aan de slag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E972DE0D-2E53-4159-ABD3-C601524262C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37030" y="2250281"/>
            <a:ext cx="4959318" cy="3678237"/>
          </a:xfrm>
          <a:prstGeom prst="rect">
            <a:avLst/>
          </a:prstGeom>
          <a:solidFill>
            <a:schemeClr val="bg1"/>
          </a:solidFill>
          <a:ln w="19050">
            <a:solidFill>
              <a:srgbClr val="4DA8C2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Afbeelding 4">
            <a:extLst>
              <a:ext uri="{FF2B5EF4-FFF2-40B4-BE49-F238E27FC236}">
                <a16:creationId xmlns:a16="http://schemas.microsoft.com/office/drawing/2014/main" id="{9B5C9FAF-DD92-496D-A35E-DD18839C75A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743337" y="2416047"/>
            <a:ext cx="3346704" cy="3346704"/>
          </a:xfrm>
          <a:prstGeom prst="rect">
            <a:avLst/>
          </a:prstGeom>
          <a:ln w="12700">
            <a:noFill/>
          </a:ln>
        </p:spPr>
      </p:pic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30765E4-7ABF-47F0-91BC-1407FBE968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380703" y="2228850"/>
            <a:ext cx="5028928" cy="3699669"/>
          </a:xfrm>
        </p:spPr>
        <p:txBody>
          <a:bodyPr>
            <a:normAutofit/>
          </a:bodyPr>
          <a:lstStyle/>
          <a:p>
            <a:pPr>
              <a:buClr>
                <a:srgbClr val="4DA8C2"/>
              </a:buClr>
            </a:pPr>
            <a:r>
              <a:rPr lang="nl-NL" dirty="0"/>
              <a:t>Ga de komende 30 minuten in alle stilte zelfstandig oefenen/leren.</a:t>
            </a:r>
          </a:p>
          <a:p>
            <a:pPr>
              <a:buClr>
                <a:srgbClr val="4DA8C2"/>
              </a:buClr>
            </a:pPr>
            <a:r>
              <a:rPr lang="nl-NL" dirty="0"/>
              <a:t>Heb je een vraag stel deze aan de docent.</a:t>
            </a:r>
          </a:p>
          <a:p>
            <a:pPr>
              <a:buClr>
                <a:srgbClr val="4DA8C2"/>
              </a:buClr>
            </a:pPr>
            <a:r>
              <a:rPr lang="nl-NL" dirty="0"/>
              <a:t>Er mogen naast </a:t>
            </a:r>
            <a:r>
              <a:rPr lang="nl-NL" dirty="0" err="1"/>
              <a:t>Learnbeat</a:t>
            </a:r>
            <a:r>
              <a:rPr lang="nl-NL" dirty="0"/>
              <a:t> ook andere (digitale) hulpmiddelen gebruikt worden die helpen bij het leren. </a:t>
            </a:r>
          </a:p>
          <a:p>
            <a:pPr>
              <a:buClr>
                <a:srgbClr val="4DA8C2"/>
              </a:buClr>
            </a:pPr>
            <a:r>
              <a:rPr lang="nl-NL" dirty="0"/>
              <a:t>Er wordt GEEN muziek geluisterd. </a:t>
            </a:r>
          </a:p>
        </p:txBody>
      </p:sp>
    </p:spTree>
    <p:extLst>
      <p:ext uri="{BB962C8B-B14F-4D97-AF65-F5344CB8AC3E}">
        <p14:creationId xmlns:p14="http://schemas.microsoft.com/office/powerpoint/2010/main" val="21921988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>
            <a:extLst>
              <a:ext uri="{FF2B5EF4-FFF2-40B4-BE49-F238E27FC236}">
                <a16:creationId xmlns:a16="http://schemas.microsoft.com/office/drawing/2014/main" id="{17C4610E-9C18-467B-BF10-BE6A974CC3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10" name="Freeform 5">
              <a:extLst>
                <a:ext uri="{FF2B5EF4-FFF2-40B4-BE49-F238E27FC236}">
                  <a16:creationId xmlns:a16="http://schemas.microsoft.com/office/drawing/2014/main" id="{296DF307-344E-4E9B-A7AA-8139E450D1B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1" name="Freeform 6">
              <a:extLst>
                <a:ext uri="{FF2B5EF4-FFF2-40B4-BE49-F238E27FC236}">
                  <a16:creationId xmlns:a16="http://schemas.microsoft.com/office/drawing/2014/main" id="{E263CC2D-ACFB-4EB3-ADF9-CD82BC8422F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7">
              <a:extLst>
                <a:ext uri="{FF2B5EF4-FFF2-40B4-BE49-F238E27FC236}">
                  <a16:creationId xmlns:a16="http://schemas.microsoft.com/office/drawing/2014/main" id="{C5366E2F-9BA0-485A-B1CA-A5E6E2E379A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8">
              <a:extLst>
                <a:ext uri="{FF2B5EF4-FFF2-40B4-BE49-F238E27FC236}">
                  <a16:creationId xmlns:a16="http://schemas.microsoft.com/office/drawing/2014/main" id="{1803051E-7C26-4F53-8293-B4EAED4212B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9">
              <a:extLst>
                <a:ext uri="{FF2B5EF4-FFF2-40B4-BE49-F238E27FC236}">
                  <a16:creationId xmlns:a16="http://schemas.microsoft.com/office/drawing/2014/main" id="{D10888CD-E496-4116-9C45-CF4F17ADE6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10">
              <a:extLst>
                <a:ext uri="{FF2B5EF4-FFF2-40B4-BE49-F238E27FC236}">
                  <a16:creationId xmlns:a16="http://schemas.microsoft.com/office/drawing/2014/main" id="{0A42DA8F-DA3D-43E9-A184-E0F6C133A1D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1">
              <a:extLst>
                <a:ext uri="{FF2B5EF4-FFF2-40B4-BE49-F238E27FC236}">
                  <a16:creationId xmlns:a16="http://schemas.microsoft.com/office/drawing/2014/main" id="{473EAD31-7AA3-49B7-ADD6-C13FF0F141A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2">
              <a:extLst>
                <a:ext uri="{FF2B5EF4-FFF2-40B4-BE49-F238E27FC236}">
                  <a16:creationId xmlns:a16="http://schemas.microsoft.com/office/drawing/2014/main" id="{2BBB7CDF-BA2E-451F-9201-CF2B6FEAEAE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3">
              <a:extLst>
                <a:ext uri="{FF2B5EF4-FFF2-40B4-BE49-F238E27FC236}">
                  <a16:creationId xmlns:a16="http://schemas.microsoft.com/office/drawing/2014/main" id="{84809EF2-CD0D-4BC3-ABC7-E7E312A1D74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4">
              <a:extLst>
                <a:ext uri="{FF2B5EF4-FFF2-40B4-BE49-F238E27FC236}">
                  <a16:creationId xmlns:a16="http://schemas.microsoft.com/office/drawing/2014/main" id="{11D2D6C5-637B-4AFE-97F4-D4E48A61348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5">
              <a:extLst>
                <a:ext uri="{FF2B5EF4-FFF2-40B4-BE49-F238E27FC236}">
                  <a16:creationId xmlns:a16="http://schemas.microsoft.com/office/drawing/2014/main" id="{F841B2C5-57F5-4FE6-B4D4-EBB3F308811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6">
              <a:extLst>
                <a:ext uri="{FF2B5EF4-FFF2-40B4-BE49-F238E27FC236}">
                  <a16:creationId xmlns:a16="http://schemas.microsoft.com/office/drawing/2014/main" id="{B4822A39-2A52-4B2C-9319-BEFC526DB0A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7">
              <a:extLst>
                <a:ext uri="{FF2B5EF4-FFF2-40B4-BE49-F238E27FC236}">
                  <a16:creationId xmlns:a16="http://schemas.microsoft.com/office/drawing/2014/main" id="{4E469692-E783-4950-8DEC-3A1FD3978B0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8">
              <a:extLst>
                <a:ext uri="{FF2B5EF4-FFF2-40B4-BE49-F238E27FC236}">
                  <a16:creationId xmlns:a16="http://schemas.microsoft.com/office/drawing/2014/main" id="{012909CD-3254-41E5-B8BB-0F2D7CE0D8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9">
              <a:extLst>
                <a:ext uri="{FF2B5EF4-FFF2-40B4-BE49-F238E27FC236}">
                  <a16:creationId xmlns:a16="http://schemas.microsoft.com/office/drawing/2014/main" id="{93E7648E-861E-4503-AEDC-56C4EC50729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20">
              <a:extLst>
                <a:ext uri="{FF2B5EF4-FFF2-40B4-BE49-F238E27FC236}">
                  <a16:creationId xmlns:a16="http://schemas.microsoft.com/office/drawing/2014/main" id="{F9C72257-EBD0-4D1C-A32C-D846446872C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1">
              <a:extLst>
                <a:ext uri="{FF2B5EF4-FFF2-40B4-BE49-F238E27FC236}">
                  <a16:creationId xmlns:a16="http://schemas.microsoft.com/office/drawing/2014/main" id="{87BB2CBB-9C22-4E28-AB86-DC92AEE2DBD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2">
              <a:extLst>
                <a:ext uri="{FF2B5EF4-FFF2-40B4-BE49-F238E27FC236}">
                  <a16:creationId xmlns:a16="http://schemas.microsoft.com/office/drawing/2014/main" id="{F85B3053-8D9F-410A-80C2-7960DDEA6A6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3">
              <a:extLst>
                <a:ext uri="{FF2B5EF4-FFF2-40B4-BE49-F238E27FC236}">
                  <a16:creationId xmlns:a16="http://schemas.microsoft.com/office/drawing/2014/main" id="{E8FF5DA7-6E72-41F1-A54C-EAF440A274F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A899734C-500F-4274-9854-8BFA14A1D7E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FF07BF51-2934-47AD-A415-7400882F147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31">
              <a:extLst>
                <a:ext uri="{FF2B5EF4-FFF2-40B4-BE49-F238E27FC236}">
                  <a16:creationId xmlns:a16="http://schemas.microsoft.com/office/drawing/2014/main" id="{DD6E3DF0-EDC0-458B-9C5B-911814F0A68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5D0824B1-47C9-4504-99FB-CB15051979C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 useBgFill="1">
        <p:nvSpPr>
          <p:cNvPr id="35" name="Rectangle 34">
            <a:extLst>
              <a:ext uri="{FF2B5EF4-FFF2-40B4-BE49-F238E27FC236}">
                <a16:creationId xmlns:a16="http://schemas.microsoft.com/office/drawing/2014/main" id="{FD8F1113-2E3C-46E3-B54F-B7F421EEF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465DDECC-A11E-434E-87B2-8997CD3832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38" name="Freeform 5">
              <a:extLst>
                <a:ext uri="{FF2B5EF4-FFF2-40B4-BE49-F238E27FC236}">
                  <a16:creationId xmlns:a16="http://schemas.microsoft.com/office/drawing/2014/main" id="{B54A4D14-513F-4121-92D3-5CCB4689621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>
                <a:gd name="T0" fmla="*/ 1752 w 2038"/>
                <a:gd name="T1" fmla="*/ 1169 h 1169"/>
                <a:gd name="T2" fmla="*/ 1487 w 2038"/>
                <a:gd name="T3" fmla="*/ 334 h 1169"/>
                <a:gd name="T4" fmla="*/ 860 w 2038"/>
                <a:gd name="T5" fmla="*/ 22 h 1169"/>
                <a:gd name="T6" fmla="*/ 199 w 2038"/>
                <a:gd name="T7" fmla="*/ 318 h 1169"/>
                <a:gd name="T8" fmla="*/ 399 w 2038"/>
                <a:gd name="T9" fmla="*/ 1165 h 11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6">
              <a:extLst>
                <a:ext uri="{FF2B5EF4-FFF2-40B4-BE49-F238E27FC236}">
                  <a16:creationId xmlns:a16="http://schemas.microsoft.com/office/drawing/2014/main" id="{6C3411F1-AD17-499D-AFEF-2F300F6DF0F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>
                <a:gd name="T0" fmla="*/ 1025 w 1549"/>
                <a:gd name="T1" fmla="*/ 1016 h 1017"/>
                <a:gd name="T2" fmla="*/ 1443 w 1549"/>
                <a:gd name="T3" fmla="*/ 592 h 1017"/>
                <a:gd name="T4" fmla="*/ 782 w 1549"/>
                <a:gd name="T5" fmla="*/ 53 h 1017"/>
                <a:gd name="T6" fmla="*/ 150 w 1549"/>
                <a:gd name="T7" fmla="*/ 329 h 1017"/>
                <a:gd name="T8" fmla="*/ 477 w 1549"/>
                <a:gd name="T9" fmla="*/ 1017 h 10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7">
              <a:extLst>
                <a:ext uri="{FF2B5EF4-FFF2-40B4-BE49-F238E27FC236}">
                  <a16:creationId xmlns:a16="http://schemas.microsoft.com/office/drawing/2014/main" id="{60BF2CBE-B1E9-4C42-89DC-C35E4E65164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>
                <a:gd name="T0" fmla="*/ 1302 w 1688"/>
                <a:gd name="T1" fmla="*/ 1066 h 1066"/>
                <a:gd name="T2" fmla="*/ 1613 w 1688"/>
                <a:gd name="T3" fmla="*/ 850 h 1066"/>
                <a:gd name="T4" fmla="*/ 1517 w 1688"/>
                <a:gd name="T5" fmla="*/ 471 h 1066"/>
                <a:gd name="T6" fmla="*/ 798 w 1688"/>
                <a:gd name="T7" fmla="*/ 28 h 1066"/>
                <a:gd name="T8" fmla="*/ 181 w 1688"/>
                <a:gd name="T9" fmla="*/ 333 h 1066"/>
                <a:gd name="T10" fmla="*/ 420 w 1688"/>
                <a:gd name="T11" fmla="*/ 1066 h 10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8">
              <a:extLst>
                <a:ext uri="{FF2B5EF4-FFF2-40B4-BE49-F238E27FC236}">
                  <a16:creationId xmlns:a16="http://schemas.microsoft.com/office/drawing/2014/main" id="{72C95A87-DCDB-41C4-B774-744B3ECBE8C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>
                <a:gd name="T0" fmla="*/ 1873 w 2171"/>
                <a:gd name="T1" fmla="*/ 1326 h 1326"/>
                <a:gd name="T2" fmla="*/ 1609 w 2171"/>
                <a:gd name="T3" fmla="*/ 473 h 1326"/>
                <a:gd name="T4" fmla="*/ 880 w 2171"/>
                <a:gd name="T5" fmla="*/ 63 h 1326"/>
                <a:gd name="T6" fmla="*/ 0 w 2171"/>
                <a:gd name="T7" fmla="*/ 423 h 13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9">
              <a:extLst>
                <a:ext uri="{FF2B5EF4-FFF2-40B4-BE49-F238E27FC236}">
                  <a16:creationId xmlns:a16="http://schemas.microsoft.com/office/drawing/2014/main" id="{BCB97515-32FF-43A6-A51C-B140193ABB6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>
                <a:gd name="T0" fmla="*/ 0 w 106"/>
                <a:gd name="T1" fmla="*/ 0 h 143"/>
                <a:gd name="T2" fmla="*/ 106 w 106"/>
                <a:gd name="T3" fmla="*/ 143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0">
              <a:extLst>
                <a:ext uri="{FF2B5EF4-FFF2-40B4-BE49-F238E27FC236}">
                  <a16:creationId xmlns:a16="http://schemas.microsoft.com/office/drawing/2014/main" id="{9C6379D3-7045-4B76-9409-6D23D753D0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>
                <a:gd name="T0" fmla="*/ 2046 w 2330"/>
                <a:gd name="T1" fmla="*/ 1452 h 1452"/>
                <a:gd name="T2" fmla="*/ 1813 w 2330"/>
                <a:gd name="T3" fmla="*/ 601 h 1452"/>
                <a:gd name="T4" fmla="*/ 956 w 2330"/>
                <a:gd name="T5" fmla="*/ 97 h 1452"/>
                <a:gd name="T6" fmla="*/ 0 w 2330"/>
                <a:gd name="T7" fmla="*/ 366 h 1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1">
              <a:extLst>
                <a:ext uri="{FF2B5EF4-FFF2-40B4-BE49-F238E27FC236}">
                  <a16:creationId xmlns:a16="http://schemas.microsoft.com/office/drawing/2014/main" id="{7C324CDD-B30F-47DD-8627-E2171D5E839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>
                <a:gd name="T0" fmla="*/ 1094 w 1216"/>
                <a:gd name="T1" fmla="*/ 1436 h 1436"/>
                <a:gd name="T2" fmla="*/ 709 w 1216"/>
                <a:gd name="T3" fmla="*/ 551 h 1436"/>
                <a:gd name="T4" fmla="*/ 0 w 1216"/>
                <a:gd name="T5" fmla="*/ 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2">
              <a:extLst>
                <a:ext uri="{FF2B5EF4-FFF2-40B4-BE49-F238E27FC236}">
                  <a16:creationId xmlns:a16="http://schemas.microsoft.com/office/drawing/2014/main" id="{61B1C1DE-4201-4989-BE65-41ADC247255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>
                <a:gd name="T0" fmla="*/ 222 w 222"/>
                <a:gd name="T1" fmla="*/ 0 h 129"/>
                <a:gd name="T2" fmla="*/ 0 w 222"/>
                <a:gd name="T3" fmla="*/ 129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13">
              <a:extLst>
                <a:ext uri="{FF2B5EF4-FFF2-40B4-BE49-F238E27FC236}">
                  <a16:creationId xmlns:a16="http://schemas.microsoft.com/office/drawing/2014/main" id="{0A9092BE-A36C-4833-8E71-2850F4AF7C3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>
                <a:gd name="T0" fmla="*/ 1067 w 1174"/>
                <a:gd name="T1" fmla="*/ 1440 h 1440"/>
                <a:gd name="T2" fmla="*/ 698 w 1174"/>
                <a:gd name="T3" fmla="*/ 577 h 1440"/>
                <a:gd name="T4" fmla="*/ 0 w 1174"/>
                <a:gd name="T5" fmla="*/ 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14">
              <a:extLst>
                <a:ext uri="{FF2B5EF4-FFF2-40B4-BE49-F238E27FC236}">
                  <a16:creationId xmlns:a16="http://schemas.microsoft.com/office/drawing/2014/main" id="{806398CC-D327-4E06-838C-31119BD56F8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>
                <a:gd name="T0" fmla="*/ 125 w 125"/>
                <a:gd name="T1" fmla="*/ 0 h 74"/>
                <a:gd name="T2" fmla="*/ 0 w 125"/>
                <a:gd name="T3" fmla="*/ 74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15">
              <a:extLst>
                <a:ext uri="{FF2B5EF4-FFF2-40B4-BE49-F238E27FC236}">
                  <a16:creationId xmlns:a16="http://schemas.microsoft.com/office/drawing/2014/main" id="{1E3F0C5B-76A9-4A8F-A1CB-35C0DE83A83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>
                <a:gd name="T0" fmla="*/ 1056 w 1155"/>
                <a:gd name="T1" fmla="*/ 1440 h 1440"/>
                <a:gd name="T2" fmla="*/ 686 w 1155"/>
                <a:gd name="T3" fmla="*/ 580 h 1440"/>
                <a:gd name="T4" fmla="*/ 0 w 1155"/>
                <a:gd name="T5" fmla="*/ 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16">
              <a:extLst>
                <a:ext uri="{FF2B5EF4-FFF2-40B4-BE49-F238E27FC236}">
                  <a16:creationId xmlns:a16="http://schemas.microsoft.com/office/drawing/2014/main" id="{70A741CC-E736-448A-A94E-5C8BB9711DC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>
                <a:gd name="T0" fmla="*/ 75 w 75"/>
                <a:gd name="T1" fmla="*/ 0 h 45"/>
                <a:gd name="T2" fmla="*/ 0 w 75"/>
                <a:gd name="T3" fmla="*/ 4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17">
              <a:extLst>
                <a:ext uri="{FF2B5EF4-FFF2-40B4-BE49-F238E27FC236}">
                  <a16:creationId xmlns:a16="http://schemas.microsoft.com/office/drawing/2014/main" id="{202722D1-549B-407E-BF75-2A1E8DB5BAD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>
                <a:gd name="T0" fmla="*/ 1053 w 1160"/>
                <a:gd name="T1" fmla="*/ 1441 h 1441"/>
                <a:gd name="T2" fmla="*/ 705 w 1160"/>
                <a:gd name="T3" fmla="*/ 599 h 1441"/>
                <a:gd name="T4" fmla="*/ 0 w 1160"/>
                <a:gd name="T5" fmla="*/ 0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8">
              <a:extLst>
                <a:ext uri="{FF2B5EF4-FFF2-40B4-BE49-F238E27FC236}">
                  <a16:creationId xmlns:a16="http://schemas.microsoft.com/office/drawing/2014/main" id="{5CA8D742-18BD-41B5-9C00-FCFFAED2575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>
                <a:gd name="T0" fmla="*/ 1040 w 1137"/>
                <a:gd name="T1" fmla="*/ 1440 h 1440"/>
                <a:gd name="T2" fmla="*/ 698 w 1137"/>
                <a:gd name="T3" fmla="*/ 611 h 1440"/>
                <a:gd name="T4" fmla="*/ 0 w 1137"/>
                <a:gd name="T5" fmla="*/ 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9">
              <a:extLst>
                <a:ext uri="{FF2B5EF4-FFF2-40B4-BE49-F238E27FC236}">
                  <a16:creationId xmlns:a16="http://schemas.microsoft.com/office/drawing/2014/main" id="{8BF81081-4C33-488E-A37E-B95567D0BFA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>
                <a:gd name="T0" fmla="*/ 1011 w 1058"/>
                <a:gd name="T1" fmla="*/ 1439 h 1439"/>
                <a:gd name="T2" fmla="*/ 648 w 1058"/>
                <a:gd name="T3" fmla="*/ 617 h 1439"/>
                <a:gd name="T4" fmla="*/ 0 w 1058"/>
                <a:gd name="T5" fmla="*/ 0 h 14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20">
              <a:extLst>
                <a:ext uri="{FF2B5EF4-FFF2-40B4-BE49-F238E27FC236}">
                  <a16:creationId xmlns:a16="http://schemas.microsoft.com/office/drawing/2014/main" id="{462F0DE0-CEBA-420B-8032-FB60893B8E1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>
                <a:gd name="T0" fmla="*/ 718 w 718"/>
                <a:gd name="T1" fmla="*/ 575 h 575"/>
                <a:gd name="T2" fmla="*/ 0 w 718"/>
                <a:gd name="T3" fmla="*/ 0 h 5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1">
              <a:extLst>
                <a:ext uri="{FF2B5EF4-FFF2-40B4-BE49-F238E27FC236}">
                  <a16:creationId xmlns:a16="http://schemas.microsoft.com/office/drawing/2014/main" id="{79C8D19E-E3D6-45A6-BCA2-5918A37D7AC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>
                <a:gd name="T0" fmla="*/ 620 w 620"/>
                <a:gd name="T1" fmla="*/ 536 h 536"/>
                <a:gd name="T2" fmla="*/ 0 w 620"/>
                <a:gd name="T3" fmla="*/ 0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2">
              <a:extLst>
                <a:ext uri="{FF2B5EF4-FFF2-40B4-BE49-F238E27FC236}">
                  <a16:creationId xmlns:a16="http://schemas.microsoft.com/office/drawing/2014/main" id="{43280283-E04A-43CA-BFA1-F285486A2F0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>
                <a:gd name="T0" fmla="*/ 0 w 455"/>
                <a:gd name="T1" fmla="*/ 0 h 285"/>
                <a:gd name="T2" fmla="*/ 455 w 455"/>
                <a:gd name="T3" fmla="*/ 285 h 2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23">
              <a:extLst>
                <a:ext uri="{FF2B5EF4-FFF2-40B4-BE49-F238E27FC236}">
                  <a16:creationId xmlns:a16="http://schemas.microsoft.com/office/drawing/2014/main" id="{38328CB6-0FC5-4AEA-BC7E-489267CB6F1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>
                <a:gd name="T0" fmla="*/ 0 w 188"/>
                <a:gd name="T1" fmla="*/ 0 h 112"/>
                <a:gd name="T2" fmla="*/ 188 w 188"/>
                <a:gd name="T3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36A2EA2D-62B6-44BD-907C-E9CED988B9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47793" y="4614902"/>
            <a:ext cx="8081960" cy="943954"/>
          </a:xfrm>
        </p:spPr>
        <p:txBody>
          <a:bodyPr vert="horz" lIns="228600" tIns="228600" rIns="228600" bIns="0" rtlCol="0" anchor="b">
            <a:normAutofit/>
          </a:bodyPr>
          <a:lstStyle/>
          <a:p>
            <a:pPr>
              <a:lnSpc>
                <a:spcPct val="80000"/>
              </a:lnSpc>
            </a:pPr>
            <a:endParaRPr lang="en-US" sz="4000" dirty="0">
              <a:solidFill>
                <a:schemeClr val="tx2"/>
              </a:solidFill>
            </a:endParaRP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D5B6F9C-D39A-482E-9A57-D81DB3804D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047793" y="5558857"/>
            <a:ext cx="8081960" cy="522636"/>
          </a:xfrm>
        </p:spPr>
        <p:txBody>
          <a:bodyPr vert="horz" lIns="91440" tIns="0" rIns="91440" bIns="45720" rtlCol="0">
            <a:normAutofit/>
          </a:bodyPr>
          <a:lstStyle/>
          <a:p>
            <a:pPr>
              <a:lnSpc>
                <a:spcPct val="100000"/>
              </a:lnSpc>
            </a:pPr>
            <a:endParaRPr lang="en-US" sz="1600">
              <a:solidFill>
                <a:schemeClr val="tx2"/>
              </a:solidFill>
            </a:endParaRPr>
          </a:p>
        </p:txBody>
      </p:sp>
      <p:sp>
        <p:nvSpPr>
          <p:cNvPr id="58" name="Isosceles Triangle 39">
            <a:extLst>
              <a:ext uri="{FF2B5EF4-FFF2-40B4-BE49-F238E27FC236}">
                <a16:creationId xmlns:a16="http://schemas.microsoft.com/office/drawing/2014/main" id="{4F37E7FB-7372-47E3-914E-7CF7E94B1C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5892384" y="4386808"/>
            <a:ext cx="407233" cy="351063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16E168E2-3256-43A5-9298-9E5A6AE8F73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52847" y="954593"/>
            <a:ext cx="6086306" cy="3432215"/>
          </a:xfrm>
          <a:prstGeom prst="rect">
            <a:avLst/>
          </a:prstGeom>
          <a:solidFill>
            <a:schemeClr val="bg1"/>
          </a:solidFill>
          <a:ln w="19050">
            <a:solidFill>
              <a:schemeClr val="accent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Afbeelding 3" descr="Afbeelding met tekening&#10;&#10;Automatisch gegenereerde beschrijving">
            <a:extLst>
              <a:ext uri="{FF2B5EF4-FFF2-40B4-BE49-F238E27FC236}">
                <a16:creationId xmlns:a16="http://schemas.microsoft.com/office/drawing/2014/main" id="{B6271B49-A80F-4366-84D8-BFE3C9FC32F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06447" y="1120792"/>
            <a:ext cx="4379105" cy="3099816"/>
          </a:xfrm>
          <a:prstGeom prst="rect">
            <a:avLst/>
          </a:prstGeom>
          <a:ln w="12700">
            <a:noFill/>
          </a:ln>
        </p:spPr>
      </p:pic>
    </p:spTree>
    <p:extLst>
      <p:ext uri="{BB962C8B-B14F-4D97-AF65-F5344CB8AC3E}">
        <p14:creationId xmlns:p14="http://schemas.microsoft.com/office/powerpoint/2010/main" val="480905350"/>
      </p:ext>
    </p:extLst>
  </p:cSld>
  <p:clrMapOvr>
    <a:masterClrMapping/>
  </p:clrMapOvr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F81B02"/>
      </a:accent1>
      <a:accent2>
        <a:srgbClr val="FC7715"/>
      </a:accent2>
      <a:accent3>
        <a:srgbClr val="AFBF41"/>
      </a:accent3>
      <a:accent4>
        <a:srgbClr val="50C49F"/>
      </a:accent4>
      <a:accent5>
        <a:srgbClr val="3B95C4"/>
      </a:accent5>
      <a:accent6>
        <a:srgbClr val="B560D4"/>
      </a:accent6>
      <a:hlink>
        <a:srgbClr val="FC5A1A"/>
      </a:hlink>
      <a:folHlink>
        <a:srgbClr val="B49E74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508F7963-D0B5-43F7-BB2C-FCE3009C08E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251</TotalTime>
  <Words>250</Words>
  <Application>Microsoft Office PowerPoint</Application>
  <PresentationFormat>Breedbeeld</PresentationFormat>
  <Paragraphs>19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Calibri Light</vt:lpstr>
      <vt:lpstr>Rockwell</vt:lpstr>
      <vt:lpstr>Wingdings</vt:lpstr>
      <vt:lpstr>Atlas</vt:lpstr>
      <vt:lpstr>Herhalingsles H1</vt:lpstr>
      <vt:lpstr>Bespreken De Thuisopdracht ‘Toekomstbegroting’</vt:lpstr>
      <vt:lpstr>Tijd om te oefenen/leren</vt:lpstr>
      <vt:lpstr>Zelf aan de slag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Herhalingsles H1</dc:title>
  <dc:creator>B. van Orsouw</dc:creator>
  <cp:lastModifiedBy>B. van Orsouw</cp:lastModifiedBy>
  <cp:revision>6</cp:revision>
  <dcterms:created xsi:type="dcterms:W3CDTF">2020-09-12T13:21:59Z</dcterms:created>
  <dcterms:modified xsi:type="dcterms:W3CDTF">2020-10-25T13:58:04Z</dcterms:modified>
</cp:coreProperties>
</file>