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10/24/2020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3D8A6F-B0CD-4576-97ED-7223D5EDB0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Kopen &amp; 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2751C91-381B-4387-8F7B-B9B63A37B7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H1 07-09-2020 </a:t>
            </a:r>
          </a:p>
        </p:txBody>
      </p:sp>
    </p:spTree>
    <p:extLst>
      <p:ext uri="{BB962C8B-B14F-4D97-AF65-F5344CB8AC3E}">
        <p14:creationId xmlns:p14="http://schemas.microsoft.com/office/powerpoint/2010/main" val="1796452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7CE46-AA9F-4BB0-9D21-215C71B0B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Zelf aan de slag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98672F-E128-4A84-AA5C-E5105234E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Ga, de komende 10 tot 15 minuten, zelfstandig aan de slag met de Bouwstenen A,B en D.</a:t>
            </a:r>
          </a:p>
          <a:p>
            <a:r>
              <a:rPr lang="nl-NL" dirty="0"/>
              <a:t>Heb je een vraag stel deze eerst aan je buurman/buurvrouw en daarna aan de docent. </a:t>
            </a:r>
          </a:p>
          <a:p>
            <a:r>
              <a:rPr lang="nl-NL" dirty="0"/>
              <a:t>Er mag </a:t>
            </a:r>
            <a:r>
              <a:rPr lang="nl-NL" u="sng" dirty="0"/>
              <a:t>alleen </a:t>
            </a:r>
            <a:r>
              <a:rPr lang="nl-NL" dirty="0"/>
              <a:t>gebruik gemaakt worden van Learbeat. Andere (digitale) hulpmiddelen zijn </a:t>
            </a:r>
            <a:r>
              <a:rPr lang="nl-NL" u="sng" dirty="0"/>
              <a:t>niet</a:t>
            </a:r>
            <a:r>
              <a:rPr lang="nl-NL" dirty="0"/>
              <a:t> toegestaan. </a:t>
            </a:r>
          </a:p>
          <a:p>
            <a:r>
              <a:rPr lang="nl-NL" dirty="0"/>
              <a:t>Ben je eerder klaar? Ga voor jezelf alvast leren voor de komende toets van H1. </a:t>
            </a:r>
          </a:p>
        </p:txBody>
      </p:sp>
    </p:spTree>
    <p:extLst>
      <p:ext uri="{BB962C8B-B14F-4D97-AF65-F5344CB8AC3E}">
        <p14:creationId xmlns:p14="http://schemas.microsoft.com/office/powerpoint/2010/main" val="687294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2DAE3342-9DFC-49D4-B09C-25E3107693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68" name="Freeform 5">
              <a:extLst>
                <a:ext uri="{FF2B5EF4-FFF2-40B4-BE49-F238E27FC236}">
                  <a16:creationId xmlns:a16="http://schemas.microsoft.com/office/drawing/2014/main" id="{E49E0D20-8423-4612-99A5-14AEF8F6BB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6">
              <a:extLst>
                <a:ext uri="{FF2B5EF4-FFF2-40B4-BE49-F238E27FC236}">
                  <a16:creationId xmlns:a16="http://schemas.microsoft.com/office/drawing/2014/main" id="{57C2C108-5A30-48CA-9203-56747AEB7B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7">
              <a:extLst>
                <a:ext uri="{FF2B5EF4-FFF2-40B4-BE49-F238E27FC236}">
                  <a16:creationId xmlns:a16="http://schemas.microsoft.com/office/drawing/2014/main" id="{1A343912-2EFC-408E-A862-5C9BF108DC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8">
              <a:extLst>
                <a:ext uri="{FF2B5EF4-FFF2-40B4-BE49-F238E27FC236}">
                  <a16:creationId xmlns:a16="http://schemas.microsoft.com/office/drawing/2014/main" id="{AA50D1CF-9DAE-4CF6-B829-E66CEE9D5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2" name="Freeform 9">
              <a:extLst>
                <a:ext uri="{FF2B5EF4-FFF2-40B4-BE49-F238E27FC236}">
                  <a16:creationId xmlns:a16="http://schemas.microsoft.com/office/drawing/2014/main" id="{FE5799A4-0568-433E-BF41-752CF516AC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10">
              <a:extLst>
                <a:ext uri="{FF2B5EF4-FFF2-40B4-BE49-F238E27FC236}">
                  <a16:creationId xmlns:a16="http://schemas.microsoft.com/office/drawing/2014/main" id="{CDBB86ED-F16F-4C28-BDD5-72D771176F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11">
              <a:extLst>
                <a:ext uri="{FF2B5EF4-FFF2-40B4-BE49-F238E27FC236}">
                  <a16:creationId xmlns:a16="http://schemas.microsoft.com/office/drawing/2014/main" id="{3347939E-8B76-4CFC-B2EC-63A7E22783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12">
              <a:extLst>
                <a:ext uri="{FF2B5EF4-FFF2-40B4-BE49-F238E27FC236}">
                  <a16:creationId xmlns:a16="http://schemas.microsoft.com/office/drawing/2014/main" id="{FA1DD132-02E4-4CD3-B496-BFF924558A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13">
              <a:extLst>
                <a:ext uri="{FF2B5EF4-FFF2-40B4-BE49-F238E27FC236}">
                  <a16:creationId xmlns:a16="http://schemas.microsoft.com/office/drawing/2014/main" id="{710BDA52-A7D7-4E4E-9F36-EC8F983EAF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14">
              <a:extLst>
                <a:ext uri="{FF2B5EF4-FFF2-40B4-BE49-F238E27FC236}">
                  <a16:creationId xmlns:a16="http://schemas.microsoft.com/office/drawing/2014/main" id="{B1BDF852-319F-42B8-9A50-7C9A9387CD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15">
              <a:extLst>
                <a:ext uri="{FF2B5EF4-FFF2-40B4-BE49-F238E27FC236}">
                  <a16:creationId xmlns:a16="http://schemas.microsoft.com/office/drawing/2014/main" id="{3AACE376-C01E-4F1F-91B7-39D0274BFE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16">
              <a:extLst>
                <a:ext uri="{FF2B5EF4-FFF2-40B4-BE49-F238E27FC236}">
                  <a16:creationId xmlns:a16="http://schemas.microsoft.com/office/drawing/2014/main" id="{7F612F4C-050E-459D-9771-ED088374A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7">
              <a:extLst>
                <a:ext uri="{FF2B5EF4-FFF2-40B4-BE49-F238E27FC236}">
                  <a16:creationId xmlns:a16="http://schemas.microsoft.com/office/drawing/2014/main" id="{94E4211B-3E41-4905-8F4E-76811B9E57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6AEC87EE-0CB8-43DE-8FEB-4586A92E80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9">
              <a:extLst>
                <a:ext uri="{FF2B5EF4-FFF2-40B4-BE49-F238E27FC236}">
                  <a16:creationId xmlns:a16="http://schemas.microsoft.com/office/drawing/2014/main" id="{277C1C5D-7BDC-47E4-8B81-C3C4AE949B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20">
              <a:extLst>
                <a:ext uri="{FF2B5EF4-FFF2-40B4-BE49-F238E27FC236}">
                  <a16:creationId xmlns:a16="http://schemas.microsoft.com/office/drawing/2014/main" id="{7A2A6EF8-9768-4478-9CD3-DFA547CEFC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21">
              <a:extLst>
                <a:ext uri="{FF2B5EF4-FFF2-40B4-BE49-F238E27FC236}">
                  <a16:creationId xmlns:a16="http://schemas.microsoft.com/office/drawing/2014/main" id="{1FD9091C-E8FA-4ADA-937F-A74426ED1B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22">
              <a:extLst>
                <a:ext uri="{FF2B5EF4-FFF2-40B4-BE49-F238E27FC236}">
                  <a16:creationId xmlns:a16="http://schemas.microsoft.com/office/drawing/2014/main" id="{B69923E7-63C4-47CE-956E-09D384D4FE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23">
              <a:extLst>
                <a:ext uri="{FF2B5EF4-FFF2-40B4-BE49-F238E27FC236}">
                  <a16:creationId xmlns:a16="http://schemas.microsoft.com/office/drawing/2014/main" id="{A2576784-872E-494C-A041-0E346226B7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B54F73D8-62C2-4127-9D19-01219BBB9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CFD8CA02-9BE5-4B82-8129-6EF618402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0" name="Isosceles Triangle 89">
              <a:extLst>
                <a:ext uri="{FF2B5EF4-FFF2-40B4-BE49-F238E27FC236}">
                  <a16:creationId xmlns:a16="http://schemas.microsoft.com/office/drawing/2014/main" id="{01515E68-030C-4313-B300-35253163D3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1937725F-1DDF-4225-937E-106DBB047F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93" name="Rectangle 92">
            <a:extLst>
              <a:ext uri="{FF2B5EF4-FFF2-40B4-BE49-F238E27FC236}">
                <a16:creationId xmlns:a16="http://schemas.microsoft.com/office/drawing/2014/main" id="{FD8F1113-2E3C-46E3-B54F-B7F421EEF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reeform 5">
            <a:extLst>
              <a:ext uri="{FF2B5EF4-FFF2-40B4-BE49-F238E27FC236}">
                <a16:creationId xmlns:a16="http://schemas.microsoft.com/office/drawing/2014/main" id="{B54A4D14-513F-4121-92D3-5CCB46896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329674" y="1290909"/>
            <a:ext cx="9702800" cy="5573512"/>
          </a:xfrm>
          <a:custGeom>
            <a:avLst/>
            <a:gdLst>
              <a:gd name="T0" fmla="*/ 1752 w 2038"/>
              <a:gd name="T1" fmla="*/ 1169 h 1169"/>
              <a:gd name="T2" fmla="*/ 1487 w 2038"/>
              <a:gd name="T3" fmla="*/ 334 h 1169"/>
              <a:gd name="T4" fmla="*/ 860 w 2038"/>
              <a:gd name="T5" fmla="*/ 22 h 1169"/>
              <a:gd name="T6" fmla="*/ 199 w 2038"/>
              <a:gd name="T7" fmla="*/ 318 h 1169"/>
              <a:gd name="T8" fmla="*/ 399 w 2038"/>
              <a:gd name="T9" fmla="*/ 116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8" h="1169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6">
            <a:extLst>
              <a:ext uri="{FF2B5EF4-FFF2-40B4-BE49-F238E27FC236}">
                <a16:creationId xmlns:a16="http://schemas.microsoft.com/office/drawing/2014/main" id="{6C3411F1-AD17-499D-AFEF-2F300F6DF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70451" y="2010741"/>
            <a:ext cx="7373938" cy="4848892"/>
          </a:xfrm>
          <a:custGeom>
            <a:avLst/>
            <a:gdLst>
              <a:gd name="T0" fmla="*/ 1025 w 1549"/>
              <a:gd name="T1" fmla="*/ 1016 h 1017"/>
              <a:gd name="T2" fmla="*/ 1443 w 1549"/>
              <a:gd name="T3" fmla="*/ 592 h 1017"/>
              <a:gd name="T4" fmla="*/ 782 w 1549"/>
              <a:gd name="T5" fmla="*/ 53 h 1017"/>
              <a:gd name="T6" fmla="*/ 150 w 1549"/>
              <a:gd name="T7" fmla="*/ 329 h 1017"/>
              <a:gd name="T8" fmla="*/ 477 w 1549"/>
              <a:gd name="T9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9" h="1017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7">
            <a:extLst>
              <a:ext uri="{FF2B5EF4-FFF2-40B4-BE49-F238E27FC236}">
                <a16:creationId xmlns:a16="http://schemas.microsoft.com/office/drawing/2014/main" id="{60BF2CBE-B1E9-4C42-89DC-C35E4E6516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51351" y="1780905"/>
            <a:ext cx="8035925" cy="5083516"/>
          </a:xfrm>
          <a:custGeom>
            <a:avLst/>
            <a:gdLst>
              <a:gd name="T0" fmla="*/ 1302 w 1688"/>
              <a:gd name="T1" fmla="*/ 1066 h 1066"/>
              <a:gd name="T2" fmla="*/ 1613 w 1688"/>
              <a:gd name="T3" fmla="*/ 850 h 1066"/>
              <a:gd name="T4" fmla="*/ 1517 w 1688"/>
              <a:gd name="T5" fmla="*/ 471 h 1066"/>
              <a:gd name="T6" fmla="*/ 798 w 1688"/>
              <a:gd name="T7" fmla="*/ 28 h 1066"/>
              <a:gd name="T8" fmla="*/ 181 w 1688"/>
              <a:gd name="T9" fmla="*/ 333 h 1066"/>
              <a:gd name="T10" fmla="*/ 420 w 1688"/>
              <a:gd name="T11" fmla="*/ 1066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8" h="1066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8">
            <a:extLst>
              <a:ext uri="{FF2B5EF4-FFF2-40B4-BE49-F238E27FC236}">
                <a16:creationId xmlns:a16="http://schemas.microsoft.com/office/drawing/2014/main" id="{72C95A87-DCDB-41C4-B774-744B3ECBE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542347"/>
            <a:ext cx="10334625" cy="6322075"/>
          </a:xfrm>
          <a:custGeom>
            <a:avLst/>
            <a:gdLst>
              <a:gd name="T0" fmla="*/ 1873 w 2171"/>
              <a:gd name="T1" fmla="*/ 1326 h 1326"/>
              <a:gd name="T2" fmla="*/ 1609 w 2171"/>
              <a:gd name="T3" fmla="*/ 473 h 1326"/>
              <a:gd name="T4" fmla="*/ 880 w 2171"/>
              <a:gd name="T5" fmla="*/ 63 h 1326"/>
              <a:gd name="T6" fmla="*/ 0 w 2171"/>
              <a:gd name="T7" fmla="*/ 42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1" h="1326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9">
            <a:extLst>
              <a:ext uri="{FF2B5EF4-FFF2-40B4-BE49-F238E27FC236}">
                <a16:creationId xmlns:a16="http://schemas.microsoft.com/office/drawing/2014/main" id="{BCB97515-32FF-43A6-A51C-B140193ABB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6178751"/>
            <a:ext cx="504825" cy="681527"/>
          </a:xfrm>
          <a:custGeom>
            <a:avLst/>
            <a:gdLst>
              <a:gd name="T0" fmla="*/ 0 w 106"/>
              <a:gd name="T1" fmla="*/ 0 h 143"/>
              <a:gd name="T2" fmla="*/ 106 w 106"/>
              <a:gd name="T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6" h="143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763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0">
            <a:extLst>
              <a:ext uri="{FF2B5EF4-FFF2-40B4-BE49-F238E27FC236}">
                <a16:creationId xmlns:a16="http://schemas.microsoft.com/office/drawing/2014/main" id="{9C6379D3-7045-4B76-9409-6D23D753D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59376"/>
            <a:ext cx="11091863" cy="6923796"/>
          </a:xfrm>
          <a:custGeom>
            <a:avLst/>
            <a:gdLst>
              <a:gd name="T0" fmla="*/ 2046 w 2330"/>
              <a:gd name="T1" fmla="*/ 1452 h 1452"/>
              <a:gd name="T2" fmla="*/ 1813 w 2330"/>
              <a:gd name="T3" fmla="*/ 601 h 1452"/>
              <a:gd name="T4" fmla="*/ 956 w 2330"/>
              <a:gd name="T5" fmla="*/ 97 h 1452"/>
              <a:gd name="T6" fmla="*/ 0 w 2330"/>
              <a:gd name="T7" fmla="*/ 366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0" h="1452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2">
            <a:extLst>
              <a:ext uri="{FF2B5EF4-FFF2-40B4-BE49-F238E27FC236}">
                <a16:creationId xmlns:a16="http://schemas.microsoft.com/office/drawing/2014/main" id="{61B1C1DE-4201-4989-BE65-41ADC24725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1057275" cy="614491"/>
          </a:xfrm>
          <a:custGeom>
            <a:avLst/>
            <a:gdLst>
              <a:gd name="T0" fmla="*/ 222 w 222"/>
              <a:gd name="T1" fmla="*/ 0 h 129"/>
              <a:gd name="T2" fmla="*/ 0 w 222"/>
              <a:gd name="T3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2" h="129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4">
            <a:extLst>
              <a:ext uri="{FF2B5EF4-FFF2-40B4-BE49-F238E27FC236}">
                <a16:creationId xmlns:a16="http://schemas.microsoft.com/office/drawing/2014/main" id="{806398CC-D327-4E06-838C-31119BD56F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-6705"/>
            <a:ext cx="595313" cy="352734"/>
          </a:xfrm>
          <a:custGeom>
            <a:avLst/>
            <a:gdLst>
              <a:gd name="T0" fmla="*/ 125 w 125"/>
              <a:gd name="T1" fmla="*/ 0 h 74"/>
              <a:gd name="T2" fmla="*/ 0 w 125"/>
              <a:gd name="T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5" h="74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16">
            <a:extLst>
              <a:ext uri="{FF2B5EF4-FFF2-40B4-BE49-F238E27FC236}">
                <a16:creationId xmlns:a16="http://schemas.microsoft.com/office/drawing/2014/main" id="{70A741CC-E736-448A-A94E-5C8BB9711D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357188" cy="213875"/>
          </a:xfrm>
          <a:custGeom>
            <a:avLst/>
            <a:gdLst>
              <a:gd name="T0" fmla="*/ 75 w 75"/>
              <a:gd name="T1" fmla="*/ 0 h 45"/>
              <a:gd name="T2" fmla="*/ 0 w 75"/>
              <a:gd name="T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5" h="45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700" cap="flat">
            <a:solidFill>
              <a:schemeClr val="tx1">
                <a:alpha val="20000"/>
              </a:schemeClr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11">
            <a:extLst>
              <a:ext uri="{FF2B5EF4-FFF2-40B4-BE49-F238E27FC236}">
                <a16:creationId xmlns:a16="http://schemas.microsoft.com/office/drawing/2014/main" id="{7C324CDD-B30F-47DD-8627-E2171D5E8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426601" y="-1916"/>
            <a:ext cx="5788025" cy="6847184"/>
          </a:xfrm>
          <a:custGeom>
            <a:avLst/>
            <a:gdLst>
              <a:gd name="T0" fmla="*/ 1094 w 1216"/>
              <a:gd name="T1" fmla="*/ 1436 h 1436"/>
              <a:gd name="T2" fmla="*/ 709 w 1216"/>
              <a:gd name="T3" fmla="*/ 551 h 1436"/>
              <a:gd name="T4" fmla="*/ 0 w 1216"/>
              <a:gd name="T5" fmla="*/ 0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6" h="1436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21">
            <a:extLst>
              <a:ext uri="{FF2B5EF4-FFF2-40B4-BE49-F238E27FC236}">
                <a16:creationId xmlns:a16="http://schemas.microsoft.com/office/drawing/2014/main" id="{79C8D19E-E3D6-45A6-BCA2-5918A37D7A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235014" y="2872"/>
            <a:ext cx="2951163" cy="2555325"/>
          </a:xfrm>
          <a:custGeom>
            <a:avLst/>
            <a:gdLst>
              <a:gd name="T0" fmla="*/ 620 w 620"/>
              <a:gd name="T1" fmla="*/ 536 h 536"/>
              <a:gd name="T2" fmla="*/ 0 w 620"/>
              <a:gd name="T3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20" h="536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CE6CE62-A3E1-4FF0-B0B2-53F2E0CEA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5306" y="1477651"/>
            <a:ext cx="2929372" cy="2468207"/>
          </a:xfrm>
        </p:spPr>
        <p:txBody>
          <a:bodyPr vert="horz" lIns="228600" tIns="228600" rIns="228600" bIns="0" rtlCol="0" anchor="b">
            <a:normAutofit/>
          </a:bodyPr>
          <a:lstStyle/>
          <a:p>
            <a:pPr algn="l">
              <a:lnSpc>
                <a:spcPct val="80000"/>
              </a:lnSpc>
            </a:pPr>
            <a:r>
              <a:rPr lang="en-US" sz="4000">
                <a:solidFill>
                  <a:schemeClr val="tx2"/>
                </a:solidFill>
              </a:rPr>
              <a:t>Huiswerk bespreken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86F4A26-3E2E-4CEA-84C5-9787BD3550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39725" y="4073959"/>
            <a:ext cx="2951163" cy="1306389"/>
          </a:xfrm>
        </p:spPr>
        <p:txBody>
          <a:bodyPr vert="horz" lIns="91440" tIns="0" rIns="91440" bIns="45720" rtlCol="0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1600">
                <a:solidFill>
                  <a:schemeClr val="tx2"/>
                </a:solidFill>
              </a:rPr>
              <a:t>- Oefening m.b.t. omrekenen</a:t>
            </a:r>
            <a:br>
              <a:rPr lang="en-US" sz="1600">
                <a:solidFill>
                  <a:schemeClr val="tx2"/>
                </a:solidFill>
              </a:rPr>
            </a:br>
            <a:r>
              <a:rPr lang="en-US" sz="1600">
                <a:solidFill>
                  <a:schemeClr val="tx2"/>
                </a:solidFill>
              </a:rPr>
              <a:t>- Oefening m.b.t. budgetlijn</a:t>
            </a:r>
          </a:p>
        </p:txBody>
      </p:sp>
      <p:sp>
        <p:nvSpPr>
          <p:cNvPr id="117" name="Freeform 22">
            <a:extLst>
              <a:ext uri="{FF2B5EF4-FFF2-40B4-BE49-F238E27FC236}">
                <a16:creationId xmlns:a16="http://schemas.microsoft.com/office/drawing/2014/main" id="{43280283-E04A-43CA-BFA1-F285486A2F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020826" y="-1916"/>
            <a:ext cx="2165350" cy="1358265"/>
          </a:xfrm>
          <a:custGeom>
            <a:avLst/>
            <a:gdLst>
              <a:gd name="T0" fmla="*/ 0 w 455"/>
              <a:gd name="T1" fmla="*/ 0 h 285"/>
              <a:gd name="T2" fmla="*/ 455 w 455"/>
              <a:gd name="T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5" h="285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23">
            <a:extLst>
              <a:ext uri="{FF2B5EF4-FFF2-40B4-BE49-F238E27FC236}">
                <a16:creationId xmlns:a16="http://schemas.microsoft.com/office/drawing/2014/main" id="{38328CB6-0FC5-4AEA-BC7E-489267CB6F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90826" y="-1916"/>
            <a:ext cx="895350" cy="534687"/>
          </a:xfrm>
          <a:custGeom>
            <a:avLst/>
            <a:gdLst>
              <a:gd name="T0" fmla="*/ 0 w 188"/>
              <a:gd name="T1" fmla="*/ 0 h 112"/>
              <a:gd name="T2" fmla="*/ 188 w 188"/>
              <a:gd name="T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112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138AF5D2-3A9C-4E8F-B879-36865366A1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752078" y="2218040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2F7BFD3A-D5C0-4892-B7E9-63344AAC9A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34" r="1" b="20471"/>
          <a:stretch/>
        </p:blipFill>
        <p:spPr>
          <a:xfrm>
            <a:off x="932740" y="461405"/>
            <a:ext cx="7761924" cy="5343065"/>
          </a:xfrm>
          <a:custGeom>
            <a:avLst/>
            <a:gdLst/>
            <a:ahLst/>
            <a:cxnLst/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10147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F2D778-A410-48ED-AC3B-B595D286B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Keuze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EB8AE1C-20B6-43BC-83A0-9B2B377F39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Keuze 1: Huiswerk nabespreken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1D50572-546C-415D-83FA-2C79493C3AB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dirty="0"/>
              <a:t>Gezamenlijk 2 opdrachten uit het huiswerk nabespreken. </a:t>
            </a:r>
          </a:p>
          <a:p>
            <a:r>
              <a:rPr lang="nl-NL" dirty="0"/>
              <a:t>Je doet interactief mee met de instructie.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5D181E8-13A6-43CA-915D-233C12AA75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25273" y="2754625"/>
            <a:ext cx="6264414" cy="685800"/>
          </a:xfrm>
        </p:spPr>
        <p:txBody>
          <a:bodyPr/>
          <a:lstStyle/>
          <a:p>
            <a:r>
              <a:rPr lang="nl-NL" dirty="0"/>
              <a:t>Keuze 2: Zelfstandig 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05292B3-3FDA-4513-BE1D-3DCAB589AB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25137" y="3475817"/>
            <a:ext cx="6935008" cy="2460496"/>
          </a:xfrm>
        </p:spPr>
        <p:txBody>
          <a:bodyPr>
            <a:normAutofit/>
          </a:bodyPr>
          <a:lstStyle/>
          <a:p>
            <a:r>
              <a:rPr lang="nl-NL" dirty="0"/>
              <a:t>Ga zelfstandig de komende 15 minuten in alle stilte werken aan Bouwstenen A,B en D. </a:t>
            </a:r>
          </a:p>
          <a:p>
            <a:r>
              <a:rPr lang="nl-NL" dirty="0"/>
              <a:t>Heb je een vraag stel deze fluisterend aan een andere leerling die ook zelfstandig aan het werk is. </a:t>
            </a:r>
          </a:p>
          <a:p>
            <a:r>
              <a:rPr lang="nl-NL" dirty="0"/>
              <a:t>Maak alleen gebruik van </a:t>
            </a:r>
            <a:r>
              <a:rPr lang="nl-NL" dirty="0" err="1"/>
              <a:t>Learnbeat</a:t>
            </a:r>
            <a:r>
              <a:rPr lang="nl-NL" dirty="0"/>
              <a:t>, er zijn geen andere (digitale) leer middelen toegestaan. </a:t>
            </a:r>
          </a:p>
        </p:txBody>
      </p:sp>
    </p:spTree>
    <p:extLst>
      <p:ext uri="{BB962C8B-B14F-4D97-AF65-F5344CB8AC3E}">
        <p14:creationId xmlns:p14="http://schemas.microsoft.com/office/powerpoint/2010/main" val="3154337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5C87AA8-8DC4-4AA7-99EB-CA83B1A1F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1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33F5F4C8-0F6E-4180-B4D5-1344AB1760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20878" y="803188"/>
            <a:ext cx="6269591" cy="977988"/>
          </a:xfrm>
        </p:spPr>
        <p:txBody>
          <a:bodyPr>
            <a:normAutofit fontScale="25000" lnSpcReduction="20000"/>
          </a:bodyPr>
          <a:lstStyle/>
          <a:p>
            <a:r>
              <a:rPr lang="nl-NL" sz="6400" dirty="0"/>
              <a:t>Kopen</a:t>
            </a:r>
            <a:br>
              <a:rPr lang="nl-NL" sz="6400" dirty="0"/>
            </a:br>
            <a:br>
              <a:rPr lang="nl-NL" sz="6400" dirty="0"/>
            </a:br>
            <a:r>
              <a:rPr lang="nl-NL" sz="6400" dirty="0"/>
              <a:t>€375,40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A0AEB05-FE03-4B78-A34D-051EF4D411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8447" y="1894551"/>
            <a:ext cx="6272022" cy="482588"/>
          </a:xfrm>
        </p:spPr>
        <p:txBody>
          <a:bodyPr>
            <a:normAutofit fontScale="25000" lnSpcReduction="20000"/>
          </a:bodyPr>
          <a:lstStyle/>
          <a:p>
            <a:r>
              <a:rPr lang="nl-NL" sz="6400" dirty="0"/>
              <a:t>Abonnement 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sp>
        <p:nvSpPr>
          <p:cNvPr id="7" name="Tijdelijke aanduiding voor inhoud 5">
            <a:extLst>
              <a:ext uri="{FF2B5EF4-FFF2-40B4-BE49-F238E27FC236}">
                <a16:creationId xmlns:a16="http://schemas.microsoft.com/office/drawing/2014/main" id="{78B1EDAE-D645-4CEC-8F39-594286C87DD2}"/>
              </a:ext>
            </a:extLst>
          </p:cNvPr>
          <p:cNvSpPr txBox="1">
            <a:spLocks/>
          </p:cNvSpPr>
          <p:nvPr/>
        </p:nvSpPr>
        <p:spPr>
          <a:xfrm>
            <a:off x="5118447" y="2905355"/>
            <a:ext cx="6272022" cy="482588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sz="3400" dirty="0"/>
              <a:t>€375,40 - €30 - €28,60 = €316, 40.</a:t>
            </a:r>
            <a:br>
              <a:rPr lang="nl-NL" dirty="0"/>
            </a:br>
            <a:endParaRPr lang="nl-NL" dirty="0"/>
          </a:p>
        </p:txBody>
      </p:sp>
      <p:sp>
        <p:nvSpPr>
          <p:cNvPr id="8" name="Tijdelijke aanduiding voor inhoud 5">
            <a:extLst>
              <a:ext uri="{FF2B5EF4-FFF2-40B4-BE49-F238E27FC236}">
                <a16:creationId xmlns:a16="http://schemas.microsoft.com/office/drawing/2014/main" id="{B49C40B0-85B5-459F-9FBD-699CA850C867}"/>
              </a:ext>
            </a:extLst>
          </p:cNvPr>
          <p:cNvSpPr txBox="1">
            <a:spLocks/>
          </p:cNvSpPr>
          <p:nvPr/>
        </p:nvSpPr>
        <p:spPr>
          <a:xfrm>
            <a:off x="5118447" y="4926963"/>
            <a:ext cx="6272022" cy="482588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sz="6400" dirty="0"/>
              <a:t>€316,40 / €14,40 = 22 maanden. 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pic>
        <p:nvPicPr>
          <p:cNvPr id="1028" name="Picture 4" descr="icon-wasmachine - Toon Cornelissen">
            <a:extLst>
              <a:ext uri="{FF2B5EF4-FFF2-40B4-BE49-F238E27FC236}">
                <a16:creationId xmlns:a16="http://schemas.microsoft.com/office/drawing/2014/main" id="{D58FED00-A159-4B34-A708-C8EAC5F19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1150" y="1572698"/>
            <a:ext cx="2644775" cy="264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jdelijke aanduiding voor inhoud 5">
            <a:extLst>
              <a:ext uri="{FF2B5EF4-FFF2-40B4-BE49-F238E27FC236}">
                <a16:creationId xmlns:a16="http://schemas.microsoft.com/office/drawing/2014/main" id="{D4152729-10CF-47AF-962E-25DEC4159EBD}"/>
              </a:ext>
            </a:extLst>
          </p:cNvPr>
          <p:cNvSpPr txBox="1">
            <a:spLocks/>
          </p:cNvSpPr>
          <p:nvPr/>
        </p:nvSpPr>
        <p:spPr>
          <a:xfrm>
            <a:off x="5118447" y="3916159"/>
            <a:ext cx="6272022" cy="482588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sz="2900" dirty="0"/>
              <a:t> </a:t>
            </a:r>
            <a:r>
              <a:rPr lang="nl-NL" sz="3400" dirty="0"/>
              <a:t>€2,40 x 6 = €14,40.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342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4DB7353-7D7A-431B-A5B6-A3845E6F2B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9E8D15D6-6183-4BE1-A315-C7EC9C1A53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82A253FA-4E60-4B4D-94B0-93ECFCF309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E1B39AD1-11BD-457B-822C-A873607F41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CC286005-78D5-4BE4-AA8B-75CDC07E78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09E4A22D-7E83-4F24-97FE-931A93CACC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4351E96B-8DD4-4D5E-A9F0-C47F5F3378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BFF78610-2475-4756-9EC8-5DA7D8902D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C7ACAE44-681D-4CBC-B2AB-E5131DF5A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CA22E4A0-73AA-4722-9C16-F3AF9A33E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BB36E626-EBEB-41C0-B224-8DB049DB4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D603DEC5-BED4-4DB6-A253-F61CC36742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6AE9DE6-CA9A-479B-A0FB-0E1BAC7A65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16CB8DC8-E75F-4574-A290-AAB7031BE8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1CA657E1-3A52-4C23-AA47-EBB2D5C414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ED4F701B-2A93-464F-A673-54EED5C4C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9977C34F-F6C9-4749-B201-7B928802D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3A913E6B-DBE9-4291-A34C-36069ECB8E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7D415C04-AB5C-4B76-9E49-EEBAEE64D0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151FDC11-E872-4EAE-A597-822F9FE170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B24766B-81CA-44C7-BF11-77A12BA4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A2F9962-DEB8-461C-8B4C-C0ED0D8A7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C0672E08-EB09-4B8E-8522-24BBC2CFFD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447AB64-F3EC-4A1F-BFD4-F0F9DB3DAD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6BDBA639-2A71-4A60-A71A-FF1836F546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E208A8B-5EBD-4532-BE72-26414FA7C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15D09196-B338-4AB5-A71B-CFD5FFCA62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F50B4463-128A-4677-A285-C017E6C543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7">
              <a:extLst>
                <a:ext uri="{FF2B5EF4-FFF2-40B4-BE49-F238E27FC236}">
                  <a16:creationId xmlns:a16="http://schemas.microsoft.com/office/drawing/2014/main" id="{1D9B95CD-F023-4DFA-9678-1E02713F74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1DDF47A8-BE7B-43F3-A500-F5A4656D83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2DD394DE-76FB-42F8-85F2-FD436F4232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B95F2EFB-87E6-4400-AAF3-7EB8B4F15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1">
              <a:extLst>
                <a:ext uri="{FF2B5EF4-FFF2-40B4-BE49-F238E27FC236}">
                  <a16:creationId xmlns:a16="http://schemas.microsoft.com/office/drawing/2014/main" id="{1D463476-2BC7-418C-9D6F-51444B11A7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2">
              <a:extLst>
                <a:ext uri="{FF2B5EF4-FFF2-40B4-BE49-F238E27FC236}">
                  <a16:creationId xmlns:a16="http://schemas.microsoft.com/office/drawing/2014/main" id="{24011122-2495-478A-81BF-ABBDEA1DA8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3">
              <a:extLst>
                <a:ext uri="{FF2B5EF4-FFF2-40B4-BE49-F238E27FC236}">
                  <a16:creationId xmlns:a16="http://schemas.microsoft.com/office/drawing/2014/main" id="{C79E87C5-E5B3-476B-B539-FC9CF4A33B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4">
              <a:extLst>
                <a:ext uri="{FF2B5EF4-FFF2-40B4-BE49-F238E27FC236}">
                  <a16:creationId xmlns:a16="http://schemas.microsoft.com/office/drawing/2014/main" id="{956029CA-2B38-434D-9044-5FF3A1ECD1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5">
              <a:extLst>
                <a:ext uri="{FF2B5EF4-FFF2-40B4-BE49-F238E27FC236}">
                  <a16:creationId xmlns:a16="http://schemas.microsoft.com/office/drawing/2014/main" id="{9514CFB6-E8DB-43DC-B1CD-9CC2D4B276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6">
              <a:extLst>
                <a:ext uri="{FF2B5EF4-FFF2-40B4-BE49-F238E27FC236}">
                  <a16:creationId xmlns:a16="http://schemas.microsoft.com/office/drawing/2014/main" id="{BD8C1FC8-E550-45BE-9F30-822BAB3781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7">
              <a:extLst>
                <a:ext uri="{FF2B5EF4-FFF2-40B4-BE49-F238E27FC236}">
                  <a16:creationId xmlns:a16="http://schemas.microsoft.com/office/drawing/2014/main" id="{D1646B5D-A7B7-41EC-9591-0E0C0F4F94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8">
              <a:extLst>
                <a:ext uri="{FF2B5EF4-FFF2-40B4-BE49-F238E27FC236}">
                  <a16:creationId xmlns:a16="http://schemas.microsoft.com/office/drawing/2014/main" id="{E2118E93-481E-4843-987E-378187AA37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77038464-F4E2-47EC-A87F-18469191E3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FB3BBEB1-E146-408F-95B7-EE2F269DE1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1">
              <a:extLst>
                <a:ext uri="{FF2B5EF4-FFF2-40B4-BE49-F238E27FC236}">
                  <a16:creationId xmlns:a16="http://schemas.microsoft.com/office/drawing/2014/main" id="{C765B285-56EC-47FC-B116-274EBBD61A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2">
              <a:extLst>
                <a:ext uri="{FF2B5EF4-FFF2-40B4-BE49-F238E27FC236}">
                  <a16:creationId xmlns:a16="http://schemas.microsoft.com/office/drawing/2014/main" id="{CB4A6191-6913-42EA-905E-8A174AE2C9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3">
              <a:extLst>
                <a:ext uri="{FF2B5EF4-FFF2-40B4-BE49-F238E27FC236}">
                  <a16:creationId xmlns:a16="http://schemas.microsoft.com/office/drawing/2014/main" id="{8ADEEF92-F481-475A-845C-5E940F0D55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D9C506D7-84CB-4057-A44A-465313E785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2173916" y="2448612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Oval 32">
            <a:extLst>
              <a:ext uri="{FF2B5EF4-FFF2-40B4-BE49-F238E27FC236}">
                <a16:creationId xmlns:a16="http://schemas.microsoft.com/office/drawing/2014/main" id="{7842FC68-61FD-4700-8A22-BB8B071884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54579" y="691977"/>
            <a:ext cx="7761923" cy="5343064"/>
          </a:xfrm>
          <a:custGeom>
            <a:avLst/>
            <a:gdLst>
              <a:gd name="connsiteX0" fmla="*/ 0 w 6428838"/>
              <a:gd name="connsiteY0" fmla="*/ 2579031 h 5158062"/>
              <a:gd name="connsiteX1" fmla="*/ 3214419 w 6428838"/>
              <a:gd name="connsiteY1" fmla="*/ 0 h 5158062"/>
              <a:gd name="connsiteX2" fmla="*/ 6428838 w 6428838"/>
              <a:gd name="connsiteY2" fmla="*/ 2579031 h 5158062"/>
              <a:gd name="connsiteX3" fmla="*/ 3214419 w 6428838"/>
              <a:gd name="connsiteY3" fmla="*/ 5158062 h 5158062"/>
              <a:gd name="connsiteX4" fmla="*/ 0 w 6428838"/>
              <a:gd name="connsiteY4" fmla="*/ 2579031 h 5158062"/>
              <a:gd name="connsiteX0" fmla="*/ 3321 w 6432159"/>
              <a:gd name="connsiteY0" fmla="*/ 2647125 h 5226156"/>
              <a:gd name="connsiteX1" fmla="*/ 2789723 w 6432159"/>
              <a:gd name="connsiteY1" fmla="*/ 0 h 5226156"/>
              <a:gd name="connsiteX2" fmla="*/ 6432159 w 6432159"/>
              <a:gd name="connsiteY2" fmla="*/ 2647125 h 5226156"/>
              <a:gd name="connsiteX3" fmla="*/ 3217740 w 6432159"/>
              <a:gd name="connsiteY3" fmla="*/ 5226156 h 5226156"/>
              <a:gd name="connsiteX4" fmla="*/ 3321 w 6432159"/>
              <a:gd name="connsiteY4" fmla="*/ 2647125 h 5226156"/>
              <a:gd name="connsiteX0" fmla="*/ 1953 w 6566979"/>
              <a:gd name="connsiteY0" fmla="*/ 2695803 h 5226224"/>
              <a:gd name="connsiteX1" fmla="*/ 2924543 w 6566979"/>
              <a:gd name="connsiteY1" fmla="*/ 39 h 5226224"/>
              <a:gd name="connsiteX2" fmla="*/ 6566979 w 6566979"/>
              <a:gd name="connsiteY2" fmla="*/ 2647164 h 5226224"/>
              <a:gd name="connsiteX3" fmla="*/ 3352560 w 6566979"/>
              <a:gd name="connsiteY3" fmla="*/ 5226195 h 5226224"/>
              <a:gd name="connsiteX4" fmla="*/ 1953 w 6566979"/>
              <a:gd name="connsiteY4" fmla="*/ 2695803 h 5226224"/>
              <a:gd name="connsiteX0" fmla="*/ 8982 w 6574008"/>
              <a:gd name="connsiteY0" fmla="*/ 2695803 h 5226313"/>
              <a:gd name="connsiteX1" fmla="*/ 2931572 w 6574008"/>
              <a:gd name="connsiteY1" fmla="*/ 39 h 5226313"/>
              <a:gd name="connsiteX2" fmla="*/ 6574008 w 6574008"/>
              <a:gd name="connsiteY2" fmla="*/ 2647164 h 5226313"/>
              <a:gd name="connsiteX3" fmla="*/ 3359589 w 6574008"/>
              <a:gd name="connsiteY3" fmla="*/ 5226195 h 5226313"/>
              <a:gd name="connsiteX4" fmla="*/ 8982 w 6574008"/>
              <a:gd name="connsiteY4" fmla="*/ 2695803 h 5226313"/>
              <a:gd name="connsiteX0" fmla="*/ 11929 w 6576955"/>
              <a:gd name="connsiteY0" fmla="*/ 2695953 h 5226463"/>
              <a:gd name="connsiteX1" fmla="*/ 2934519 w 6576955"/>
              <a:gd name="connsiteY1" fmla="*/ 189 h 5226463"/>
              <a:gd name="connsiteX2" fmla="*/ 6576955 w 6576955"/>
              <a:gd name="connsiteY2" fmla="*/ 2647314 h 5226463"/>
              <a:gd name="connsiteX3" fmla="*/ 3362536 w 6576955"/>
              <a:gd name="connsiteY3" fmla="*/ 5226345 h 5226463"/>
              <a:gd name="connsiteX4" fmla="*/ 11929 w 6576955"/>
              <a:gd name="connsiteY4" fmla="*/ 2695953 h 5226463"/>
              <a:gd name="connsiteX0" fmla="*/ 9262 w 6963394"/>
              <a:gd name="connsiteY0" fmla="*/ 2705797 h 5247356"/>
              <a:gd name="connsiteX1" fmla="*/ 2931852 w 6963394"/>
              <a:gd name="connsiteY1" fmla="*/ 10033 h 5247356"/>
              <a:gd name="connsiteX2" fmla="*/ 6963394 w 6963394"/>
              <a:gd name="connsiteY2" fmla="*/ 3318639 h 5247356"/>
              <a:gd name="connsiteX3" fmla="*/ 3359869 w 6963394"/>
              <a:gd name="connsiteY3" fmla="*/ 5236189 h 5247356"/>
              <a:gd name="connsiteX4" fmla="*/ 9262 w 6963394"/>
              <a:gd name="connsiteY4" fmla="*/ 2705797 h 5247356"/>
              <a:gd name="connsiteX0" fmla="*/ 9262 w 6963394"/>
              <a:gd name="connsiteY0" fmla="*/ 2705797 h 5247356"/>
              <a:gd name="connsiteX1" fmla="*/ 2931852 w 6963394"/>
              <a:gd name="connsiteY1" fmla="*/ 10033 h 5247356"/>
              <a:gd name="connsiteX2" fmla="*/ 6963394 w 6963394"/>
              <a:gd name="connsiteY2" fmla="*/ 3318639 h 5247356"/>
              <a:gd name="connsiteX3" fmla="*/ 3359869 w 6963394"/>
              <a:gd name="connsiteY3" fmla="*/ 5236189 h 5247356"/>
              <a:gd name="connsiteX4" fmla="*/ 9262 w 6963394"/>
              <a:gd name="connsiteY4" fmla="*/ 2705797 h 5247356"/>
              <a:gd name="connsiteX0" fmla="*/ 9262 w 6963394"/>
              <a:gd name="connsiteY0" fmla="*/ 2705797 h 5292159"/>
              <a:gd name="connsiteX1" fmla="*/ 2931852 w 6963394"/>
              <a:gd name="connsiteY1" fmla="*/ 10033 h 5292159"/>
              <a:gd name="connsiteX2" fmla="*/ 6963394 w 6963394"/>
              <a:gd name="connsiteY2" fmla="*/ 3318639 h 5292159"/>
              <a:gd name="connsiteX3" fmla="*/ 3359869 w 6963394"/>
              <a:gd name="connsiteY3" fmla="*/ 5236189 h 5292159"/>
              <a:gd name="connsiteX4" fmla="*/ 9262 w 6963394"/>
              <a:gd name="connsiteY4" fmla="*/ 2705797 h 5292159"/>
              <a:gd name="connsiteX0" fmla="*/ 9262 w 6963394"/>
              <a:gd name="connsiteY0" fmla="*/ 2705797 h 5259961"/>
              <a:gd name="connsiteX1" fmla="*/ 2931852 w 6963394"/>
              <a:gd name="connsiteY1" fmla="*/ 10033 h 5259961"/>
              <a:gd name="connsiteX2" fmla="*/ 6963394 w 6963394"/>
              <a:gd name="connsiteY2" fmla="*/ 3318639 h 5259961"/>
              <a:gd name="connsiteX3" fmla="*/ 3359869 w 6963394"/>
              <a:gd name="connsiteY3" fmla="*/ 5236189 h 5259961"/>
              <a:gd name="connsiteX4" fmla="*/ 9262 w 6963394"/>
              <a:gd name="connsiteY4" fmla="*/ 2705797 h 5259961"/>
              <a:gd name="connsiteX0" fmla="*/ 9557 w 7352795"/>
              <a:gd name="connsiteY0" fmla="*/ 2707501 h 5252013"/>
              <a:gd name="connsiteX1" fmla="*/ 2932147 w 7352795"/>
              <a:gd name="connsiteY1" fmla="*/ 11737 h 5252013"/>
              <a:gd name="connsiteX2" fmla="*/ 7352795 w 7352795"/>
              <a:gd name="connsiteY2" fmla="*/ 3378709 h 5252013"/>
              <a:gd name="connsiteX3" fmla="*/ 3360164 w 7352795"/>
              <a:gd name="connsiteY3" fmla="*/ 5237893 h 5252013"/>
              <a:gd name="connsiteX4" fmla="*/ 9557 w 7352795"/>
              <a:gd name="connsiteY4" fmla="*/ 2707501 h 5252013"/>
              <a:gd name="connsiteX0" fmla="*/ 8078 w 7789061"/>
              <a:gd name="connsiteY0" fmla="*/ 2744796 h 5249051"/>
              <a:gd name="connsiteX1" fmla="*/ 3368413 w 7789061"/>
              <a:gd name="connsiteY1" fmla="*/ 10121 h 5249051"/>
              <a:gd name="connsiteX2" fmla="*/ 7789061 w 7789061"/>
              <a:gd name="connsiteY2" fmla="*/ 3377093 h 5249051"/>
              <a:gd name="connsiteX3" fmla="*/ 3796430 w 7789061"/>
              <a:gd name="connsiteY3" fmla="*/ 5236277 h 5249051"/>
              <a:gd name="connsiteX4" fmla="*/ 8078 w 7789061"/>
              <a:gd name="connsiteY4" fmla="*/ 2744796 h 5249051"/>
              <a:gd name="connsiteX0" fmla="*/ 8078 w 7789061"/>
              <a:gd name="connsiteY0" fmla="*/ 2744796 h 5271741"/>
              <a:gd name="connsiteX1" fmla="*/ 3368413 w 7789061"/>
              <a:gd name="connsiteY1" fmla="*/ 10121 h 5271741"/>
              <a:gd name="connsiteX2" fmla="*/ 7789061 w 7789061"/>
              <a:gd name="connsiteY2" fmla="*/ 3377093 h 5271741"/>
              <a:gd name="connsiteX3" fmla="*/ 3796430 w 7789061"/>
              <a:gd name="connsiteY3" fmla="*/ 5236277 h 5271741"/>
              <a:gd name="connsiteX4" fmla="*/ 8078 w 7789061"/>
              <a:gd name="connsiteY4" fmla="*/ 2744796 h 5271741"/>
              <a:gd name="connsiteX0" fmla="*/ 1055 w 7782038"/>
              <a:gd name="connsiteY0" fmla="*/ 2738806 h 5438018"/>
              <a:gd name="connsiteX1" fmla="*/ 3361390 w 7782038"/>
              <a:gd name="connsiteY1" fmla="*/ 4131 h 5438018"/>
              <a:gd name="connsiteX2" fmla="*/ 7782038 w 7782038"/>
              <a:gd name="connsiteY2" fmla="*/ 3371103 h 5438018"/>
              <a:gd name="connsiteX3" fmla="*/ 3692130 w 7782038"/>
              <a:gd name="connsiteY3" fmla="*/ 5415113 h 5438018"/>
              <a:gd name="connsiteX4" fmla="*/ 1055 w 7782038"/>
              <a:gd name="connsiteY4" fmla="*/ 2738806 h 5438018"/>
              <a:gd name="connsiteX0" fmla="*/ 28883 w 7809866"/>
              <a:gd name="connsiteY0" fmla="*/ 2742147 h 5441359"/>
              <a:gd name="connsiteX1" fmla="*/ 3389218 w 7809866"/>
              <a:gd name="connsiteY1" fmla="*/ 7472 h 5441359"/>
              <a:gd name="connsiteX2" fmla="*/ 7809866 w 7809866"/>
              <a:gd name="connsiteY2" fmla="*/ 3374444 h 5441359"/>
              <a:gd name="connsiteX3" fmla="*/ 3719958 w 7809866"/>
              <a:gd name="connsiteY3" fmla="*/ 5418454 h 5441359"/>
              <a:gd name="connsiteX4" fmla="*/ 28883 w 7809866"/>
              <a:gd name="connsiteY4" fmla="*/ 2742147 h 5441359"/>
              <a:gd name="connsiteX0" fmla="*/ 36549 w 7817532"/>
              <a:gd name="connsiteY0" fmla="*/ 2751085 h 5450297"/>
              <a:gd name="connsiteX1" fmla="*/ 3396884 w 7817532"/>
              <a:gd name="connsiteY1" fmla="*/ 16410 h 5450297"/>
              <a:gd name="connsiteX2" fmla="*/ 7817532 w 7817532"/>
              <a:gd name="connsiteY2" fmla="*/ 3383382 h 5450297"/>
              <a:gd name="connsiteX3" fmla="*/ 3727624 w 7817532"/>
              <a:gd name="connsiteY3" fmla="*/ 5427392 h 5450297"/>
              <a:gd name="connsiteX4" fmla="*/ 36549 w 7817532"/>
              <a:gd name="connsiteY4" fmla="*/ 2751085 h 545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17532" h="5450297">
                <a:moveTo>
                  <a:pt x="36549" y="2751085"/>
                </a:moveTo>
                <a:cubicBezTo>
                  <a:pt x="-281221" y="925127"/>
                  <a:pt x="1526121" y="-147339"/>
                  <a:pt x="3396884" y="16410"/>
                </a:cubicBezTo>
                <a:cubicBezTo>
                  <a:pt x="5267647" y="180159"/>
                  <a:pt x="7817532" y="1453184"/>
                  <a:pt x="7817532" y="3383382"/>
                </a:cubicBezTo>
                <a:cubicBezTo>
                  <a:pt x="7700800" y="5342763"/>
                  <a:pt x="5024455" y="5532775"/>
                  <a:pt x="3727624" y="5427392"/>
                </a:cubicBezTo>
                <a:cubicBezTo>
                  <a:pt x="2430794" y="5322009"/>
                  <a:pt x="354319" y="4577043"/>
                  <a:pt x="36549" y="2751085"/>
                </a:cubicBezTo>
                <a:close/>
              </a:path>
            </a:pathLst>
          </a:custGeom>
          <a:ln w="152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16AC664-B257-4ABB-B0FD-FD025AB2B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6277" y="2061838"/>
            <a:ext cx="6959446" cy="1662475"/>
          </a:xfrm>
        </p:spPr>
        <p:txBody>
          <a:bodyPr vert="horz" lIns="228600" tIns="228600" rIns="228600" bIns="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4800"/>
              <a:t>Opdracht 2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FEC43A0-5A92-468E-A9D5-9D4C32A551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88938" y="3783690"/>
            <a:ext cx="5414125" cy="1196717"/>
          </a:xfrm>
        </p:spPr>
        <p:txBody>
          <a:bodyPr vert="horz" lIns="91440" tIns="0" rIns="91440" bIns="45720" rtlCol="0">
            <a:normAutofit/>
          </a:bodyPr>
          <a:lstStyle/>
          <a:p>
            <a:pPr>
              <a:lnSpc>
                <a:spcPct val="100000"/>
              </a:lnSpc>
            </a:pP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316108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2366EBA-92FD-44AE-87A9-25E5135EB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692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37F5FC-01F7-4EB4-81E7-C27D917E9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4B0CFF10-4805-4BFA-961B-1F60DAEB94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E054536-C03E-4857-B4AE-D687A58F9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E33E51C-23D8-43F5-98C4-A2ED2C4C99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89E18891-DEB2-4CFD-A907-2868B2A910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0002C1BB-DB60-4314-A2FC-203E54D94C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9B75BDFA-6D78-4FB1-9F21-5280855C49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0B632D6B-A327-41AB-BBCF-9A03AD2AB7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F514BBC5-1736-4813-BECB-5A6B6738E5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94A2C868-7AEC-4209-BFA3-7185B11D33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FF56CB70-2B25-4695-ADC8-6092D0D112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BA411BEF-2182-4458-B9AF-1634B5C2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53F27E63-3F11-4C85-AC72-1EE8508C4C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68B589BA-F70F-4E0B-94B9-EEB83EDF3F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9D0B991D-CB0A-415F-8D77-A5565F66F0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701E99DE-74F0-41D1-BBF4-5A57053BB6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C02EE40A-8F17-4182-9495-9506463B79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924210CA-0A35-4127-925F-D4084B7DC3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DC13CEF1-DD2D-474C-B81C-820CEF3D9C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F889481A-8038-43E6-8EF1-A5F802CEDF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128BD14A-9093-4854-A73A-F666B2ED2D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22D884F4-76EC-4371-B903-E79CF191E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C462C46-EFB7-4580-9921-DFC346FCC3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5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09C4F58-C17E-481A-BE7A-B2B1909C7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485" y="841375"/>
            <a:ext cx="6230857" cy="1230570"/>
          </a:xfrm>
        </p:spPr>
        <p:txBody>
          <a:bodyPr anchor="t">
            <a:normAutofit/>
          </a:bodyPr>
          <a:lstStyle/>
          <a:p>
            <a:pPr algn="l"/>
            <a:r>
              <a:rPr lang="nl-NL" sz="2800" dirty="0">
                <a:solidFill>
                  <a:schemeClr val="accent1"/>
                </a:solidFill>
              </a:rPr>
              <a:t>Stappenplan</a:t>
            </a:r>
            <a:br>
              <a:rPr lang="nl-NL" sz="2800" dirty="0">
                <a:solidFill>
                  <a:schemeClr val="accent1"/>
                </a:solidFill>
              </a:rPr>
            </a:br>
            <a:r>
              <a:rPr lang="nl-NL" sz="2800" dirty="0">
                <a:solidFill>
                  <a:schemeClr val="accent1"/>
                </a:solidFill>
              </a:rPr>
              <a:t>Rekenen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B8B918B4-AB10-4E3A-916E-A9625586EA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580CD0-D39C-4362-A7B5-9649F382C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487" y="2249046"/>
            <a:ext cx="6123783" cy="1179954"/>
          </a:xfrm>
        </p:spPr>
        <p:txBody>
          <a:bodyPr anchor="t">
            <a:normAutofit lnSpcReduction="10000"/>
          </a:bodyPr>
          <a:lstStyle/>
          <a:p>
            <a:r>
              <a:rPr lang="nl-NL" sz="1600" dirty="0"/>
              <a:t>Stap 1: </a:t>
            </a:r>
            <a:br>
              <a:rPr lang="nl-NL" sz="1600" dirty="0"/>
            </a:br>
            <a:br>
              <a:rPr lang="nl-NL" sz="1600" dirty="0"/>
            </a:br>
            <a:r>
              <a:rPr lang="nl-NL" sz="1600" dirty="0"/>
              <a:t>6 rollen x €0,80 = €4,80.</a:t>
            </a:r>
            <a:br>
              <a:rPr lang="nl-NL" sz="1600" dirty="0"/>
            </a:br>
            <a:endParaRPr lang="nl-NL" sz="160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E430B81-D2E5-44C2-9895-20C0EA9EC4AA}"/>
              </a:ext>
            </a:extLst>
          </p:cNvPr>
          <p:cNvSpPr txBox="1"/>
          <p:nvPr/>
        </p:nvSpPr>
        <p:spPr>
          <a:xfrm>
            <a:off x="8000507" y="1263929"/>
            <a:ext cx="36602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Nick krijgt €12 zakgeld. Dit is zijn totale budget. Hiermee koopt hij kaasbroodjes en rollen  koekjes. De prijs van één kaasbroodje is €0,60. Voor één rol koekjes betaalt Nick €0,80</a:t>
            </a:r>
          </a:p>
        </p:txBody>
      </p:sp>
      <p:sp>
        <p:nvSpPr>
          <p:cNvPr id="32" name="Tijdelijke aanduiding voor inhoud 2">
            <a:extLst>
              <a:ext uri="{FF2B5EF4-FFF2-40B4-BE49-F238E27FC236}">
                <a16:creationId xmlns:a16="http://schemas.microsoft.com/office/drawing/2014/main" id="{276E6327-550F-4FB7-9DAF-ED39757149BB}"/>
              </a:ext>
            </a:extLst>
          </p:cNvPr>
          <p:cNvSpPr txBox="1">
            <a:spLocks/>
          </p:cNvSpPr>
          <p:nvPr/>
        </p:nvSpPr>
        <p:spPr>
          <a:xfrm>
            <a:off x="2846398" y="3277875"/>
            <a:ext cx="6123783" cy="117995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sz="1600" dirty="0"/>
              <a:t>Stap 2: </a:t>
            </a:r>
            <a:br>
              <a:rPr lang="nl-NL" sz="1600" dirty="0"/>
            </a:br>
            <a:br>
              <a:rPr lang="nl-NL" sz="1600" dirty="0"/>
            </a:br>
            <a:r>
              <a:rPr lang="nl-NL" sz="1600" dirty="0"/>
              <a:t>€12 – €4,80 = 7,20. </a:t>
            </a:r>
            <a:br>
              <a:rPr lang="nl-NL" sz="1600" dirty="0"/>
            </a:br>
            <a:endParaRPr lang="nl-NL" sz="1600" dirty="0"/>
          </a:p>
        </p:txBody>
      </p:sp>
      <p:sp>
        <p:nvSpPr>
          <p:cNvPr id="34" name="Tijdelijke aanduiding voor inhoud 2">
            <a:extLst>
              <a:ext uri="{FF2B5EF4-FFF2-40B4-BE49-F238E27FC236}">
                <a16:creationId xmlns:a16="http://schemas.microsoft.com/office/drawing/2014/main" id="{A485B7FF-9EF9-47AC-9805-9DA8237FA61A}"/>
              </a:ext>
            </a:extLst>
          </p:cNvPr>
          <p:cNvSpPr txBox="1">
            <a:spLocks/>
          </p:cNvSpPr>
          <p:nvPr/>
        </p:nvSpPr>
        <p:spPr>
          <a:xfrm>
            <a:off x="2854786" y="4361835"/>
            <a:ext cx="6123783" cy="117995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sz="1600" dirty="0"/>
              <a:t>Stap 3: </a:t>
            </a:r>
            <a:br>
              <a:rPr lang="nl-NL" sz="1600" dirty="0"/>
            </a:br>
            <a:br>
              <a:rPr lang="nl-NL" sz="1600" dirty="0"/>
            </a:br>
            <a:r>
              <a:rPr lang="nl-NL" sz="1600" dirty="0"/>
              <a:t>€7,20 / €0,60 = 12 kaasbroodjes.</a:t>
            </a:r>
            <a:br>
              <a:rPr lang="nl-NL" sz="1600" dirty="0"/>
            </a:br>
            <a:endParaRPr lang="nl-NL" sz="1600" dirty="0"/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BF283A06-A18A-4F85-A211-9530E5568381}"/>
              </a:ext>
            </a:extLst>
          </p:cNvPr>
          <p:cNvSpPr txBox="1"/>
          <p:nvPr/>
        </p:nvSpPr>
        <p:spPr>
          <a:xfrm>
            <a:off x="8000507" y="3484672"/>
            <a:ext cx="3660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Nick wil graag 6 rollen koekjes kopen. Hoeveel kaasbroodjes kan hij dan nog halen?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088DF3A4-B888-453A-93AC-DBC689342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3939" y="4725893"/>
            <a:ext cx="1905000" cy="1905000"/>
          </a:xfrm>
          <a:prstGeom prst="rect">
            <a:avLst/>
          </a:prstGeom>
        </p:spPr>
      </p:pic>
      <p:pic>
        <p:nvPicPr>
          <p:cNvPr id="38" name="Afbeelding 37">
            <a:extLst>
              <a:ext uri="{FF2B5EF4-FFF2-40B4-BE49-F238E27FC236}">
                <a16:creationId xmlns:a16="http://schemas.microsoft.com/office/drawing/2014/main" id="{E73F447E-F11E-4EB2-9630-C8A698711B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5151" y="4762435"/>
            <a:ext cx="238125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542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2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tatic.wixstatic.com/media/60acf7b12b441d037086cbdcb275ca65.wix_mp_512">
            <a:extLst>
              <a:ext uri="{FF2B5EF4-FFF2-40B4-BE49-F238E27FC236}">
                <a16:creationId xmlns:a16="http://schemas.microsoft.com/office/drawing/2014/main" id="{8A6F843A-10BD-4A36-920D-244484606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794" y="643466"/>
            <a:ext cx="8922411" cy="55710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1934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2366EBA-92FD-44AE-87A9-25E5135EB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692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37F5FC-01F7-4EB4-81E7-C27D917E9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4B0CFF10-4805-4BFA-961B-1F60DAEB94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E054536-C03E-4857-B4AE-D687A58F9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E33E51C-23D8-43F5-98C4-A2ED2C4C99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89E18891-DEB2-4CFD-A907-2868B2A910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0002C1BB-DB60-4314-A2FC-203E54D94C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9B75BDFA-6D78-4FB1-9F21-5280855C49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0B632D6B-A327-41AB-BBCF-9A03AD2AB7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F514BBC5-1736-4813-BECB-5A6B6738E5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94A2C868-7AEC-4209-BFA3-7185B11D33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FF56CB70-2B25-4695-ADC8-6092D0D112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BA411BEF-2182-4458-B9AF-1634B5C2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53F27E63-3F11-4C85-AC72-1EE8508C4C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68B589BA-F70F-4E0B-94B9-EEB83EDF3F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9D0B991D-CB0A-415F-8D77-A5565F66F0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701E99DE-74F0-41D1-BBF4-5A57053BB6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C02EE40A-8F17-4182-9495-9506463B79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924210CA-0A35-4127-925F-D4084B7DC3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DC13CEF1-DD2D-474C-B81C-820CEF3D9C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F889481A-8038-43E6-8EF1-A5F802CEDF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128BD14A-9093-4854-A73A-F666B2ED2D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22D884F4-76EC-4371-B903-E79CF191E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C462C46-EFB7-4580-9921-DFC346FCC3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5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09C4F58-C17E-481A-BE7A-B2B1909C7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5715" y="85641"/>
            <a:ext cx="6230857" cy="1230570"/>
          </a:xfrm>
        </p:spPr>
        <p:txBody>
          <a:bodyPr anchor="t">
            <a:normAutofit/>
          </a:bodyPr>
          <a:lstStyle/>
          <a:p>
            <a:pPr algn="l"/>
            <a:r>
              <a:rPr lang="nl-NL" sz="2800" dirty="0">
                <a:solidFill>
                  <a:schemeClr val="accent1"/>
                </a:solidFill>
              </a:rPr>
              <a:t>Stappenplan</a:t>
            </a:r>
            <a:br>
              <a:rPr lang="nl-NL" sz="2800" dirty="0">
                <a:solidFill>
                  <a:schemeClr val="accent1"/>
                </a:solidFill>
              </a:rPr>
            </a:br>
            <a:r>
              <a:rPr lang="nl-NL" sz="2800" dirty="0">
                <a:solidFill>
                  <a:schemeClr val="accent1"/>
                </a:solidFill>
              </a:rPr>
              <a:t>Tekenen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B8B918B4-AB10-4E3A-916E-A9625586EA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580CD0-D39C-4362-A7B5-9649F382C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8781" y="1289265"/>
            <a:ext cx="8902694" cy="1433114"/>
          </a:xfrm>
        </p:spPr>
        <p:txBody>
          <a:bodyPr anchor="t">
            <a:normAutofit fontScale="47500" lnSpcReduction="20000"/>
          </a:bodyPr>
          <a:lstStyle/>
          <a:p>
            <a:r>
              <a:rPr lang="nl-NL" sz="2900" dirty="0"/>
              <a:t>Stap 1: </a:t>
            </a:r>
            <a:br>
              <a:rPr lang="nl-NL" sz="2900" dirty="0"/>
            </a:br>
            <a:br>
              <a:rPr lang="nl-NL" sz="2900" dirty="0"/>
            </a:br>
            <a:r>
              <a:rPr lang="nl-NL" sz="2900" dirty="0"/>
              <a:t>Reken uit hoeveel rollen koekjes Nick maximaal kan kopen met zijn huidige budget van €12,-.</a:t>
            </a:r>
            <a:br>
              <a:rPr lang="nl-NL" sz="2900" dirty="0"/>
            </a:br>
            <a:r>
              <a:rPr lang="nl-NL" sz="2900" dirty="0"/>
              <a:t>€12 / €0,80 = 15 rollen koekjes.</a:t>
            </a:r>
            <a:br>
              <a:rPr lang="nl-NL" sz="1600" dirty="0"/>
            </a:br>
            <a:br>
              <a:rPr lang="nl-NL" sz="1600" dirty="0"/>
            </a:br>
            <a:endParaRPr lang="nl-NL" sz="1600" dirty="0"/>
          </a:p>
        </p:txBody>
      </p:sp>
      <p:sp>
        <p:nvSpPr>
          <p:cNvPr id="32" name="Tijdelijke aanduiding voor inhoud 2">
            <a:extLst>
              <a:ext uri="{FF2B5EF4-FFF2-40B4-BE49-F238E27FC236}">
                <a16:creationId xmlns:a16="http://schemas.microsoft.com/office/drawing/2014/main" id="{276E6327-550F-4FB7-9DAF-ED39757149BB}"/>
              </a:ext>
            </a:extLst>
          </p:cNvPr>
          <p:cNvSpPr txBox="1">
            <a:spLocks/>
          </p:cNvSpPr>
          <p:nvPr/>
        </p:nvSpPr>
        <p:spPr>
          <a:xfrm>
            <a:off x="2895604" y="2496165"/>
            <a:ext cx="8902694" cy="14298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81B02"/>
              </a:buClr>
              <a:buSzPct val="11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Stap 2: </a:t>
            </a:r>
            <a:b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</a:br>
            <a:b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</a:b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Reken uit hoeveel kaasbroodjes Nick maximaal kan kopen met zijn huidige budget van €12,-</a:t>
            </a:r>
            <a:b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</a:b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€12 / €0,60 =  20 kaasbroodjes. </a:t>
            </a:r>
            <a:b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</a:b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sp>
        <p:nvSpPr>
          <p:cNvPr id="34" name="Tijdelijke aanduiding voor inhoud 2">
            <a:extLst>
              <a:ext uri="{FF2B5EF4-FFF2-40B4-BE49-F238E27FC236}">
                <a16:creationId xmlns:a16="http://schemas.microsoft.com/office/drawing/2014/main" id="{A485B7FF-9EF9-47AC-9805-9DA8237FA61A}"/>
              </a:ext>
            </a:extLst>
          </p:cNvPr>
          <p:cNvSpPr txBox="1">
            <a:spLocks/>
          </p:cNvSpPr>
          <p:nvPr/>
        </p:nvSpPr>
        <p:spPr>
          <a:xfrm>
            <a:off x="2892426" y="3890921"/>
            <a:ext cx="8609011" cy="131131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81B02"/>
              </a:buClr>
              <a:buSzPct val="11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Stap 3: </a:t>
            </a:r>
            <a:b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</a:br>
            <a:b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</a:b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Bepaal de legenda. Bijvoorbeeld rollen koekjes op de x-as en de kaasbroodjes op de y-as. Vul de zowel de x-as als de y-as helemaal in tot aan het </a:t>
            </a:r>
            <a:r>
              <a:rPr kumimoji="0" lang="nl-NL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maximu</a:t>
            </a:r>
            <a:r>
              <a:rPr lang="nl-NL" sz="1400" dirty="0">
                <a:solidFill>
                  <a:prstClr val="black"/>
                </a:solidFill>
                <a:latin typeface="Rockwell" panose="02060603020205020403"/>
              </a:rPr>
              <a:t>m. </a:t>
            </a: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 </a:t>
            </a:r>
            <a:b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</a:br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sp>
        <p:nvSpPr>
          <p:cNvPr id="37" name="Tijdelijke aanduiding voor inhoud 2">
            <a:extLst>
              <a:ext uri="{FF2B5EF4-FFF2-40B4-BE49-F238E27FC236}">
                <a16:creationId xmlns:a16="http://schemas.microsoft.com/office/drawing/2014/main" id="{44ADC634-3062-403F-94C1-159F7A21D616}"/>
              </a:ext>
            </a:extLst>
          </p:cNvPr>
          <p:cNvSpPr txBox="1">
            <a:spLocks/>
          </p:cNvSpPr>
          <p:nvPr/>
        </p:nvSpPr>
        <p:spPr>
          <a:xfrm>
            <a:off x="2870202" y="5264292"/>
            <a:ext cx="8909049" cy="131131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81B02"/>
              </a:buClr>
              <a:buSzPct val="11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Stap 4: </a:t>
            </a:r>
            <a:b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</a:br>
            <a:b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</a:b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Teken een lijn tussen de twee punten waarbij Nick zijn hele budget besteedt aan rollen koekjes of aan kaasbroodjes.  </a:t>
            </a:r>
            <a:b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</a:b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325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2" grpId="0"/>
      <p:bldP spid="34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4CBB2A-90BB-4F28-8A2F-EB40189343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Nog andere vragen vanuit het huiswerk?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0D888F5-3305-4D6C-82AB-0B43FAB23C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7204167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477</Words>
  <Application>Microsoft Office PowerPoint</Application>
  <PresentationFormat>Breedbeeld</PresentationFormat>
  <Paragraphs>36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Calibri Light</vt:lpstr>
      <vt:lpstr>Rockwell</vt:lpstr>
      <vt:lpstr>Wingdings</vt:lpstr>
      <vt:lpstr>Atlas</vt:lpstr>
      <vt:lpstr>Kopen &amp; Werken</vt:lpstr>
      <vt:lpstr>Huiswerk bespreken</vt:lpstr>
      <vt:lpstr>Keuze</vt:lpstr>
      <vt:lpstr>Opdracht 1</vt:lpstr>
      <vt:lpstr>Opdracht 2</vt:lpstr>
      <vt:lpstr>Stappenplan Rekenen</vt:lpstr>
      <vt:lpstr>PowerPoint-presentatie</vt:lpstr>
      <vt:lpstr>Stappenplan Tekenen</vt:lpstr>
      <vt:lpstr>Nog andere vragen vanuit het huiswerk?</vt:lpstr>
      <vt:lpstr>Zelf aan de slag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Kopen &amp; Werken</dc:title>
  <dc:creator>B. van Orsouw</dc:creator>
  <cp:lastModifiedBy>B. van Orsouw</cp:lastModifiedBy>
  <cp:revision>7</cp:revision>
  <dcterms:created xsi:type="dcterms:W3CDTF">2020-09-06T17:10:04Z</dcterms:created>
  <dcterms:modified xsi:type="dcterms:W3CDTF">2020-10-24T15:00:00Z</dcterms:modified>
</cp:coreProperties>
</file>