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66" r:id="rId3"/>
    <p:sldId id="260" r:id="rId4"/>
    <p:sldId id="258" r:id="rId5"/>
    <p:sldId id="262" r:id="rId6"/>
    <p:sldId id="261" r:id="rId7"/>
    <p:sldId id="263" r:id="rId8"/>
    <p:sldId id="265" r:id="rId9"/>
    <p:sldId id="264" r:id="rId10"/>
    <p:sldId id="267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48A87A34-81AB-432B-8DAE-1953F412C126}" type="datetimeFigureOut">
              <a:rPr lang="en-US" dirty="0"/>
              <a:pPr/>
              <a:t>10/26/2020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10/26/2020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10/26/2020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10/26/2020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10/26/2020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10/26/2020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10/26/2020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10/26/2020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04F8879-9B79-41AB-A4F8-9FABC9EE544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H4: Kopen &amp; Werken </a:t>
            </a:r>
            <a:br>
              <a:rPr lang="nl-NL" dirty="0"/>
            </a:br>
            <a:r>
              <a:rPr lang="nl-NL" dirty="0"/>
              <a:t>Een eigen bedrijf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7062C0E9-2E8F-4D9A-8A59-3ECBFE1645A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26&amp;27-10-2020</a:t>
            </a:r>
          </a:p>
        </p:txBody>
      </p:sp>
    </p:spTree>
    <p:extLst>
      <p:ext uri="{BB962C8B-B14F-4D97-AF65-F5344CB8AC3E}">
        <p14:creationId xmlns:p14="http://schemas.microsoft.com/office/powerpoint/2010/main" val="29844330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DFF6CB4-9F62-470D-9036-4FC60D27B7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Zelf aan de slag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B35C319-BB24-4AAA-A12D-7CA05C8E92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Komende 10 minuten in alles stilte en zelfstandigheid aan de slag met Lesbrieven A &amp; B van hoofdstuk 4. Er worden dan ook geen vragen gesteld. </a:t>
            </a:r>
          </a:p>
          <a:p>
            <a:r>
              <a:rPr lang="nl-NL" dirty="0"/>
              <a:t>Ben je eerder klaar? Begin alvast met Lesbrief C. </a:t>
            </a:r>
          </a:p>
          <a:p>
            <a:r>
              <a:rPr lang="nl-NL" dirty="0"/>
              <a:t>Maak alleen gebruik van </a:t>
            </a:r>
            <a:r>
              <a:rPr lang="nl-NL" dirty="0" err="1"/>
              <a:t>Learnbeat</a:t>
            </a:r>
            <a:r>
              <a:rPr lang="nl-NL" dirty="0"/>
              <a:t>, er zijn GEEN andere (digitale) hulpmiddelen toegestaan.</a:t>
            </a:r>
          </a:p>
          <a:p>
            <a:r>
              <a:rPr lang="nl-NL" dirty="0"/>
              <a:t>Na 10 minuten mag je zachtjes overleggen. Vanaf dan mogen er ook vragen gesteld worden. </a:t>
            </a:r>
          </a:p>
        </p:txBody>
      </p:sp>
    </p:spTree>
    <p:extLst>
      <p:ext uri="{BB962C8B-B14F-4D97-AF65-F5344CB8AC3E}">
        <p14:creationId xmlns:p14="http://schemas.microsoft.com/office/powerpoint/2010/main" val="5543344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7EB8AA5-6366-498E-A1D3-DDAA65372B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Leerdoelen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27774CB-B781-4623-8424-6A7A6F97672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Aan het einde van de les kun je:</a:t>
            </a:r>
            <a:br>
              <a:rPr lang="nl-NL" dirty="0"/>
            </a:br>
            <a:br>
              <a:rPr lang="nl-NL" dirty="0"/>
            </a:br>
            <a:r>
              <a:rPr lang="nl-NL" dirty="0"/>
              <a:t>Berekeningen gebruiken om de verwachte omzet, inkoopwaarde van de omzet, brutowinst, bedrijfskosten en nettowinst. </a:t>
            </a:r>
            <a:br>
              <a:rPr lang="nl-NL" dirty="0"/>
            </a:br>
            <a:br>
              <a:rPr lang="nl-NL" dirty="0"/>
            </a:br>
            <a:r>
              <a:rPr lang="nl-NL" dirty="0"/>
              <a:t>Berekeningen gebruiken om de werkelijke omzet, inkoopwaarde van de omzet, brutowinst, bedrijfskosten en nettowinst.</a:t>
            </a:r>
            <a:br>
              <a:rPr lang="nl-NL" dirty="0"/>
            </a:b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1413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DE1B7CC-1FC5-4D1E-85F9-24C8A2B0B44F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76200" y="123825"/>
            <a:ext cx="3500438" cy="1222375"/>
          </a:xfrm>
        </p:spPr>
        <p:txBody>
          <a:bodyPr/>
          <a:lstStyle/>
          <a:p>
            <a:r>
              <a:rPr lang="nl-NL" dirty="0"/>
              <a:t>Financieel Plan</a:t>
            </a:r>
          </a:p>
        </p:txBody>
      </p:sp>
      <p:graphicFrame>
        <p:nvGraphicFramePr>
          <p:cNvPr id="7" name="Tabel 5">
            <a:extLst>
              <a:ext uri="{FF2B5EF4-FFF2-40B4-BE49-F238E27FC236}">
                <a16:creationId xmlns:a16="http://schemas.microsoft.com/office/drawing/2014/main" id="{F1F79E4A-0C6D-44D9-A944-0A456E5F36E1}"/>
              </a:ext>
            </a:extLst>
          </p:cNvPr>
          <p:cNvGraphicFramePr>
            <a:graphicFrameLocks/>
          </p:cNvGraphicFramePr>
          <p:nvPr/>
        </p:nvGraphicFramePr>
        <p:xfrm>
          <a:off x="439835" y="4218280"/>
          <a:ext cx="10781538" cy="185420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4782734">
                  <a:extLst>
                    <a:ext uri="{9D8B030D-6E8A-4147-A177-3AD203B41FA5}">
                      <a16:colId xmlns:a16="http://schemas.microsoft.com/office/drawing/2014/main" val="4663937"/>
                    </a:ext>
                  </a:extLst>
                </a:gridCol>
                <a:gridCol w="5998804">
                  <a:extLst>
                    <a:ext uri="{9D8B030D-6E8A-4147-A177-3AD203B41FA5}">
                      <a16:colId xmlns:a16="http://schemas.microsoft.com/office/drawing/2014/main" val="115546012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0" dirty="0"/>
                        <a:t>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Werkelijke Verkoopprijs x Werkelijk Aantal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8155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Inkoopwaarde van de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Werkelijke Inkoopprijs x Werkelijk Aantal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4055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Brutowinst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Omzet – Inkoopwaarde van de omzet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138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Optelsom van Werkelijke Overige Kosten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1977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Nettowinst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Brutowinst – Bedrijfskosten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1982032"/>
                  </a:ext>
                </a:extLst>
              </a:tr>
            </a:tbl>
          </a:graphicData>
        </a:graphic>
      </p:graphicFrame>
      <p:cxnSp>
        <p:nvCxnSpPr>
          <p:cNvPr id="9" name="Rechte verbindingslijn 8">
            <a:extLst>
              <a:ext uri="{FF2B5EF4-FFF2-40B4-BE49-F238E27FC236}">
                <a16:creationId xmlns:a16="http://schemas.microsoft.com/office/drawing/2014/main" id="{23EBAC0B-5414-467D-B217-CDE5F63F221C}"/>
              </a:ext>
            </a:extLst>
          </p:cNvPr>
          <p:cNvCxnSpPr>
            <a:cxnSpLocks/>
          </p:cNvCxnSpPr>
          <p:nvPr/>
        </p:nvCxnSpPr>
        <p:spPr>
          <a:xfrm>
            <a:off x="535527" y="5019027"/>
            <a:ext cx="457801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Rechte verbindingslijn 10">
            <a:extLst>
              <a:ext uri="{FF2B5EF4-FFF2-40B4-BE49-F238E27FC236}">
                <a16:creationId xmlns:a16="http://schemas.microsoft.com/office/drawing/2014/main" id="{7576020D-DEE9-42D2-95F3-2128AB562A1D}"/>
              </a:ext>
            </a:extLst>
          </p:cNvPr>
          <p:cNvCxnSpPr/>
          <p:nvPr/>
        </p:nvCxnSpPr>
        <p:spPr>
          <a:xfrm>
            <a:off x="4867830" y="4864964"/>
            <a:ext cx="245708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Rechte verbindingslijn 11">
            <a:extLst>
              <a:ext uri="{FF2B5EF4-FFF2-40B4-BE49-F238E27FC236}">
                <a16:creationId xmlns:a16="http://schemas.microsoft.com/office/drawing/2014/main" id="{BC857DF7-DB40-4944-B373-CC30CBB690D6}"/>
              </a:ext>
            </a:extLst>
          </p:cNvPr>
          <p:cNvCxnSpPr>
            <a:cxnSpLocks/>
          </p:cNvCxnSpPr>
          <p:nvPr/>
        </p:nvCxnSpPr>
        <p:spPr>
          <a:xfrm>
            <a:off x="535527" y="5757354"/>
            <a:ext cx="457801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Rechte verbindingslijn 12">
            <a:extLst>
              <a:ext uri="{FF2B5EF4-FFF2-40B4-BE49-F238E27FC236}">
                <a16:creationId xmlns:a16="http://schemas.microsoft.com/office/drawing/2014/main" id="{B4BB1894-DFAD-4366-B644-EF2AFA5C01D9}"/>
              </a:ext>
            </a:extLst>
          </p:cNvPr>
          <p:cNvCxnSpPr/>
          <p:nvPr/>
        </p:nvCxnSpPr>
        <p:spPr>
          <a:xfrm>
            <a:off x="4867830" y="5621045"/>
            <a:ext cx="245708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4" name="Tabel 5">
            <a:extLst>
              <a:ext uri="{FF2B5EF4-FFF2-40B4-BE49-F238E27FC236}">
                <a16:creationId xmlns:a16="http://schemas.microsoft.com/office/drawing/2014/main" id="{64173D72-0382-46AF-8F72-19CC6E6694B0}"/>
              </a:ext>
            </a:extLst>
          </p:cNvPr>
          <p:cNvGraphicFramePr>
            <a:graphicFrameLocks/>
          </p:cNvGraphicFramePr>
          <p:nvPr/>
        </p:nvGraphicFramePr>
        <p:xfrm>
          <a:off x="439837" y="1589195"/>
          <a:ext cx="10781538" cy="185420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4782733">
                  <a:extLst>
                    <a:ext uri="{9D8B030D-6E8A-4147-A177-3AD203B41FA5}">
                      <a16:colId xmlns:a16="http://schemas.microsoft.com/office/drawing/2014/main" val="4663937"/>
                    </a:ext>
                  </a:extLst>
                </a:gridCol>
                <a:gridCol w="5998805">
                  <a:extLst>
                    <a:ext uri="{9D8B030D-6E8A-4147-A177-3AD203B41FA5}">
                      <a16:colId xmlns:a16="http://schemas.microsoft.com/office/drawing/2014/main" val="115546012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0" dirty="0"/>
                        <a:t>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Verwachte Verkoopprijs x Verwachte Aantal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8155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Inkoopwaarde van de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Verwachte Inkoopprijs x Verwachte aantal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4055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Brutowinst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Omzet – Inkoopwaarde van de omzet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138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Optelsom van Verwachte Overige Kosten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1977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Nettowinst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Brutowinst – Bedrijfskosten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1982032"/>
                  </a:ext>
                </a:extLst>
              </a:tr>
            </a:tbl>
          </a:graphicData>
        </a:graphic>
      </p:graphicFrame>
      <p:sp>
        <p:nvSpPr>
          <p:cNvPr id="15" name="Tekstvak 14">
            <a:extLst>
              <a:ext uri="{FF2B5EF4-FFF2-40B4-BE49-F238E27FC236}">
                <a16:creationId xmlns:a16="http://schemas.microsoft.com/office/drawing/2014/main" id="{6621DEE1-78BE-459A-A4B3-9D4AD7302914}"/>
              </a:ext>
            </a:extLst>
          </p:cNvPr>
          <p:cNvSpPr txBox="1"/>
          <p:nvPr/>
        </p:nvSpPr>
        <p:spPr>
          <a:xfrm>
            <a:off x="439836" y="1042155"/>
            <a:ext cx="75151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VERWACHT</a:t>
            </a:r>
          </a:p>
        </p:txBody>
      </p:sp>
      <p:sp>
        <p:nvSpPr>
          <p:cNvPr id="17" name="Tekstvak 16">
            <a:extLst>
              <a:ext uri="{FF2B5EF4-FFF2-40B4-BE49-F238E27FC236}">
                <a16:creationId xmlns:a16="http://schemas.microsoft.com/office/drawing/2014/main" id="{F1DE31BA-4C32-49EE-A9D1-4623CFCD3201}"/>
              </a:ext>
            </a:extLst>
          </p:cNvPr>
          <p:cNvSpPr txBox="1"/>
          <p:nvPr/>
        </p:nvSpPr>
        <p:spPr>
          <a:xfrm>
            <a:off x="439834" y="3623961"/>
            <a:ext cx="75151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WERKELIJK</a:t>
            </a:r>
          </a:p>
        </p:txBody>
      </p:sp>
      <p:cxnSp>
        <p:nvCxnSpPr>
          <p:cNvPr id="20" name="Rechte verbindingslijn 19">
            <a:extLst>
              <a:ext uri="{FF2B5EF4-FFF2-40B4-BE49-F238E27FC236}">
                <a16:creationId xmlns:a16="http://schemas.microsoft.com/office/drawing/2014/main" id="{A7E1E59B-6AC8-4723-88E9-4FFD858E3098}"/>
              </a:ext>
            </a:extLst>
          </p:cNvPr>
          <p:cNvCxnSpPr>
            <a:cxnSpLocks/>
          </p:cNvCxnSpPr>
          <p:nvPr/>
        </p:nvCxnSpPr>
        <p:spPr>
          <a:xfrm>
            <a:off x="535527" y="2383839"/>
            <a:ext cx="457801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Rechte verbindingslijn 20">
            <a:extLst>
              <a:ext uri="{FF2B5EF4-FFF2-40B4-BE49-F238E27FC236}">
                <a16:creationId xmlns:a16="http://schemas.microsoft.com/office/drawing/2014/main" id="{A44C0C9C-2340-4010-8760-2F82B935DCC6}"/>
              </a:ext>
            </a:extLst>
          </p:cNvPr>
          <p:cNvCxnSpPr/>
          <p:nvPr/>
        </p:nvCxnSpPr>
        <p:spPr>
          <a:xfrm>
            <a:off x="4867830" y="2229775"/>
            <a:ext cx="245708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Rechte verbindingslijn 21">
            <a:extLst>
              <a:ext uri="{FF2B5EF4-FFF2-40B4-BE49-F238E27FC236}">
                <a16:creationId xmlns:a16="http://schemas.microsoft.com/office/drawing/2014/main" id="{72E0B2BE-2E3C-4DBA-B87F-85B184A68A74}"/>
              </a:ext>
            </a:extLst>
          </p:cNvPr>
          <p:cNvCxnSpPr>
            <a:cxnSpLocks/>
          </p:cNvCxnSpPr>
          <p:nvPr/>
        </p:nvCxnSpPr>
        <p:spPr>
          <a:xfrm>
            <a:off x="535527" y="3122166"/>
            <a:ext cx="457801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Rechte verbindingslijn 22">
            <a:extLst>
              <a:ext uri="{FF2B5EF4-FFF2-40B4-BE49-F238E27FC236}">
                <a16:creationId xmlns:a16="http://schemas.microsoft.com/office/drawing/2014/main" id="{086863E9-F657-4BFF-9353-B92BDE7755B8}"/>
              </a:ext>
            </a:extLst>
          </p:cNvPr>
          <p:cNvCxnSpPr/>
          <p:nvPr/>
        </p:nvCxnSpPr>
        <p:spPr>
          <a:xfrm>
            <a:off x="4867830" y="2994735"/>
            <a:ext cx="245708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3079923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/>
      <p:bldP spid="17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828D1E49-2A21-4A83-A0E0-FB1597B4B2E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088B852E-5494-418B-A833-75CF016A9E2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13" name="Freeform 5">
              <a:extLst>
                <a:ext uri="{FF2B5EF4-FFF2-40B4-BE49-F238E27FC236}">
                  <a16:creationId xmlns:a16="http://schemas.microsoft.com/office/drawing/2014/main" id="{DF31E3C1-1A46-4329-9F80-B576692FEE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306513" y="0"/>
              <a:ext cx="3862388" cy="6843713"/>
            </a:xfrm>
            <a:custGeom>
              <a:avLst/>
              <a:gdLst>
                <a:gd name="T0" fmla="*/ 813 w 813"/>
                <a:gd name="T1" fmla="*/ 0 h 1440"/>
                <a:gd name="T2" fmla="*/ 435 w 813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6">
              <a:extLst>
                <a:ext uri="{FF2B5EF4-FFF2-40B4-BE49-F238E27FC236}">
                  <a16:creationId xmlns:a16="http://schemas.microsoft.com/office/drawing/2014/main" id="{294B4592-99CA-47B1-816F-CE2D44F65BB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26725" y="9525"/>
              <a:ext cx="1539875" cy="555625"/>
            </a:xfrm>
            <a:custGeom>
              <a:avLst/>
              <a:gdLst>
                <a:gd name="T0" fmla="*/ 324 w 324"/>
                <a:gd name="T1" fmla="*/ 117 h 117"/>
                <a:gd name="T2" fmla="*/ 0 w 324"/>
                <a:gd name="T3" fmla="*/ 0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7">
              <a:extLst>
                <a:ext uri="{FF2B5EF4-FFF2-40B4-BE49-F238E27FC236}">
                  <a16:creationId xmlns:a16="http://schemas.microsoft.com/office/drawing/2014/main" id="{BF690E4C-72F8-4AC5-AF99-562763CC67B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247313" y="5013325"/>
              <a:ext cx="1919288" cy="1830388"/>
            </a:xfrm>
            <a:custGeom>
              <a:avLst/>
              <a:gdLst>
                <a:gd name="T0" fmla="*/ 0 w 404"/>
                <a:gd name="T1" fmla="*/ 385 h 385"/>
                <a:gd name="T2" fmla="*/ 404 w 404"/>
                <a:gd name="T3" fmla="*/ 0 h 3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8">
              <a:extLst>
                <a:ext uri="{FF2B5EF4-FFF2-40B4-BE49-F238E27FC236}">
                  <a16:creationId xmlns:a16="http://schemas.microsoft.com/office/drawing/2014/main" id="{F834CDD4-CAB8-4ACC-9AAC-5399C743DEC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775" y="0"/>
              <a:ext cx="3676650" cy="6843713"/>
            </a:xfrm>
            <a:custGeom>
              <a:avLst/>
              <a:gdLst>
                <a:gd name="T0" fmla="*/ 774 w 774"/>
                <a:gd name="T1" fmla="*/ 0 h 1440"/>
                <a:gd name="T2" fmla="*/ 411 w 774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9">
              <a:extLst>
                <a:ext uri="{FF2B5EF4-FFF2-40B4-BE49-F238E27FC236}">
                  <a16:creationId xmlns:a16="http://schemas.microsoft.com/office/drawing/2014/main" id="{1AEB045A-6821-475B-A28E-047437ABEF5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2988" y="9525"/>
              <a:ext cx="963613" cy="366713"/>
            </a:xfrm>
            <a:custGeom>
              <a:avLst/>
              <a:gdLst>
                <a:gd name="T0" fmla="*/ 203 w 203"/>
                <a:gd name="T1" fmla="*/ 77 h 77"/>
                <a:gd name="T2" fmla="*/ 0 w 203"/>
                <a:gd name="T3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0">
              <a:extLst>
                <a:ext uri="{FF2B5EF4-FFF2-40B4-BE49-F238E27FC236}">
                  <a16:creationId xmlns:a16="http://schemas.microsoft.com/office/drawing/2014/main" id="{D9B790C0-3D34-4626-BAFB-6EB473F40C7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494963" y="5275263"/>
              <a:ext cx="1666875" cy="1577975"/>
            </a:xfrm>
            <a:custGeom>
              <a:avLst/>
              <a:gdLst>
                <a:gd name="T0" fmla="*/ 0 w 351"/>
                <a:gd name="T1" fmla="*/ 332 h 332"/>
                <a:gd name="T2" fmla="*/ 351 w 351"/>
                <a:gd name="T3" fmla="*/ 0 h 3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1">
              <a:extLst>
                <a:ext uri="{FF2B5EF4-FFF2-40B4-BE49-F238E27FC236}">
                  <a16:creationId xmlns:a16="http://schemas.microsoft.com/office/drawing/2014/main" id="{EDA4D87F-91A4-4628-9A6E-F01820A7EE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621088" cy="6843713"/>
            </a:xfrm>
            <a:custGeom>
              <a:avLst/>
              <a:gdLst>
                <a:gd name="T0" fmla="*/ 762 w 762"/>
                <a:gd name="T1" fmla="*/ 0 h 1440"/>
                <a:gd name="T2" fmla="*/ 403 w 762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2">
              <a:extLst>
                <a:ext uri="{FF2B5EF4-FFF2-40B4-BE49-F238E27FC236}">
                  <a16:creationId xmlns:a16="http://schemas.microsoft.com/office/drawing/2014/main" id="{045DAB88-124C-459C-A889-DAE9C9BE285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501438" y="9525"/>
              <a:ext cx="665163" cy="257175"/>
            </a:xfrm>
            <a:custGeom>
              <a:avLst/>
              <a:gdLst>
                <a:gd name="T0" fmla="*/ 140 w 140"/>
                <a:gd name="T1" fmla="*/ 54 h 54"/>
                <a:gd name="T2" fmla="*/ 0 w 140"/>
                <a:gd name="T3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3">
              <a:extLst>
                <a:ext uri="{FF2B5EF4-FFF2-40B4-BE49-F238E27FC236}">
                  <a16:creationId xmlns:a16="http://schemas.microsoft.com/office/drawing/2014/main" id="{85D44010-1DAA-4CAC-B83F-7E3E8C455D4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41013" y="5408613"/>
              <a:ext cx="1525588" cy="1435100"/>
            </a:xfrm>
            <a:custGeom>
              <a:avLst/>
              <a:gdLst>
                <a:gd name="T0" fmla="*/ 0 w 321"/>
                <a:gd name="T1" fmla="*/ 302 h 302"/>
                <a:gd name="T2" fmla="*/ 321 w 321"/>
                <a:gd name="T3" fmla="*/ 0 h 3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4">
              <a:extLst>
                <a:ext uri="{FF2B5EF4-FFF2-40B4-BE49-F238E27FC236}">
                  <a16:creationId xmlns:a16="http://schemas.microsoft.com/office/drawing/2014/main" id="{E8C01D66-5C93-4A2E-AA74-DE97574EA4E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244850" cy="6843713"/>
            </a:xfrm>
            <a:custGeom>
              <a:avLst/>
              <a:gdLst>
                <a:gd name="T0" fmla="*/ 683 w 683"/>
                <a:gd name="T1" fmla="*/ 0 h 1440"/>
                <a:gd name="T2" fmla="*/ 355 w 683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5">
              <a:extLst>
                <a:ext uri="{FF2B5EF4-FFF2-40B4-BE49-F238E27FC236}">
                  <a16:creationId xmlns:a16="http://schemas.microsoft.com/office/drawing/2014/main" id="{E2E1A6E1-6C4A-47D3-81E2-9F8624F1BBE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802938" y="5518150"/>
              <a:ext cx="1363663" cy="1325563"/>
            </a:xfrm>
            <a:custGeom>
              <a:avLst/>
              <a:gdLst>
                <a:gd name="T0" fmla="*/ 0 w 287"/>
                <a:gd name="T1" fmla="*/ 279 h 279"/>
                <a:gd name="T2" fmla="*/ 287 w 287"/>
                <a:gd name="T3" fmla="*/ 0 h 2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16">
              <a:extLst>
                <a:ext uri="{FF2B5EF4-FFF2-40B4-BE49-F238E27FC236}">
                  <a16:creationId xmlns:a16="http://schemas.microsoft.com/office/drawing/2014/main" id="{3E849CB5-4526-49DC-B77B-A20FDB7FFDA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89000" y="0"/>
              <a:ext cx="3230563" cy="6843713"/>
            </a:xfrm>
            <a:custGeom>
              <a:avLst/>
              <a:gdLst>
                <a:gd name="T0" fmla="*/ 680 w 680"/>
                <a:gd name="T1" fmla="*/ 0 h 1440"/>
                <a:gd name="T2" fmla="*/ 337 w 680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17">
              <a:extLst>
                <a:ext uri="{FF2B5EF4-FFF2-40B4-BE49-F238E27FC236}">
                  <a16:creationId xmlns:a16="http://schemas.microsoft.com/office/drawing/2014/main" id="{5A18C8A4-FB2A-44C1-93D3-26C6DDFE0CC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79150" y="5694363"/>
              <a:ext cx="1187450" cy="1149350"/>
            </a:xfrm>
            <a:custGeom>
              <a:avLst/>
              <a:gdLst>
                <a:gd name="T0" fmla="*/ 0 w 250"/>
                <a:gd name="T1" fmla="*/ 242 h 242"/>
                <a:gd name="T2" fmla="*/ 250 w 250"/>
                <a:gd name="T3" fmla="*/ 0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>
              <a:extLst>
                <a:ext uri="{FF2B5EF4-FFF2-40B4-BE49-F238E27FC236}">
                  <a16:creationId xmlns:a16="http://schemas.microsoft.com/office/drawing/2014/main" id="{85D014FD-8C5A-4071-B19E-4910AAB6186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84188" y="0"/>
              <a:ext cx="3421063" cy="6843713"/>
            </a:xfrm>
            <a:custGeom>
              <a:avLst/>
              <a:gdLst>
                <a:gd name="T0" fmla="*/ 720 w 720"/>
                <a:gd name="T1" fmla="*/ 0 h 1440"/>
                <a:gd name="T2" fmla="*/ 362 w 720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19">
              <a:extLst>
                <a:ext uri="{FF2B5EF4-FFF2-40B4-BE49-F238E27FC236}">
                  <a16:creationId xmlns:a16="http://schemas.microsoft.com/office/drawing/2014/main" id="{A37D7262-3596-4026-9AD4-E94332E5260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87125" y="6049963"/>
              <a:ext cx="879475" cy="793750"/>
            </a:xfrm>
            <a:custGeom>
              <a:avLst/>
              <a:gdLst>
                <a:gd name="T0" fmla="*/ 0 w 185"/>
                <a:gd name="T1" fmla="*/ 167 h 167"/>
                <a:gd name="T2" fmla="*/ 185 w 185"/>
                <a:gd name="T3" fmla="*/ 0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0">
              <a:extLst>
                <a:ext uri="{FF2B5EF4-FFF2-40B4-BE49-F238E27FC236}">
                  <a16:creationId xmlns:a16="http://schemas.microsoft.com/office/drawing/2014/main" id="{187E37E0-AAC3-4B33-AF36-334ACCBD33C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98488" y="0"/>
              <a:ext cx="2717800" cy="6843713"/>
            </a:xfrm>
            <a:custGeom>
              <a:avLst/>
              <a:gdLst>
                <a:gd name="T0" fmla="*/ 572 w 572"/>
                <a:gd name="T1" fmla="*/ 0 h 1440"/>
                <a:gd name="T2" fmla="*/ 164 w 572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1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21">
              <a:extLst>
                <a:ext uri="{FF2B5EF4-FFF2-40B4-BE49-F238E27FC236}">
                  <a16:creationId xmlns:a16="http://schemas.microsoft.com/office/drawing/2014/main" id="{409758BB-8A0E-4BEB-BC0C-F410AD98CDD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61938" y="0"/>
              <a:ext cx="2944813" cy="6843713"/>
            </a:xfrm>
            <a:custGeom>
              <a:avLst/>
              <a:gdLst>
                <a:gd name="T0" fmla="*/ 620 w 620"/>
                <a:gd name="T1" fmla="*/ 0 h 1440"/>
                <a:gd name="T2" fmla="*/ 186 w 620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22">
              <a:extLst>
                <a:ext uri="{FF2B5EF4-FFF2-40B4-BE49-F238E27FC236}">
                  <a16:creationId xmlns:a16="http://schemas.microsoft.com/office/drawing/2014/main" id="{97C4EFE2-9D25-4978-BD9A-873B4927021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417513" y="0"/>
              <a:ext cx="2403475" cy="6843713"/>
            </a:xfrm>
            <a:custGeom>
              <a:avLst/>
              <a:gdLst>
                <a:gd name="T0" fmla="*/ 506 w 506"/>
                <a:gd name="T1" fmla="*/ 0 h 1440"/>
                <a:gd name="T2" fmla="*/ 171 w 506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23">
              <a:extLst>
                <a:ext uri="{FF2B5EF4-FFF2-40B4-BE49-F238E27FC236}">
                  <a16:creationId xmlns:a16="http://schemas.microsoft.com/office/drawing/2014/main" id="{9CCAF82A-A0E0-4B55-A97B-EFFAE79AF7D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9525"/>
              <a:ext cx="1771650" cy="3198813"/>
            </a:xfrm>
            <a:custGeom>
              <a:avLst/>
              <a:gdLst>
                <a:gd name="T0" fmla="*/ 373 w 373"/>
                <a:gd name="T1" fmla="*/ 0 h 673"/>
                <a:gd name="T2" fmla="*/ 0 w 373"/>
                <a:gd name="T3" fmla="*/ 673 h 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24">
              <a:extLst>
                <a:ext uri="{FF2B5EF4-FFF2-40B4-BE49-F238E27FC236}">
                  <a16:creationId xmlns:a16="http://schemas.microsoft.com/office/drawing/2014/main" id="{4F800DD8-3954-4F73-8807-16F1CFAC1EB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763" y="6016625"/>
              <a:ext cx="214313" cy="827088"/>
            </a:xfrm>
            <a:custGeom>
              <a:avLst/>
              <a:gdLst>
                <a:gd name="T0" fmla="*/ 0 w 45"/>
                <a:gd name="T1" fmla="*/ 0 h 174"/>
                <a:gd name="T2" fmla="*/ 45 w 45"/>
                <a:gd name="T3" fmla="*/ 174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25">
              <a:extLst>
                <a:ext uri="{FF2B5EF4-FFF2-40B4-BE49-F238E27FC236}">
                  <a16:creationId xmlns:a16="http://schemas.microsoft.com/office/drawing/2014/main" id="{84E1C91A-4B06-4852-918C-6380FA986BB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0"/>
              <a:ext cx="1562100" cy="2228850"/>
            </a:xfrm>
            <a:custGeom>
              <a:avLst/>
              <a:gdLst>
                <a:gd name="T0" fmla="*/ 329 w 329"/>
                <a:gd name="T1" fmla="*/ 0 h 469"/>
                <a:gd name="T2" fmla="*/ 0 w 329"/>
                <a:gd name="T3" fmla="*/ 469 h 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26D6EAA6-5B91-4AC0-A572-3159E4D2AF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04877" y="795527"/>
            <a:ext cx="10488547" cy="1190912"/>
          </a:xfrm>
        </p:spPr>
        <p:txBody>
          <a:bodyPr>
            <a:normAutofit/>
          </a:bodyPr>
          <a:lstStyle/>
          <a:p>
            <a:r>
              <a:rPr lang="nl-NL" dirty="0">
                <a:solidFill>
                  <a:schemeClr val="tx2"/>
                </a:solidFill>
              </a:rPr>
              <a:t>‘</a:t>
            </a:r>
            <a:r>
              <a:rPr lang="nl-NL" dirty="0" err="1">
                <a:solidFill>
                  <a:schemeClr val="tx2"/>
                </a:solidFill>
              </a:rPr>
              <a:t>TeaBL</a:t>
            </a:r>
            <a:r>
              <a:rPr lang="nl-NL" dirty="0">
                <a:solidFill>
                  <a:schemeClr val="tx2"/>
                </a:solidFill>
              </a:rPr>
              <a:t>’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E972DE0D-2E53-4159-ABD3-C601524262C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37030" y="2250281"/>
            <a:ext cx="4959318" cy="3678237"/>
          </a:xfrm>
          <a:prstGeom prst="rect">
            <a:avLst/>
          </a:prstGeom>
          <a:solidFill>
            <a:schemeClr val="bg1"/>
          </a:solidFill>
          <a:ln w="19050">
            <a:solidFill>
              <a:schemeClr val="accent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Graphic 6" descr="Koffie">
            <a:extLst>
              <a:ext uri="{FF2B5EF4-FFF2-40B4-BE49-F238E27FC236}">
                <a16:creationId xmlns:a16="http://schemas.microsoft.com/office/drawing/2014/main" id="{FFC01F2C-3751-447D-9026-F3CB6EE504B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1743337" y="2416047"/>
            <a:ext cx="3346704" cy="3346704"/>
          </a:xfrm>
          <a:prstGeom prst="rect">
            <a:avLst/>
          </a:prstGeom>
          <a:ln w="12700">
            <a:noFill/>
          </a:ln>
        </p:spPr>
      </p:pic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DBD54A0-EB8A-4F21-A86F-B2D3FB77B96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380703" y="2228850"/>
            <a:ext cx="5028928" cy="3699669"/>
          </a:xfrm>
        </p:spPr>
        <p:txBody>
          <a:bodyPr>
            <a:normAutofit lnSpcReduction="10000"/>
          </a:bodyPr>
          <a:lstStyle/>
          <a:p>
            <a:r>
              <a:rPr lang="nl-NL" dirty="0"/>
              <a:t>Stel dat wij met de klas per 1 januari 2021 een exclusieve handel in Thee gaan beginnen. Het bedrijf gaat heten ‘</a:t>
            </a:r>
            <a:r>
              <a:rPr lang="nl-NL" dirty="0" err="1"/>
              <a:t>TeaBL</a:t>
            </a:r>
            <a:r>
              <a:rPr lang="nl-NL" dirty="0"/>
              <a:t>’. </a:t>
            </a:r>
            <a:br>
              <a:rPr lang="nl-NL" dirty="0"/>
            </a:br>
            <a:br>
              <a:rPr lang="nl-NL" dirty="0"/>
            </a:br>
            <a:r>
              <a:rPr lang="nl-NL" dirty="0"/>
              <a:t>Verwacht wordt dat de inkoopwaarde v/d omzet €0,25 per zakje is. We verwachten één zakje thee te gaan verkopen voor €1,75. Onze doelstelling is om 300 zakjes te verkopen in de eerste maand. Verder voorspelt de onderneming kosten van €50 voor G/W/L en €50 voor de huur van een stand op het TBL. </a:t>
            </a:r>
          </a:p>
        </p:txBody>
      </p:sp>
    </p:spTree>
    <p:extLst>
      <p:ext uri="{BB962C8B-B14F-4D97-AF65-F5344CB8AC3E}">
        <p14:creationId xmlns:p14="http://schemas.microsoft.com/office/powerpoint/2010/main" val="19898913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84DB7353-7D7A-431B-A5B6-A3845E6F2BB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" name="Freeform 5">
              <a:extLst>
                <a:ext uri="{FF2B5EF4-FFF2-40B4-BE49-F238E27FC236}">
                  <a16:creationId xmlns:a16="http://schemas.microsoft.com/office/drawing/2014/main" id="{9E8D15D6-6183-4BE1-A315-C7EC9C1A53F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" name="Freeform 6">
              <a:extLst>
                <a:ext uri="{FF2B5EF4-FFF2-40B4-BE49-F238E27FC236}">
                  <a16:creationId xmlns:a16="http://schemas.microsoft.com/office/drawing/2014/main" id="{82A253FA-4E60-4B4D-94B0-93ECFCF3098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1" name="Freeform 7">
              <a:extLst>
                <a:ext uri="{FF2B5EF4-FFF2-40B4-BE49-F238E27FC236}">
                  <a16:creationId xmlns:a16="http://schemas.microsoft.com/office/drawing/2014/main" id="{E1B39AD1-11BD-457B-822C-A873607F412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2" name="Freeform 8">
              <a:extLst>
                <a:ext uri="{FF2B5EF4-FFF2-40B4-BE49-F238E27FC236}">
                  <a16:creationId xmlns:a16="http://schemas.microsoft.com/office/drawing/2014/main" id="{CC286005-78D5-4BE4-AA8B-75CDC07E786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9">
              <a:extLst>
                <a:ext uri="{FF2B5EF4-FFF2-40B4-BE49-F238E27FC236}">
                  <a16:creationId xmlns:a16="http://schemas.microsoft.com/office/drawing/2014/main" id="{09E4A22D-7E83-4F24-97FE-931A93CACC7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10">
              <a:extLst>
                <a:ext uri="{FF2B5EF4-FFF2-40B4-BE49-F238E27FC236}">
                  <a16:creationId xmlns:a16="http://schemas.microsoft.com/office/drawing/2014/main" id="{4351E96B-8DD4-4D5E-A9F0-C47F5F33781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11">
              <a:extLst>
                <a:ext uri="{FF2B5EF4-FFF2-40B4-BE49-F238E27FC236}">
                  <a16:creationId xmlns:a16="http://schemas.microsoft.com/office/drawing/2014/main" id="{BFF78610-2475-4756-9EC8-5DA7D8902D5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2">
              <a:extLst>
                <a:ext uri="{FF2B5EF4-FFF2-40B4-BE49-F238E27FC236}">
                  <a16:creationId xmlns:a16="http://schemas.microsoft.com/office/drawing/2014/main" id="{C7ACAE44-681D-4CBC-B2AB-E5131DF5A86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3">
              <a:extLst>
                <a:ext uri="{FF2B5EF4-FFF2-40B4-BE49-F238E27FC236}">
                  <a16:creationId xmlns:a16="http://schemas.microsoft.com/office/drawing/2014/main" id="{CA22E4A0-73AA-4722-9C16-F3AF9A33EC5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4">
              <a:extLst>
                <a:ext uri="{FF2B5EF4-FFF2-40B4-BE49-F238E27FC236}">
                  <a16:creationId xmlns:a16="http://schemas.microsoft.com/office/drawing/2014/main" id="{BB36E626-EBEB-41C0-B224-8DB049DB4D7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5">
              <a:extLst>
                <a:ext uri="{FF2B5EF4-FFF2-40B4-BE49-F238E27FC236}">
                  <a16:creationId xmlns:a16="http://schemas.microsoft.com/office/drawing/2014/main" id="{D603DEC5-BED4-4DB6-A253-F61CC367423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6">
              <a:extLst>
                <a:ext uri="{FF2B5EF4-FFF2-40B4-BE49-F238E27FC236}">
                  <a16:creationId xmlns:a16="http://schemas.microsoft.com/office/drawing/2014/main" id="{86AE9DE6-CA9A-479B-A0FB-0E1BAC7A65E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7">
              <a:extLst>
                <a:ext uri="{FF2B5EF4-FFF2-40B4-BE49-F238E27FC236}">
                  <a16:creationId xmlns:a16="http://schemas.microsoft.com/office/drawing/2014/main" id="{16CB8DC8-E75F-4574-A290-AAB7031BE8A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8">
              <a:extLst>
                <a:ext uri="{FF2B5EF4-FFF2-40B4-BE49-F238E27FC236}">
                  <a16:creationId xmlns:a16="http://schemas.microsoft.com/office/drawing/2014/main" id="{1CA657E1-3A52-4C23-AA47-EBB2D5C4148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ED4F701B-2A93-464F-A673-54EED5C4C4C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20">
              <a:extLst>
                <a:ext uri="{FF2B5EF4-FFF2-40B4-BE49-F238E27FC236}">
                  <a16:creationId xmlns:a16="http://schemas.microsoft.com/office/drawing/2014/main" id="{9977C34F-F6C9-4749-B201-7B928802DFF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21">
              <a:extLst>
                <a:ext uri="{FF2B5EF4-FFF2-40B4-BE49-F238E27FC236}">
                  <a16:creationId xmlns:a16="http://schemas.microsoft.com/office/drawing/2014/main" id="{3A913E6B-DBE9-4291-A34C-36069ECB8E6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2">
              <a:extLst>
                <a:ext uri="{FF2B5EF4-FFF2-40B4-BE49-F238E27FC236}">
                  <a16:creationId xmlns:a16="http://schemas.microsoft.com/office/drawing/2014/main" id="{7D415C04-AB5C-4B76-9E49-EEBAEE64D04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3">
              <a:extLst>
                <a:ext uri="{FF2B5EF4-FFF2-40B4-BE49-F238E27FC236}">
                  <a16:creationId xmlns:a16="http://schemas.microsoft.com/office/drawing/2014/main" id="{151FDC11-E872-4EAE-A597-822F9FE1708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1B24766B-81CA-44C7-BF11-77A12BA424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1A2F9962-DEB8-461C-8B4C-C0ED0D8A7B7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>
              <a:extLst>
                <a:ext uri="{FF2B5EF4-FFF2-40B4-BE49-F238E27FC236}">
                  <a16:creationId xmlns:a16="http://schemas.microsoft.com/office/drawing/2014/main" id="{C0672E08-EB09-4B8E-8522-24BBC2CFFD2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3447AB64-F3EC-4A1F-BFD4-F0F9DB3DAD7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 useBgFill="1">
        <p:nvSpPr>
          <p:cNvPr id="34" name="Rectangle 33">
            <a:extLst>
              <a:ext uri="{FF2B5EF4-FFF2-40B4-BE49-F238E27FC236}">
                <a16:creationId xmlns:a16="http://schemas.microsoft.com/office/drawing/2014/main" id="{10CE3618-1D7A-4256-B2AF-9DB692996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D91A9185-A7D5-460B-98BC-0BF2EBD3EEB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37" name="Freeform 5">
              <a:extLst>
                <a:ext uri="{FF2B5EF4-FFF2-40B4-BE49-F238E27FC236}">
                  <a16:creationId xmlns:a16="http://schemas.microsoft.com/office/drawing/2014/main" id="{8AFC1764-6516-4F77-BF30-B8ADB3C9F49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8" name="Freeform 6">
              <a:extLst>
                <a:ext uri="{FF2B5EF4-FFF2-40B4-BE49-F238E27FC236}">
                  <a16:creationId xmlns:a16="http://schemas.microsoft.com/office/drawing/2014/main" id="{FCAFF9F9-F806-47EC-BCAC-9921E719FF2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8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9" name="Freeform 7">
              <a:extLst>
                <a:ext uri="{FF2B5EF4-FFF2-40B4-BE49-F238E27FC236}">
                  <a16:creationId xmlns:a16="http://schemas.microsoft.com/office/drawing/2014/main" id="{09D92491-36BD-4861-BA54-DD88E608988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8">
              <a:extLst>
                <a:ext uri="{FF2B5EF4-FFF2-40B4-BE49-F238E27FC236}">
                  <a16:creationId xmlns:a16="http://schemas.microsoft.com/office/drawing/2014/main" id="{23740E15-AB86-4E5C-A137-07E0DDC0354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1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9">
              <a:extLst>
                <a:ext uri="{FF2B5EF4-FFF2-40B4-BE49-F238E27FC236}">
                  <a16:creationId xmlns:a16="http://schemas.microsoft.com/office/drawing/2014/main" id="{BE097852-1F54-4EF0-A1BE-561272FCD6D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accent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10">
              <a:extLst>
                <a:ext uri="{FF2B5EF4-FFF2-40B4-BE49-F238E27FC236}">
                  <a16:creationId xmlns:a16="http://schemas.microsoft.com/office/drawing/2014/main" id="{5C2DF1F9-21CC-430E-84C8-356C73C6FD3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8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1">
              <a:extLst>
                <a:ext uri="{FF2B5EF4-FFF2-40B4-BE49-F238E27FC236}">
                  <a16:creationId xmlns:a16="http://schemas.microsoft.com/office/drawing/2014/main" id="{7F11B45B-3EDE-4B6A-903B-0AE6E9DDF41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7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2">
              <a:extLst>
                <a:ext uri="{FF2B5EF4-FFF2-40B4-BE49-F238E27FC236}">
                  <a16:creationId xmlns:a16="http://schemas.microsoft.com/office/drawing/2014/main" id="{F77FDDC5-477E-420D-B98F-42ABA24772F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8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3">
              <a:extLst>
                <a:ext uri="{FF2B5EF4-FFF2-40B4-BE49-F238E27FC236}">
                  <a16:creationId xmlns:a16="http://schemas.microsoft.com/office/drawing/2014/main" id="{A92C0474-B573-45C5-84C5-194CE1715FE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6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4">
              <a:extLst>
                <a:ext uri="{FF2B5EF4-FFF2-40B4-BE49-F238E27FC236}">
                  <a16:creationId xmlns:a16="http://schemas.microsoft.com/office/drawing/2014/main" id="{2FBC62F8-64D0-4025-99AE-A04E291D90E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6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5">
              <a:extLst>
                <a:ext uri="{FF2B5EF4-FFF2-40B4-BE49-F238E27FC236}">
                  <a16:creationId xmlns:a16="http://schemas.microsoft.com/office/drawing/2014/main" id="{7632F945-80B5-4575-A538-29495BF8F25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accent1">
                  <a:alpha val="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6">
              <a:extLst>
                <a:ext uri="{FF2B5EF4-FFF2-40B4-BE49-F238E27FC236}">
                  <a16:creationId xmlns:a16="http://schemas.microsoft.com/office/drawing/2014/main" id="{5562CC17-43D4-4E57-AE08-83952EE59D5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accent1">
                  <a:alpha val="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7">
              <a:extLst>
                <a:ext uri="{FF2B5EF4-FFF2-40B4-BE49-F238E27FC236}">
                  <a16:creationId xmlns:a16="http://schemas.microsoft.com/office/drawing/2014/main" id="{E1D78CFE-04CA-4101-AFCF-196940B2D13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8">
              <a:extLst>
                <a:ext uri="{FF2B5EF4-FFF2-40B4-BE49-F238E27FC236}">
                  <a16:creationId xmlns:a16="http://schemas.microsoft.com/office/drawing/2014/main" id="{41F2A149-A64E-4690-B049-18C156A8E20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3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9">
              <a:extLst>
                <a:ext uri="{FF2B5EF4-FFF2-40B4-BE49-F238E27FC236}">
                  <a16:creationId xmlns:a16="http://schemas.microsoft.com/office/drawing/2014/main" id="{D9313C72-D62D-4416-A6AE-7EB7D6B54A5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20">
              <a:extLst>
                <a:ext uri="{FF2B5EF4-FFF2-40B4-BE49-F238E27FC236}">
                  <a16:creationId xmlns:a16="http://schemas.microsoft.com/office/drawing/2014/main" id="{77B03BEA-76E5-4ECB-B9BB-D89D27509EF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1">
              <a:extLst>
                <a:ext uri="{FF2B5EF4-FFF2-40B4-BE49-F238E27FC236}">
                  <a16:creationId xmlns:a16="http://schemas.microsoft.com/office/drawing/2014/main" id="{6AF6BECE-416D-4C3A-AD6F-68B08F3CA75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2">
              <a:extLst>
                <a:ext uri="{FF2B5EF4-FFF2-40B4-BE49-F238E27FC236}">
                  <a16:creationId xmlns:a16="http://schemas.microsoft.com/office/drawing/2014/main" id="{B9197E2A-A098-480D-A2A6-3F3B889EDAE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3">
              <a:extLst>
                <a:ext uri="{FF2B5EF4-FFF2-40B4-BE49-F238E27FC236}">
                  <a16:creationId xmlns:a16="http://schemas.microsoft.com/office/drawing/2014/main" id="{5A493EDB-6C9E-483F-86A6-0F473E5908D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3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E1A202C0-AE51-419A-AF91-F95C35B8C3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37374" y="1263404"/>
            <a:ext cx="8247189" cy="3115075"/>
          </a:xfrm>
        </p:spPr>
        <p:txBody>
          <a:bodyPr vert="horz" lIns="228600" tIns="228600" rIns="228600" bIns="0" rtlCol="0" anchor="b">
            <a:normAutofit/>
          </a:bodyPr>
          <a:lstStyle/>
          <a:p>
            <a:pPr algn="l">
              <a:lnSpc>
                <a:spcPct val="80000"/>
              </a:lnSpc>
            </a:pPr>
            <a:r>
              <a:rPr lang="en-US" sz="5600">
                <a:solidFill>
                  <a:schemeClr val="accent1"/>
                </a:solidFill>
              </a:rPr>
              <a:t>Bereken de verwachte Omzet, Inkoopwaarde v/d Omzet, Brutowinst, Bedrijfskosten en Nettowinst 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79C03F4-39DB-4F4C-B387-A9D489B69E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037374" y="4560432"/>
            <a:ext cx="8300202" cy="1228171"/>
          </a:xfrm>
        </p:spPr>
        <p:txBody>
          <a:bodyPr vert="horz" lIns="91440" tIns="0" rIns="91440" bIns="45720" rtlCol="0">
            <a:normAutofit/>
          </a:bodyPr>
          <a:lstStyle/>
          <a:p>
            <a:pPr algn="l">
              <a:lnSpc>
                <a:spcPct val="100000"/>
              </a:lnSpc>
            </a:pPr>
            <a:r>
              <a:rPr lang="en-US" sz="2400" dirty="0">
                <a:solidFill>
                  <a:schemeClr val="tx1"/>
                </a:solidFill>
              </a:rPr>
              <a:t>+/- 5 min </a:t>
            </a:r>
            <a:br>
              <a:rPr lang="en-US" sz="2400" dirty="0">
                <a:solidFill>
                  <a:schemeClr val="tx1"/>
                </a:solidFill>
              </a:rPr>
            </a:br>
            <a:r>
              <a:rPr lang="en-US" sz="2400" dirty="0">
                <a:solidFill>
                  <a:schemeClr val="tx1"/>
                </a:solidFill>
              </a:rPr>
              <a:t>In </a:t>
            </a:r>
            <a:r>
              <a:rPr lang="en-US" sz="2400" dirty="0" err="1">
                <a:solidFill>
                  <a:schemeClr val="tx1"/>
                </a:solidFill>
              </a:rPr>
              <a:t>alle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stilte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en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zelfstandigheid</a:t>
            </a:r>
            <a:r>
              <a:rPr lang="en-US" sz="2400" dirty="0">
                <a:solidFill>
                  <a:schemeClr val="tx1"/>
                </a:solidFill>
              </a:rPr>
              <a:t>. </a:t>
            </a:r>
          </a:p>
        </p:txBody>
      </p:sp>
      <p:sp>
        <p:nvSpPr>
          <p:cNvPr id="57" name="Isosceles Triangle 56">
            <a:extLst>
              <a:ext uri="{FF2B5EF4-FFF2-40B4-BE49-F238E27FC236}">
                <a16:creationId xmlns:a16="http://schemas.microsoft.com/office/drawing/2014/main" id="{3F39476B-1A6D-47CB-AC7A-FB87EF00332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1490253" y="3276595"/>
            <a:ext cx="300774" cy="259288"/>
          </a:xfrm>
          <a:prstGeom prst="triangl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50130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 5">
            <a:extLst>
              <a:ext uri="{FF2B5EF4-FFF2-40B4-BE49-F238E27FC236}">
                <a16:creationId xmlns:a16="http://schemas.microsoft.com/office/drawing/2014/main" id="{070446C3-3D4B-48E6-AC73-1F4806A8C1A5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96710096"/>
              </p:ext>
            </p:extLst>
          </p:nvPr>
        </p:nvGraphicFramePr>
        <p:xfrm>
          <a:off x="487462" y="827658"/>
          <a:ext cx="10781538" cy="185420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3463101">
                  <a:extLst>
                    <a:ext uri="{9D8B030D-6E8A-4147-A177-3AD203B41FA5}">
                      <a16:colId xmlns:a16="http://schemas.microsoft.com/office/drawing/2014/main" val="4663937"/>
                    </a:ext>
                  </a:extLst>
                </a:gridCol>
                <a:gridCol w="3464145">
                  <a:extLst>
                    <a:ext uri="{9D8B030D-6E8A-4147-A177-3AD203B41FA5}">
                      <a16:colId xmlns:a16="http://schemas.microsoft.com/office/drawing/2014/main" val="1155460128"/>
                    </a:ext>
                  </a:extLst>
                </a:gridCol>
                <a:gridCol w="3854292">
                  <a:extLst>
                    <a:ext uri="{9D8B030D-6E8A-4147-A177-3AD203B41FA5}">
                      <a16:colId xmlns:a16="http://schemas.microsoft.com/office/drawing/2014/main" val="326683839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0" dirty="0"/>
                        <a:t>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€1,75 x 300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€525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8155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Inkoopwaarde van de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€0,25 x 300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€75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4055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Brutowinst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€525 - €75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€450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138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€50 + €50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1977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Nettowinst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€450 - €100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€350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1982032"/>
                  </a:ext>
                </a:extLst>
              </a:tr>
            </a:tbl>
          </a:graphicData>
        </a:graphic>
      </p:graphicFrame>
      <p:sp>
        <p:nvSpPr>
          <p:cNvPr id="3" name="Tekstvak 2">
            <a:extLst>
              <a:ext uri="{FF2B5EF4-FFF2-40B4-BE49-F238E27FC236}">
                <a16:creationId xmlns:a16="http://schemas.microsoft.com/office/drawing/2014/main" id="{3291E6F1-104D-409F-B116-417A914ADC5F}"/>
              </a:ext>
            </a:extLst>
          </p:cNvPr>
          <p:cNvSpPr txBox="1"/>
          <p:nvPr/>
        </p:nvSpPr>
        <p:spPr>
          <a:xfrm>
            <a:off x="487462" y="355107"/>
            <a:ext cx="34542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VERWACHT</a:t>
            </a:r>
          </a:p>
        </p:txBody>
      </p:sp>
    </p:spTree>
    <p:extLst>
      <p:ext uri="{BB962C8B-B14F-4D97-AF65-F5344CB8AC3E}">
        <p14:creationId xmlns:p14="http://schemas.microsoft.com/office/powerpoint/2010/main" val="27450566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828D1E49-2A21-4A83-A0E0-FB1597B4B2E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Rockwell" panose="02060603020205020403"/>
              <a:ea typeface="+mn-ea"/>
              <a:cs typeface="+mn-cs"/>
            </a:endParaRPr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088B852E-5494-418B-A833-75CF016A9E2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13" name="Freeform 5">
              <a:extLst>
                <a:ext uri="{FF2B5EF4-FFF2-40B4-BE49-F238E27FC236}">
                  <a16:creationId xmlns:a16="http://schemas.microsoft.com/office/drawing/2014/main" id="{DF31E3C1-1A46-4329-9F80-B576692FEE4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306513" y="0"/>
              <a:ext cx="3862388" cy="6843713"/>
            </a:xfrm>
            <a:custGeom>
              <a:avLst/>
              <a:gdLst>
                <a:gd name="T0" fmla="*/ 813 w 813"/>
                <a:gd name="T1" fmla="*/ 0 h 1440"/>
                <a:gd name="T2" fmla="*/ 435 w 813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14" name="Freeform 6">
              <a:extLst>
                <a:ext uri="{FF2B5EF4-FFF2-40B4-BE49-F238E27FC236}">
                  <a16:creationId xmlns:a16="http://schemas.microsoft.com/office/drawing/2014/main" id="{294B4592-99CA-47B1-816F-CE2D44F65BB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26725" y="9525"/>
              <a:ext cx="1539875" cy="555625"/>
            </a:xfrm>
            <a:custGeom>
              <a:avLst/>
              <a:gdLst>
                <a:gd name="T0" fmla="*/ 324 w 324"/>
                <a:gd name="T1" fmla="*/ 117 h 117"/>
                <a:gd name="T2" fmla="*/ 0 w 324"/>
                <a:gd name="T3" fmla="*/ 0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15" name="Freeform 7">
              <a:extLst>
                <a:ext uri="{FF2B5EF4-FFF2-40B4-BE49-F238E27FC236}">
                  <a16:creationId xmlns:a16="http://schemas.microsoft.com/office/drawing/2014/main" id="{BF690E4C-72F8-4AC5-AF99-562763CC67B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247313" y="5013325"/>
              <a:ext cx="1919288" cy="1830388"/>
            </a:xfrm>
            <a:custGeom>
              <a:avLst/>
              <a:gdLst>
                <a:gd name="T0" fmla="*/ 0 w 404"/>
                <a:gd name="T1" fmla="*/ 385 h 385"/>
                <a:gd name="T2" fmla="*/ 404 w 404"/>
                <a:gd name="T3" fmla="*/ 0 h 3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16" name="Freeform 8">
              <a:extLst>
                <a:ext uri="{FF2B5EF4-FFF2-40B4-BE49-F238E27FC236}">
                  <a16:creationId xmlns:a16="http://schemas.microsoft.com/office/drawing/2014/main" id="{F834CDD4-CAB8-4ACC-9AAC-5399C743DEC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775" y="0"/>
              <a:ext cx="3676650" cy="6843713"/>
            </a:xfrm>
            <a:custGeom>
              <a:avLst/>
              <a:gdLst>
                <a:gd name="T0" fmla="*/ 774 w 774"/>
                <a:gd name="T1" fmla="*/ 0 h 1440"/>
                <a:gd name="T2" fmla="*/ 411 w 774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17" name="Freeform 9">
              <a:extLst>
                <a:ext uri="{FF2B5EF4-FFF2-40B4-BE49-F238E27FC236}">
                  <a16:creationId xmlns:a16="http://schemas.microsoft.com/office/drawing/2014/main" id="{1AEB045A-6821-475B-A28E-047437ABEF5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2988" y="9525"/>
              <a:ext cx="963613" cy="366713"/>
            </a:xfrm>
            <a:custGeom>
              <a:avLst/>
              <a:gdLst>
                <a:gd name="T0" fmla="*/ 203 w 203"/>
                <a:gd name="T1" fmla="*/ 77 h 77"/>
                <a:gd name="T2" fmla="*/ 0 w 203"/>
                <a:gd name="T3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18" name="Freeform 10">
              <a:extLst>
                <a:ext uri="{FF2B5EF4-FFF2-40B4-BE49-F238E27FC236}">
                  <a16:creationId xmlns:a16="http://schemas.microsoft.com/office/drawing/2014/main" id="{D9B790C0-3D34-4626-BAFB-6EB473F40C7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494963" y="5275263"/>
              <a:ext cx="1666875" cy="1577975"/>
            </a:xfrm>
            <a:custGeom>
              <a:avLst/>
              <a:gdLst>
                <a:gd name="T0" fmla="*/ 0 w 351"/>
                <a:gd name="T1" fmla="*/ 332 h 332"/>
                <a:gd name="T2" fmla="*/ 351 w 351"/>
                <a:gd name="T3" fmla="*/ 0 h 3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19" name="Freeform 11">
              <a:extLst>
                <a:ext uri="{FF2B5EF4-FFF2-40B4-BE49-F238E27FC236}">
                  <a16:creationId xmlns:a16="http://schemas.microsoft.com/office/drawing/2014/main" id="{EDA4D87F-91A4-4628-9A6E-F01820A7EE5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621088" cy="6843713"/>
            </a:xfrm>
            <a:custGeom>
              <a:avLst/>
              <a:gdLst>
                <a:gd name="T0" fmla="*/ 762 w 762"/>
                <a:gd name="T1" fmla="*/ 0 h 1440"/>
                <a:gd name="T2" fmla="*/ 403 w 762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20" name="Freeform 12">
              <a:extLst>
                <a:ext uri="{FF2B5EF4-FFF2-40B4-BE49-F238E27FC236}">
                  <a16:creationId xmlns:a16="http://schemas.microsoft.com/office/drawing/2014/main" id="{045DAB88-124C-459C-A889-DAE9C9BE285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501438" y="9525"/>
              <a:ext cx="665163" cy="257175"/>
            </a:xfrm>
            <a:custGeom>
              <a:avLst/>
              <a:gdLst>
                <a:gd name="T0" fmla="*/ 140 w 140"/>
                <a:gd name="T1" fmla="*/ 54 h 54"/>
                <a:gd name="T2" fmla="*/ 0 w 140"/>
                <a:gd name="T3" fmla="*/ 0 h 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21" name="Freeform 13">
              <a:extLst>
                <a:ext uri="{FF2B5EF4-FFF2-40B4-BE49-F238E27FC236}">
                  <a16:creationId xmlns:a16="http://schemas.microsoft.com/office/drawing/2014/main" id="{85D44010-1DAA-4CAC-B83F-7E3E8C455D4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41013" y="5408613"/>
              <a:ext cx="1525588" cy="1435100"/>
            </a:xfrm>
            <a:custGeom>
              <a:avLst/>
              <a:gdLst>
                <a:gd name="T0" fmla="*/ 0 w 321"/>
                <a:gd name="T1" fmla="*/ 302 h 302"/>
                <a:gd name="T2" fmla="*/ 321 w 321"/>
                <a:gd name="T3" fmla="*/ 0 h 3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22" name="Freeform 14">
              <a:extLst>
                <a:ext uri="{FF2B5EF4-FFF2-40B4-BE49-F238E27FC236}">
                  <a16:creationId xmlns:a16="http://schemas.microsoft.com/office/drawing/2014/main" id="{E8C01D66-5C93-4A2E-AA74-DE97574EA4E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244850" cy="6843713"/>
            </a:xfrm>
            <a:custGeom>
              <a:avLst/>
              <a:gdLst>
                <a:gd name="T0" fmla="*/ 683 w 683"/>
                <a:gd name="T1" fmla="*/ 0 h 1440"/>
                <a:gd name="T2" fmla="*/ 355 w 683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23" name="Freeform 15">
              <a:extLst>
                <a:ext uri="{FF2B5EF4-FFF2-40B4-BE49-F238E27FC236}">
                  <a16:creationId xmlns:a16="http://schemas.microsoft.com/office/drawing/2014/main" id="{E2E1A6E1-6C4A-47D3-81E2-9F8624F1BBE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802938" y="5518150"/>
              <a:ext cx="1363663" cy="1325563"/>
            </a:xfrm>
            <a:custGeom>
              <a:avLst/>
              <a:gdLst>
                <a:gd name="T0" fmla="*/ 0 w 287"/>
                <a:gd name="T1" fmla="*/ 279 h 279"/>
                <a:gd name="T2" fmla="*/ 287 w 287"/>
                <a:gd name="T3" fmla="*/ 0 h 2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24" name="Freeform 16">
              <a:extLst>
                <a:ext uri="{FF2B5EF4-FFF2-40B4-BE49-F238E27FC236}">
                  <a16:creationId xmlns:a16="http://schemas.microsoft.com/office/drawing/2014/main" id="{3E849CB5-4526-49DC-B77B-A20FDB7FFDA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89000" y="0"/>
              <a:ext cx="3230563" cy="6843713"/>
            </a:xfrm>
            <a:custGeom>
              <a:avLst/>
              <a:gdLst>
                <a:gd name="T0" fmla="*/ 680 w 680"/>
                <a:gd name="T1" fmla="*/ 0 h 1440"/>
                <a:gd name="T2" fmla="*/ 337 w 680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25" name="Freeform 17">
              <a:extLst>
                <a:ext uri="{FF2B5EF4-FFF2-40B4-BE49-F238E27FC236}">
                  <a16:creationId xmlns:a16="http://schemas.microsoft.com/office/drawing/2014/main" id="{5A18C8A4-FB2A-44C1-93D3-26C6DDFE0CC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79150" y="5694363"/>
              <a:ext cx="1187450" cy="1149350"/>
            </a:xfrm>
            <a:custGeom>
              <a:avLst/>
              <a:gdLst>
                <a:gd name="T0" fmla="*/ 0 w 250"/>
                <a:gd name="T1" fmla="*/ 242 h 242"/>
                <a:gd name="T2" fmla="*/ 250 w 250"/>
                <a:gd name="T3" fmla="*/ 0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26" name="Freeform 18">
              <a:extLst>
                <a:ext uri="{FF2B5EF4-FFF2-40B4-BE49-F238E27FC236}">
                  <a16:creationId xmlns:a16="http://schemas.microsoft.com/office/drawing/2014/main" id="{85D014FD-8C5A-4071-B19E-4910AAB6186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84188" y="0"/>
              <a:ext cx="3421063" cy="6843713"/>
            </a:xfrm>
            <a:custGeom>
              <a:avLst/>
              <a:gdLst>
                <a:gd name="T0" fmla="*/ 720 w 720"/>
                <a:gd name="T1" fmla="*/ 0 h 1440"/>
                <a:gd name="T2" fmla="*/ 362 w 720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27" name="Freeform 19">
              <a:extLst>
                <a:ext uri="{FF2B5EF4-FFF2-40B4-BE49-F238E27FC236}">
                  <a16:creationId xmlns:a16="http://schemas.microsoft.com/office/drawing/2014/main" id="{A37D7262-3596-4026-9AD4-E94332E5260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87125" y="6049963"/>
              <a:ext cx="879475" cy="793750"/>
            </a:xfrm>
            <a:custGeom>
              <a:avLst/>
              <a:gdLst>
                <a:gd name="T0" fmla="*/ 0 w 185"/>
                <a:gd name="T1" fmla="*/ 167 h 167"/>
                <a:gd name="T2" fmla="*/ 185 w 185"/>
                <a:gd name="T3" fmla="*/ 0 h 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28" name="Freeform 20">
              <a:extLst>
                <a:ext uri="{FF2B5EF4-FFF2-40B4-BE49-F238E27FC236}">
                  <a16:creationId xmlns:a16="http://schemas.microsoft.com/office/drawing/2014/main" id="{187E37E0-AAC3-4B33-AF36-334ACCBD33C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98488" y="0"/>
              <a:ext cx="2717800" cy="6843713"/>
            </a:xfrm>
            <a:custGeom>
              <a:avLst/>
              <a:gdLst>
                <a:gd name="T0" fmla="*/ 572 w 572"/>
                <a:gd name="T1" fmla="*/ 0 h 1440"/>
                <a:gd name="T2" fmla="*/ 164 w 572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1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29" name="Freeform 21">
              <a:extLst>
                <a:ext uri="{FF2B5EF4-FFF2-40B4-BE49-F238E27FC236}">
                  <a16:creationId xmlns:a16="http://schemas.microsoft.com/office/drawing/2014/main" id="{409758BB-8A0E-4BEB-BC0C-F410AD98CDD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61938" y="0"/>
              <a:ext cx="2944813" cy="6843713"/>
            </a:xfrm>
            <a:custGeom>
              <a:avLst/>
              <a:gdLst>
                <a:gd name="T0" fmla="*/ 620 w 620"/>
                <a:gd name="T1" fmla="*/ 0 h 1440"/>
                <a:gd name="T2" fmla="*/ 186 w 620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30" name="Freeform 22">
              <a:extLst>
                <a:ext uri="{FF2B5EF4-FFF2-40B4-BE49-F238E27FC236}">
                  <a16:creationId xmlns:a16="http://schemas.microsoft.com/office/drawing/2014/main" id="{97C4EFE2-9D25-4978-BD9A-873B4927021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417513" y="0"/>
              <a:ext cx="2403475" cy="6843713"/>
            </a:xfrm>
            <a:custGeom>
              <a:avLst/>
              <a:gdLst>
                <a:gd name="T0" fmla="*/ 506 w 506"/>
                <a:gd name="T1" fmla="*/ 0 h 1440"/>
                <a:gd name="T2" fmla="*/ 171 w 506"/>
                <a:gd name="T3" fmla="*/ 1440 h 14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31" name="Freeform 23">
              <a:extLst>
                <a:ext uri="{FF2B5EF4-FFF2-40B4-BE49-F238E27FC236}">
                  <a16:creationId xmlns:a16="http://schemas.microsoft.com/office/drawing/2014/main" id="{9CCAF82A-A0E0-4B55-A97B-EFFAE79AF7D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9525"/>
              <a:ext cx="1771650" cy="3198813"/>
            </a:xfrm>
            <a:custGeom>
              <a:avLst/>
              <a:gdLst>
                <a:gd name="T0" fmla="*/ 373 w 373"/>
                <a:gd name="T1" fmla="*/ 0 h 673"/>
                <a:gd name="T2" fmla="*/ 0 w 373"/>
                <a:gd name="T3" fmla="*/ 673 h 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32" name="Freeform 24">
              <a:extLst>
                <a:ext uri="{FF2B5EF4-FFF2-40B4-BE49-F238E27FC236}">
                  <a16:creationId xmlns:a16="http://schemas.microsoft.com/office/drawing/2014/main" id="{4F800DD8-3954-4F73-8807-16F1CFAC1EB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763" y="6016625"/>
              <a:ext cx="214313" cy="827088"/>
            </a:xfrm>
            <a:custGeom>
              <a:avLst/>
              <a:gdLst>
                <a:gd name="T0" fmla="*/ 0 w 45"/>
                <a:gd name="T1" fmla="*/ 0 h 174"/>
                <a:gd name="T2" fmla="*/ 45 w 45"/>
                <a:gd name="T3" fmla="*/ 174 h 1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33" name="Freeform 25">
              <a:extLst>
                <a:ext uri="{FF2B5EF4-FFF2-40B4-BE49-F238E27FC236}">
                  <a16:creationId xmlns:a16="http://schemas.microsoft.com/office/drawing/2014/main" id="{84E1C91A-4B06-4852-918C-6380FA986BB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>
              <a:spLocks/>
            </p:cNvSpPr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0"/>
              <a:ext cx="1562100" cy="2228850"/>
            </a:xfrm>
            <a:custGeom>
              <a:avLst/>
              <a:gdLst>
                <a:gd name="T0" fmla="*/ 329 w 329"/>
                <a:gd name="T1" fmla="*/ 0 h 469"/>
                <a:gd name="T2" fmla="*/ 0 w 329"/>
                <a:gd name="T3" fmla="*/ 469 h 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26D6EAA6-5B91-4AC0-A572-3159E4D2AF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04877" y="795527"/>
            <a:ext cx="10488547" cy="1190912"/>
          </a:xfrm>
        </p:spPr>
        <p:txBody>
          <a:bodyPr>
            <a:normAutofit/>
          </a:bodyPr>
          <a:lstStyle/>
          <a:p>
            <a:r>
              <a:rPr lang="nl-NL" dirty="0">
                <a:solidFill>
                  <a:schemeClr val="tx2"/>
                </a:solidFill>
              </a:rPr>
              <a:t>‘</a:t>
            </a:r>
            <a:r>
              <a:rPr lang="nl-NL" dirty="0" err="1">
                <a:solidFill>
                  <a:schemeClr val="tx2"/>
                </a:solidFill>
              </a:rPr>
              <a:t>TeaBL</a:t>
            </a:r>
            <a:r>
              <a:rPr lang="nl-NL" dirty="0">
                <a:solidFill>
                  <a:schemeClr val="tx2"/>
                </a:solidFill>
              </a:rPr>
              <a:t>’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E972DE0D-2E53-4159-ABD3-C601524262C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37030" y="2250281"/>
            <a:ext cx="4959318" cy="3678237"/>
          </a:xfrm>
          <a:prstGeom prst="rect">
            <a:avLst/>
          </a:prstGeom>
          <a:solidFill>
            <a:schemeClr val="bg1"/>
          </a:solidFill>
          <a:ln w="19050">
            <a:solidFill>
              <a:schemeClr val="accent1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Rockwell" panose="02060603020205020403"/>
              <a:ea typeface="+mn-ea"/>
              <a:cs typeface="+mn-cs"/>
            </a:endParaRPr>
          </a:p>
        </p:txBody>
      </p:sp>
      <p:pic>
        <p:nvPicPr>
          <p:cNvPr id="7" name="Graphic 6" descr="Koffie">
            <a:extLst>
              <a:ext uri="{FF2B5EF4-FFF2-40B4-BE49-F238E27FC236}">
                <a16:creationId xmlns:a16="http://schemas.microsoft.com/office/drawing/2014/main" id="{FFC01F2C-3751-447D-9026-F3CB6EE504B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1743337" y="2416047"/>
            <a:ext cx="3346704" cy="3346704"/>
          </a:xfrm>
          <a:prstGeom prst="rect">
            <a:avLst/>
          </a:prstGeom>
          <a:ln w="12700">
            <a:noFill/>
          </a:ln>
        </p:spPr>
      </p:pic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DBD54A0-EB8A-4F21-A86F-B2D3FB77B96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380703" y="2228850"/>
            <a:ext cx="5028928" cy="3699669"/>
          </a:xfrm>
        </p:spPr>
        <p:txBody>
          <a:bodyPr>
            <a:normAutofit fontScale="77500" lnSpcReduction="20000"/>
          </a:bodyPr>
          <a:lstStyle/>
          <a:p>
            <a:r>
              <a:rPr lang="nl-NL" sz="2300" dirty="0"/>
              <a:t>Uiteindelijk zijn de volgende cijfers over de maand januari bekend met betrekking tot de verkoopactiviteiten van ‘</a:t>
            </a:r>
            <a:r>
              <a:rPr lang="nl-NL" sz="2300" dirty="0" err="1"/>
              <a:t>TeaBL</a:t>
            </a:r>
            <a:r>
              <a:rPr lang="nl-NL" sz="2300" dirty="0"/>
              <a:t>’. </a:t>
            </a:r>
            <a:br>
              <a:rPr lang="nl-NL" sz="2300" dirty="0"/>
            </a:br>
            <a:br>
              <a:rPr lang="nl-NL" sz="2300" dirty="0"/>
            </a:br>
            <a:r>
              <a:rPr lang="nl-NL" sz="2300" dirty="0"/>
              <a:t>‘</a:t>
            </a:r>
            <a:r>
              <a:rPr lang="nl-NL" sz="2300" dirty="0" err="1"/>
              <a:t>TeaBL</a:t>
            </a:r>
            <a:r>
              <a:rPr lang="nl-NL" sz="2300" dirty="0"/>
              <a:t>’ heeft uiteindelijk 300 theezakjes verkocht op het TBL. De inkoopprijs van één theezakje blijkt €0,60 te zijn. De werkelijke verkooprijs is mede hierdoor €2. Daarnaast bleken de werkelijk kosten voor G/W/L en de huur in totaal €120 te zijn. </a:t>
            </a:r>
            <a:br>
              <a:rPr lang="nl-NL" sz="2300" dirty="0"/>
            </a:br>
            <a:br>
              <a:rPr lang="nl-NL" dirty="0"/>
            </a:br>
            <a:br>
              <a:rPr lang="nl-NL" dirty="0"/>
            </a:br>
            <a:br>
              <a:rPr lang="nl-NL" dirty="0"/>
            </a:br>
            <a:r>
              <a:rPr lang="nl-NL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317736365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84DB7353-7D7A-431B-A5B6-A3845E6F2BB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" name="Freeform 5">
              <a:extLst>
                <a:ext uri="{FF2B5EF4-FFF2-40B4-BE49-F238E27FC236}">
                  <a16:creationId xmlns:a16="http://schemas.microsoft.com/office/drawing/2014/main" id="{9E8D15D6-6183-4BE1-A315-C7EC9C1A53F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" name="Freeform 6">
              <a:extLst>
                <a:ext uri="{FF2B5EF4-FFF2-40B4-BE49-F238E27FC236}">
                  <a16:creationId xmlns:a16="http://schemas.microsoft.com/office/drawing/2014/main" id="{82A253FA-4E60-4B4D-94B0-93ECFCF3098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1" name="Freeform 7">
              <a:extLst>
                <a:ext uri="{FF2B5EF4-FFF2-40B4-BE49-F238E27FC236}">
                  <a16:creationId xmlns:a16="http://schemas.microsoft.com/office/drawing/2014/main" id="{E1B39AD1-11BD-457B-822C-A873607F412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2" name="Freeform 8">
              <a:extLst>
                <a:ext uri="{FF2B5EF4-FFF2-40B4-BE49-F238E27FC236}">
                  <a16:creationId xmlns:a16="http://schemas.microsoft.com/office/drawing/2014/main" id="{CC286005-78D5-4BE4-AA8B-75CDC07E786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9">
              <a:extLst>
                <a:ext uri="{FF2B5EF4-FFF2-40B4-BE49-F238E27FC236}">
                  <a16:creationId xmlns:a16="http://schemas.microsoft.com/office/drawing/2014/main" id="{09E4A22D-7E83-4F24-97FE-931A93CACC7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10">
              <a:extLst>
                <a:ext uri="{FF2B5EF4-FFF2-40B4-BE49-F238E27FC236}">
                  <a16:creationId xmlns:a16="http://schemas.microsoft.com/office/drawing/2014/main" id="{4351E96B-8DD4-4D5E-A9F0-C47F5F33781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11">
              <a:extLst>
                <a:ext uri="{FF2B5EF4-FFF2-40B4-BE49-F238E27FC236}">
                  <a16:creationId xmlns:a16="http://schemas.microsoft.com/office/drawing/2014/main" id="{BFF78610-2475-4756-9EC8-5DA7D8902D5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2">
              <a:extLst>
                <a:ext uri="{FF2B5EF4-FFF2-40B4-BE49-F238E27FC236}">
                  <a16:creationId xmlns:a16="http://schemas.microsoft.com/office/drawing/2014/main" id="{C7ACAE44-681D-4CBC-B2AB-E5131DF5A86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3">
              <a:extLst>
                <a:ext uri="{FF2B5EF4-FFF2-40B4-BE49-F238E27FC236}">
                  <a16:creationId xmlns:a16="http://schemas.microsoft.com/office/drawing/2014/main" id="{CA22E4A0-73AA-4722-9C16-F3AF9A33EC5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4">
              <a:extLst>
                <a:ext uri="{FF2B5EF4-FFF2-40B4-BE49-F238E27FC236}">
                  <a16:creationId xmlns:a16="http://schemas.microsoft.com/office/drawing/2014/main" id="{BB36E626-EBEB-41C0-B224-8DB049DB4D7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5">
              <a:extLst>
                <a:ext uri="{FF2B5EF4-FFF2-40B4-BE49-F238E27FC236}">
                  <a16:creationId xmlns:a16="http://schemas.microsoft.com/office/drawing/2014/main" id="{D603DEC5-BED4-4DB6-A253-F61CC367423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6">
              <a:extLst>
                <a:ext uri="{FF2B5EF4-FFF2-40B4-BE49-F238E27FC236}">
                  <a16:creationId xmlns:a16="http://schemas.microsoft.com/office/drawing/2014/main" id="{86AE9DE6-CA9A-479B-A0FB-0E1BAC7A65E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7">
              <a:extLst>
                <a:ext uri="{FF2B5EF4-FFF2-40B4-BE49-F238E27FC236}">
                  <a16:creationId xmlns:a16="http://schemas.microsoft.com/office/drawing/2014/main" id="{16CB8DC8-E75F-4574-A290-AAB7031BE8A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8">
              <a:extLst>
                <a:ext uri="{FF2B5EF4-FFF2-40B4-BE49-F238E27FC236}">
                  <a16:creationId xmlns:a16="http://schemas.microsoft.com/office/drawing/2014/main" id="{1CA657E1-3A52-4C23-AA47-EBB2D5C4148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9">
              <a:extLst>
                <a:ext uri="{FF2B5EF4-FFF2-40B4-BE49-F238E27FC236}">
                  <a16:creationId xmlns:a16="http://schemas.microsoft.com/office/drawing/2014/main" id="{ED4F701B-2A93-464F-A673-54EED5C4C4C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20">
              <a:extLst>
                <a:ext uri="{FF2B5EF4-FFF2-40B4-BE49-F238E27FC236}">
                  <a16:creationId xmlns:a16="http://schemas.microsoft.com/office/drawing/2014/main" id="{9977C34F-F6C9-4749-B201-7B928802DFF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21">
              <a:extLst>
                <a:ext uri="{FF2B5EF4-FFF2-40B4-BE49-F238E27FC236}">
                  <a16:creationId xmlns:a16="http://schemas.microsoft.com/office/drawing/2014/main" id="{3A913E6B-DBE9-4291-A34C-36069ECB8E6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2">
              <a:extLst>
                <a:ext uri="{FF2B5EF4-FFF2-40B4-BE49-F238E27FC236}">
                  <a16:creationId xmlns:a16="http://schemas.microsoft.com/office/drawing/2014/main" id="{7D415C04-AB5C-4B76-9E49-EEBAEE64D04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3">
              <a:extLst>
                <a:ext uri="{FF2B5EF4-FFF2-40B4-BE49-F238E27FC236}">
                  <a16:creationId xmlns:a16="http://schemas.microsoft.com/office/drawing/2014/main" id="{151FDC11-E872-4EAE-A597-822F9FE1708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1B24766B-81CA-44C7-BF11-77A12BA4241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1A2F9962-DEB8-461C-8B4C-C0ED0D8A7B7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>
              <a:extLst>
                <a:ext uri="{FF2B5EF4-FFF2-40B4-BE49-F238E27FC236}">
                  <a16:creationId xmlns:a16="http://schemas.microsoft.com/office/drawing/2014/main" id="{C0672E08-EB09-4B8E-8522-24BBC2CFFD2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3447AB64-F3EC-4A1F-BFD4-F0F9DB3DAD7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 useBgFill="1">
        <p:nvSpPr>
          <p:cNvPr id="34" name="Rectangle 33">
            <a:extLst>
              <a:ext uri="{FF2B5EF4-FFF2-40B4-BE49-F238E27FC236}">
                <a16:creationId xmlns:a16="http://schemas.microsoft.com/office/drawing/2014/main" id="{10CE3618-1D7A-4256-B2AF-9DB692996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Rockwell" panose="02060603020205020403"/>
              <a:ea typeface="+mn-ea"/>
              <a:cs typeface="+mn-cs"/>
            </a:endParaRPr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D91A9185-A7D5-460B-98BC-0BF2EBD3EEB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37" name="Freeform 5">
              <a:extLst>
                <a:ext uri="{FF2B5EF4-FFF2-40B4-BE49-F238E27FC236}">
                  <a16:creationId xmlns:a16="http://schemas.microsoft.com/office/drawing/2014/main" id="{8AFC1764-6516-4F77-BF30-B8ADB3C9F49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8" name="Freeform 6">
              <a:extLst>
                <a:ext uri="{FF2B5EF4-FFF2-40B4-BE49-F238E27FC236}">
                  <a16:creationId xmlns:a16="http://schemas.microsoft.com/office/drawing/2014/main" id="{FCAFF9F9-F806-47EC-BCAC-9921E719FF2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8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pPr marL="0" marR="0" lvl="0" indent="0" algn="l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Rockwell" panose="02060603020205020403"/>
                <a:ea typeface="+mn-ea"/>
                <a:cs typeface="+mn-cs"/>
              </a:endParaRPr>
            </a:p>
          </p:txBody>
        </p:sp>
        <p:sp>
          <p:nvSpPr>
            <p:cNvPr id="39" name="Freeform 7">
              <a:extLst>
                <a:ext uri="{FF2B5EF4-FFF2-40B4-BE49-F238E27FC236}">
                  <a16:creationId xmlns:a16="http://schemas.microsoft.com/office/drawing/2014/main" id="{09D92491-36BD-4861-BA54-DD88E608988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8">
              <a:extLst>
                <a:ext uri="{FF2B5EF4-FFF2-40B4-BE49-F238E27FC236}">
                  <a16:creationId xmlns:a16="http://schemas.microsoft.com/office/drawing/2014/main" id="{23740E15-AB86-4E5C-A137-07E0DDC0354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1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9">
              <a:extLst>
                <a:ext uri="{FF2B5EF4-FFF2-40B4-BE49-F238E27FC236}">
                  <a16:creationId xmlns:a16="http://schemas.microsoft.com/office/drawing/2014/main" id="{BE097852-1F54-4EF0-A1BE-561272FCD6D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accent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10">
              <a:extLst>
                <a:ext uri="{FF2B5EF4-FFF2-40B4-BE49-F238E27FC236}">
                  <a16:creationId xmlns:a16="http://schemas.microsoft.com/office/drawing/2014/main" id="{5C2DF1F9-21CC-430E-84C8-356C73C6FD3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8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1">
              <a:extLst>
                <a:ext uri="{FF2B5EF4-FFF2-40B4-BE49-F238E27FC236}">
                  <a16:creationId xmlns:a16="http://schemas.microsoft.com/office/drawing/2014/main" id="{7F11B45B-3EDE-4B6A-903B-0AE6E9DDF41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7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2">
              <a:extLst>
                <a:ext uri="{FF2B5EF4-FFF2-40B4-BE49-F238E27FC236}">
                  <a16:creationId xmlns:a16="http://schemas.microsoft.com/office/drawing/2014/main" id="{F77FDDC5-477E-420D-B98F-42ABA24772F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8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3">
              <a:extLst>
                <a:ext uri="{FF2B5EF4-FFF2-40B4-BE49-F238E27FC236}">
                  <a16:creationId xmlns:a16="http://schemas.microsoft.com/office/drawing/2014/main" id="{A92C0474-B573-45C5-84C5-194CE1715FE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6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4">
              <a:extLst>
                <a:ext uri="{FF2B5EF4-FFF2-40B4-BE49-F238E27FC236}">
                  <a16:creationId xmlns:a16="http://schemas.microsoft.com/office/drawing/2014/main" id="{2FBC62F8-64D0-4025-99AE-A04E291D90E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6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5">
              <a:extLst>
                <a:ext uri="{FF2B5EF4-FFF2-40B4-BE49-F238E27FC236}">
                  <a16:creationId xmlns:a16="http://schemas.microsoft.com/office/drawing/2014/main" id="{7632F945-80B5-4575-A538-29495BF8F25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accent1">
                  <a:alpha val="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6">
              <a:extLst>
                <a:ext uri="{FF2B5EF4-FFF2-40B4-BE49-F238E27FC236}">
                  <a16:creationId xmlns:a16="http://schemas.microsoft.com/office/drawing/2014/main" id="{5562CC17-43D4-4E57-AE08-83952EE59D5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accent1">
                  <a:alpha val="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7">
              <a:extLst>
                <a:ext uri="{FF2B5EF4-FFF2-40B4-BE49-F238E27FC236}">
                  <a16:creationId xmlns:a16="http://schemas.microsoft.com/office/drawing/2014/main" id="{E1D78CFE-04CA-4101-AFCF-196940B2D13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8">
              <a:extLst>
                <a:ext uri="{FF2B5EF4-FFF2-40B4-BE49-F238E27FC236}">
                  <a16:creationId xmlns:a16="http://schemas.microsoft.com/office/drawing/2014/main" id="{41F2A149-A64E-4690-B049-18C156A8E20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3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9">
              <a:extLst>
                <a:ext uri="{FF2B5EF4-FFF2-40B4-BE49-F238E27FC236}">
                  <a16:creationId xmlns:a16="http://schemas.microsoft.com/office/drawing/2014/main" id="{D9313C72-D62D-4416-A6AE-7EB7D6B54A5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20">
              <a:extLst>
                <a:ext uri="{FF2B5EF4-FFF2-40B4-BE49-F238E27FC236}">
                  <a16:creationId xmlns:a16="http://schemas.microsoft.com/office/drawing/2014/main" id="{77B03BEA-76E5-4ECB-B9BB-D89D27509EF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1">
              <a:extLst>
                <a:ext uri="{FF2B5EF4-FFF2-40B4-BE49-F238E27FC236}">
                  <a16:creationId xmlns:a16="http://schemas.microsoft.com/office/drawing/2014/main" id="{6AF6BECE-416D-4C3A-AD6F-68B08F3CA75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2">
              <a:extLst>
                <a:ext uri="{FF2B5EF4-FFF2-40B4-BE49-F238E27FC236}">
                  <a16:creationId xmlns:a16="http://schemas.microsoft.com/office/drawing/2014/main" id="{B9197E2A-A098-480D-A2A6-3F3B889EDAE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4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3">
              <a:extLst>
                <a:ext uri="{FF2B5EF4-FFF2-40B4-BE49-F238E27FC236}">
                  <a16:creationId xmlns:a16="http://schemas.microsoft.com/office/drawing/2014/main" id="{5A493EDB-6C9E-483F-86A6-0F473E5908D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3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E1A202C0-AE51-419A-AF91-F95C35B8C3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37374" y="1263404"/>
            <a:ext cx="8247189" cy="3115075"/>
          </a:xfrm>
        </p:spPr>
        <p:txBody>
          <a:bodyPr vert="horz" lIns="228600" tIns="228600" rIns="228600" bIns="0" rtlCol="0" anchor="b">
            <a:normAutofit/>
          </a:bodyPr>
          <a:lstStyle/>
          <a:p>
            <a:pPr algn="l">
              <a:lnSpc>
                <a:spcPct val="80000"/>
              </a:lnSpc>
            </a:pPr>
            <a:r>
              <a:rPr lang="en-US" sz="5600" dirty="0" err="1">
                <a:solidFill>
                  <a:schemeClr val="accent1"/>
                </a:solidFill>
              </a:rPr>
              <a:t>Bereken</a:t>
            </a:r>
            <a:r>
              <a:rPr lang="en-US" sz="5600" dirty="0">
                <a:solidFill>
                  <a:schemeClr val="accent1"/>
                </a:solidFill>
              </a:rPr>
              <a:t> de </a:t>
            </a:r>
            <a:r>
              <a:rPr lang="en-US" sz="5600" dirty="0" err="1">
                <a:solidFill>
                  <a:schemeClr val="accent1"/>
                </a:solidFill>
              </a:rPr>
              <a:t>werkelijk</a:t>
            </a:r>
            <a:r>
              <a:rPr lang="en-US" sz="5600" dirty="0">
                <a:solidFill>
                  <a:schemeClr val="accent1"/>
                </a:solidFill>
              </a:rPr>
              <a:t> </a:t>
            </a:r>
            <a:r>
              <a:rPr lang="en-US" sz="5600" dirty="0" err="1">
                <a:solidFill>
                  <a:schemeClr val="accent1"/>
                </a:solidFill>
              </a:rPr>
              <a:t>Omzet</a:t>
            </a:r>
            <a:r>
              <a:rPr lang="en-US" sz="5600" dirty="0">
                <a:solidFill>
                  <a:schemeClr val="accent1"/>
                </a:solidFill>
              </a:rPr>
              <a:t>, </a:t>
            </a:r>
            <a:r>
              <a:rPr lang="en-US" sz="5600" dirty="0" err="1">
                <a:solidFill>
                  <a:schemeClr val="accent1"/>
                </a:solidFill>
              </a:rPr>
              <a:t>Inkoopwaarde</a:t>
            </a:r>
            <a:r>
              <a:rPr lang="en-US" sz="5600" dirty="0">
                <a:solidFill>
                  <a:schemeClr val="accent1"/>
                </a:solidFill>
              </a:rPr>
              <a:t> v/d </a:t>
            </a:r>
            <a:r>
              <a:rPr lang="en-US" sz="5600" dirty="0" err="1">
                <a:solidFill>
                  <a:schemeClr val="accent1"/>
                </a:solidFill>
              </a:rPr>
              <a:t>Omzet</a:t>
            </a:r>
            <a:r>
              <a:rPr lang="en-US" sz="5600" dirty="0">
                <a:solidFill>
                  <a:schemeClr val="accent1"/>
                </a:solidFill>
              </a:rPr>
              <a:t>, </a:t>
            </a:r>
            <a:r>
              <a:rPr lang="en-US" sz="5600" dirty="0" err="1">
                <a:solidFill>
                  <a:schemeClr val="accent1"/>
                </a:solidFill>
              </a:rPr>
              <a:t>Brutowinst</a:t>
            </a:r>
            <a:r>
              <a:rPr lang="en-US" sz="5600" dirty="0">
                <a:solidFill>
                  <a:schemeClr val="accent1"/>
                </a:solidFill>
              </a:rPr>
              <a:t>, </a:t>
            </a:r>
            <a:r>
              <a:rPr lang="en-US" sz="5600" dirty="0" err="1">
                <a:solidFill>
                  <a:schemeClr val="accent1"/>
                </a:solidFill>
              </a:rPr>
              <a:t>Bedrijfskosten</a:t>
            </a:r>
            <a:r>
              <a:rPr lang="en-US" sz="5600" dirty="0">
                <a:solidFill>
                  <a:schemeClr val="accent1"/>
                </a:solidFill>
              </a:rPr>
              <a:t> </a:t>
            </a:r>
            <a:r>
              <a:rPr lang="en-US" sz="5600" dirty="0" err="1">
                <a:solidFill>
                  <a:schemeClr val="accent1"/>
                </a:solidFill>
              </a:rPr>
              <a:t>en</a:t>
            </a:r>
            <a:r>
              <a:rPr lang="en-US" sz="5600" dirty="0">
                <a:solidFill>
                  <a:schemeClr val="accent1"/>
                </a:solidFill>
              </a:rPr>
              <a:t> </a:t>
            </a:r>
            <a:r>
              <a:rPr lang="en-US" sz="5600" dirty="0" err="1">
                <a:solidFill>
                  <a:schemeClr val="accent1"/>
                </a:solidFill>
              </a:rPr>
              <a:t>Nettowinst</a:t>
            </a:r>
            <a:r>
              <a:rPr lang="en-US" sz="5600" dirty="0">
                <a:solidFill>
                  <a:schemeClr val="accent1"/>
                </a:solidFill>
              </a:rPr>
              <a:t> 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79C03F4-39DB-4F4C-B387-A9D489B69E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037374" y="4560432"/>
            <a:ext cx="8300202" cy="1228171"/>
          </a:xfrm>
        </p:spPr>
        <p:txBody>
          <a:bodyPr vert="horz" lIns="91440" tIns="0" rIns="91440" bIns="45720" rtlCol="0">
            <a:normAutofit/>
          </a:bodyPr>
          <a:lstStyle/>
          <a:p>
            <a:pPr algn="l">
              <a:lnSpc>
                <a:spcPct val="100000"/>
              </a:lnSpc>
            </a:pPr>
            <a:r>
              <a:rPr lang="en-US" sz="2400" dirty="0">
                <a:solidFill>
                  <a:schemeClr val="tx1"/>
                </a:solidFill>
              </a:rPr>
              <a:t>+/- 5 min </a:t>
            </a:r>
            <a:br>
              <a:rPr lang="en-US" sz="2400" dirty="0">
                <a:solidFill>
                  <a:schemeClr val="tx1"/>
                </a:solidFill>
              </a:rPr>
            </a:br>
            <a:r>
              <a:rPr lang="en-US" sz="2400" dirty="0">
                <a:solidFill>
                  <a:schemeClr val="tx1"/>
                </a:solidFill>
              </a:rPr>
              <a:t>In </a:t>
            </a:r>
            <a:r>
              <a:rPr lang="en-US" sz="2400" dirty="0" err="1">
                <a:solidFill>
                  <a:schemeClr val="tx1"/>
                </a:solidFill>
              </a:rPr>
              <a:t>alle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stilte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en</a:t>
            </a:r>
            <a:r>
              <a:rPr lang="en-US" sz="2400" dirty="0">
                <a:solidFill>
                  <a:schemeClr val="tx1"/>
                </a:solidFill>
              </a:rPr>
              <a:t> </a:t>
            </a:r>
            <a:r>
              <a:rPr lang="en-US" sz="2400" dirty="0" err="1">
                <a:solidFill>
                  <a:schemeClr val="tx1"/>
                </a:solidFill>
              </a:rPr>
              <a:t>zelfstandigheid</a:t>
            </a:r>
            <a:r>
              <a:rPr lang="en-US" sz="2400" dirty="0">
                <a:solidFill>
                  <a:schemeClr val="tx1"/>
                </a:solidFill>
              </a:rPr>
              <a:t>. </a:t>
            </a:r>
          </a:p>
        </p:txBody>
      </p:sp>
      <p:sp>
        <p:nvSpPr>
          <p:cNvPr id="57" name="Isosceles Triangle 56">
            <a:extLst>
              <a:ext uri="{FF2B5EF4-FFF2-40B4-BE49-F238E27FC236}">
                <a16:creationId xmlns:a16="http://schemas.microsoft.com/office/drawing/2014/main" id="{3F39476B-1A6D-47CB-AC7A-FB87EF00332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1490253" y="3276595"/>
            <a:ext cx="300774" cy="259288"/>
          </a:xfrm>
          <a:prstGeom prst="triangl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Rockwell" panose="02060603020205020403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8394190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 5">
            <a:extLst>
              <a:ext uri="{FF2B5EF4-FFF2-40B4-BE49-F238E27FC236}">
                <a16:creationId xmlns:a16="http://schemas.microsoft.com/office/drawing/2014/main" id="{070446C3-3D4B-48E6-AC73-1F4806A8C1A5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09998450"/>
              </p:ext>
            </p:extLst>
          </p:nvPr>
        </p:nvGraphicFramePr>
        <p:xfrm>
          <a:off x="487462" y="827658"/>
          <a:ext cx="10781538" cy="185420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3463101">
                  <a:extLst>
                    <a:ext uri="{9D8B030D-6E8A-4147-A177-3AD203B41FA5}">
                      <a16:colId xmlns:a16="http://schemas.microsoft.com/office/drawing/2014/main" val="4663937"/>
                    </a:ext>
                  </a:extLst>
                </a:gridCol>
                <a:gridCol w="3464145">
                  <a:extLst>
                    <a:ext uri="{9D8B030D-6E8A-4147-A177-3AD203B41FA5}">
                      <a16:colId xmlns:a16="http://schemas.microsoft.com/office/drawing/2014/main" val="1155460128"/>
                    </a:ext>
                  </a:extLst>
                </a:gridCol>
                <a:gridCol w="3854292">
                  <a:extLst>
                    <a:ext uri="{9D8B030D-6E8A-4147-A177-3AD203B41FA5}">
                      <a16:colId xmlns:a16="http://schemas.microsoft.com/office/drawing/2014/main" val="326683839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0" dirty="0"/>
                        <a:t>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€2 x 300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€600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8155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Inkoopwaarde van de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€0,60 x 300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€180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4055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Brutowinst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€600 - €180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€420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138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€120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€120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1977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Nettowinst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€420 - €120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€300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1982032"/>
                  </a:ext>
                </a:extLst>
              </a:tr>
            </a:tbl>
          </a:graphicData>
        </a:graphic>
      </p:graphicFrame>
      <p:sp>
        <p:nvSpPr>
          <p:cNvPr id="3" name="Tekstvak 2">
            <a:extLst>
              <a:ext uri="{FF2B5EF4-FFF2-40B4-BE49-F238E27FC236}">
                <a16:creationId xmlns:a16="http://schemas.microsoft.com/office/drawing/2014/main" id="{3291E6F1-104D-409F-B116-417A914ADC5F}"/>
              </a:ext>
            </a:extLst>
          </p:cNvPr>
          <p:cNvSpPr txBox="1"/>
          <p:nvPr/>
        </p:nvSpPr>
        <p:spPr>
          <a:xfrm>
            <a:off x="487462" y="355107"/>
            <a:ext cx="34542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WERKELIJK</a:t>
            </a:r>
          </a:p>
        </p:txBody>
      </p:sp>
      <p:sp>
        <p:nvSpPr>
          <p:cNvPr id="4" name="Tekstvak 3">
            <a:extLst>
              <a:ext uri="{FF2B5EF4-FFF2-40B4-BE49-F238E27FC236}">
                <a16:creationId xmlns:a16="http://schemas.microsoft.com/office/drawing/2014/main" id="{2D85A597-0408-4D9B-8606-2DD8FB3147B5}"/>
              </a:ext>
            </a:extLst>
          </p:cNvPr>
          <p:cNvSpPr txBox="1"/>
          <p:nvPr/>
        </p:nvSpPr>
        <p:spPr>
          <a:xfrm>
            <a:off x="487462" y="3009530"/>
            <a:ext cx="107815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Wat is de oorzaak dat de werkelijke nettowinst lager is dan de verwachte nettowinst? 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3AC3EE65-5DA1-4B0B-9972-634A2BB58512}"/>
              </a:ext>
            </a:extLst>
          </p:cNvPr>
          <p:cNvSpPr txBox="1"/>
          <p:nvPr/>
        </p:nvSpPr>
        <p:spPr>
          <a:xfrm>
            <a:off x="487462" y="4529091"/>
            <a:ext cx="107815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Noem een reden waarom de inkoopprijs van thee gestegen kan zijn?  </a:t>
            </a:r>
          </a:p>
        </p:txBody>
      </p:sp>
    </p:spTree>
    <p:extLst>
      <p:ext uri="{BB962C8B-B14F-4D97-AF65-F5344CB8AC3E}">
        <p14:creationId xmlns:p14="http://schemas.microsoft.com/office/powerpoint/2010/main" val="19311659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theme/theme1.xml><?xml version="1.0" encoding="utf-8"?>
<a:theme xmlns:a="http://schemas.openxmlformats.org/drawingml/2006/main" name="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F81B02"/>
      </a:accent1>
      <a:accent2>
        <a:srgbClr val="FC7715"/>
      </a:accent2>
      <a:accent3>
        <a:srgbClr val="AFBF41"/>
      </a:accent3>
      <a:accent4>
        <a:srgbClr val="50C49F"/>
      </a:accent4>
      <a:accent5>
        <a:srgbClr val="3B95C4"/>
      </a:accent5>
      <a:accent6>
        <a:srgbClr val="B560D4"/>
      </a:accent6>
      <a:hlink>
        <a:srgbClr val="FC5A1A"/>
      </a:hlink>
      <a:folHlink>
        <a:srgbClr val="B49E74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508F7963-D0B5-43F7-BB2C-FCE3009C08E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56</TotalTime>
  <Words>554</Words>
  <Application>Microsoft Office PowerPoint</Application>
  <PresentationFormat>Breedbeeld</PresentationFormat>
  <Paragraphs>74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5" baseType="lpstr">
      <vt:lpstr>Arial</vt:lpstr>
      <vt:lpstr>Calibri Light</vt:lpstr>
      <vt:lpstr>Rockwell</vt:lpstr>
      <vt:lpstr>Wingdings</vt:lpstr>
      <vt:lpstr>Atlas</vt:lpstr>
      <vt:lpstr>H4: Kopen &amp; Werken  Een eigen bedrijf </vt:lpstr>
      <vt:lpstr>Leerdoelen</vt:lpstr>
      <vt:lpstr>Financieel Plan</vt:lpstr>
      <vt:lpstr>‘TeaBL’</vt:lpstr>
      <vt:lpstr>Bereken de verwachte Omzet, Inkoopwaarde v/d Omzet, Brutowinst, Bedrijfskosten en Nettowinst </vt:lpstr>
      <vt:lpstr>PowerPoint-presentatie</vt:lpstr>
      <vt:lpstr>‘TeaBL’</vt:lpstr>
      <vt:lpstr>Bereken de werkelijk Omzet, Inkoopwaarde v/d Omzet, Brutowinst, Bedrijfskosten en Nettowinst </vt:lpstr>
      <vt:lpstr>PowerPoint-presentatie</vt:lpstr>
      <vt:lpstr>Zelf aan de slag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H4: Kopen &amp; Werken  Een eigen bedrijf </dc:title>
  <dc:creator>B. van Orsouw</dc:creator>
  <cp:lastModifiedBy>B. van Orsouw</cp:lastModifiedBy>
  <cp:revision>6</cp:revision>
  <dcterms:created xsi:type="dcterms:W3CDTF">2020-10-26T07:28:05Z</dcterms:created>
  <dcterms:modified xsi:type="dcterms:W3CDTF">2020-10-26T08:24:50Z</dcterms:modified>
</cp:coreProperties>
</file>