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4"/>
  </p:sldMasterIdLst>
  <p:sldIdLst>
    <p:sldId id="256" r:id="rId5"/>
    <p:sldId id="257" r:id="rId6"/>
    <p:sldId id="272" r:id="rId7"/>
    <p:sldId id="270" r:id="rId8"/>
    <p:sldId id="267" r:id="rId9"/>
    <p:sldId id="268" r:id="rId10"/>
    <p:sldId id="271" r:id="rId11"/>
    <p:sldId id="273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24" autoAdjust="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168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Afbeelding 18" descr="template-startpagina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282" y="0"/>
            <a:ext cx="9329025" cy="69034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90254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4007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Afbeelding 9" descr="logo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081" y="475386"/>
            <a:ext cx="4246474" cy="169346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91088" y="6485671"/>
            <a:ext cx="1161826" cy="365125"/>
          </a:xfrm>
          <a:prstGeom prst="rect">
            <a:avLst/>
          </a:prstGeom>
        </p:spPr>
        <p:txBody>
          <a:bodyPr/>
          <a:lstStyle/>
          <a:p>
            <a:fld id="{687D7A59-36E2-48B9-B146-C1E59501F63F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 descr="template-algemeen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92" y="-12367"/>
            <a:ext cx="9293282" cy="6877029"/>
          </a:xfrm>
          <a:prstGeom prst="rect">
            <a:avLst/>
          </a:prstGeom>
        </p:spPr>
      </p:pic>
      <p:pic>
        <p:nvPicPr>
          <p:cNvPr id="22" name="Afbeelding 21" descr="logoschild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437" y="6177795"/>
            <a:ext cx="1587944" cy="73733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90461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90461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Afbeelding 15" descr="template-startpagina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282" y="0"/>
            <a:ext cx="9329025" cy="69034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351994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394502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" name="Afbeelding 16" descr="logoschild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437" y="6177795"/>
            <a:ext cx="1587944" cy="73733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91088" y="6485671"/>
            <a:ext cx="1161826" cy="365125"/>
          </a:xfrm>
          <a:prstGeom prst="rect">
            <a:avLst/>
          </a:prstGeom>
        </p:spPr>
        <p:txBody>
          <a:bodyPr/>
          <a:lstStyle/>
          <a:p>
            <a:fld id="{687D7A59-36E2-48B9-B146-C1E59501F63F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2/3/2021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3991088" y="6485671"/>
            <a:ext cx="1161826" cy="365125"/>
          </a:xfrm>
          <a:prstGeom prst="rect">
            <a:avLst/>
          </a:prstGeom>
        </p:spPr>
        <p:txBody>
          <a:bodyPr/>
          <a:lstStyle/>
          <a:p>
            <a:fld id="{687D7A59-36E2-48B9-B146-C1E59501F63F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2/3/2021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991088" y="6485671"/>
            <a:ext cx="1161826" cy="365125"/>
          </a:xfrm>
          <a:prstGeom prst="rect">
            <a:avLst/>
          </a:prstGeom>
        </p:spPr>
        <p:txBody>
          <a:bodyPr/>
          <a:lstStyle/>
          <a:p>
            <a:fld id="{687D7A59-36E2-48B9-B146-C1E59501F63F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fbeelding 12" descr="template-algemeen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92" y="-12367"/>
            <a:ext cx="9293282" cy="6877029"/>
          </a:xfrm>
          <a:prstGeom prst="rect">
            <a:avLst/>
          </a:prstGeom>
        </p:spPr>
      </p:pic>
      <p:pic>
        <p:nvPicPr>
          <p:cNvPr id="14" name="Afbeelding 13" descr="logoschild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437" y="6177795"/>
            <a:ext cx="1587944" cy="737333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2/3/2021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Afbeelding 15" descr="template-algemeen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92" y="-12367"/>
            <a:ext cx="9293282" cy="6877029"/>
          </a:xfrm>
          <a:prstGeom prst="rect">
            <a:avLst/>
          </a:prstGeom>
        </p:spPr>
      </p:pic>
      <p:pic>
        <p:nvPicPr>
          <p:cNvPr id="17" name="Afbeelding 16" descr="logoschild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437" y="6177795"/>
            <a:ext cx="1587944" cy="737333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Afbeelding 15" descr="template-algemeen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92" y="-12367"/>
            <a:ext cx="9293282" cy="6877029"/>
          </a:xfrm>
          <a:prstGeom prst="rect">
            <a:avLst/>
          </a:prstGeom>
        </p:spPr>
      </p:pic>
      <p:pic>
        <p:nvPicPr>
          <p:cNvPr id="17" name="Afbeelding 16" descr="logoschild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437" y="6177795"/>
            <a:ext cx="1587944" cy="7373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template-algemeen.jpg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92" y="-12367"/>
            <a:ext cx="9293282" cy="687702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Titelstijl van model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485672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2/3/2021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485672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pic>
        <p:nvPicPr>
          <p:cNvPr id="10" name="Afbeelding 9" descr="logoschild.png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437" y="6177795"/>
            <a:ext cx="1587944" cy="7373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audio" Target="../media/media1.m4a"/><Relationship Id="rId7" Type="http://schemas.openxmlformats.org/officeDocument/2006/relationships/oleObject" Target="../embeddings/oleObject1.bin"/><Relationship Id="rId2" Type="http://schemas.microsoft.com/office/2007/relationships/media" Target="../media/media1.m4a"/><Relationship Id="rId1" Type="http://schemas.openxmlformats.org/officeDocument/2006/relationships/vmlDrawing" Target="../drawings/vmlDrawing1.vml"/><Relationship Id="rId6" Type="http://schemas.openxmlformats.org/officeDocument/2006/relationships/image" Target="cid:c03f19f1-8c09-4348-9dd1-9a3f83b306c7@EURP195.PROD.OUTLOOK.COM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7.jpeg"/><Relationship Id="rId10" Type="http://schemas.openxmlformats.org/officeDocument/2006/relationships/image" Target="../media/image9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0.png"/><Relationship Id="rId4" Type="http://schemas.openxmlformats.org/officeDocument/2006/relationships/hyperlink" Target="https://vimeo.com/303285963/1a960a2112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12885"/>
            <a:ext cx="7772400" cy="3657600"/>
          </a:xfrm>
        </p:spPr>
        <p:txBody>
          <a:bodyPr>
            <a:normAutofit fontScale="90000"/>
          </a:bodyPr>
          <a:lstStyle/>
          <a:p>
            <a:pPr algn="l"/>
            <a:br>
              <a:rPr lang="nl-NL" dirty="0"/>
            </a:br>
            <a:br>
              <a:rPr lang="nl-NL" dirty="0"/>
            </a:br>
            <a:br>
              <a:rPr lang="nl-NL" dirty="0"/>
            </a:br>
            <a:br>
              <a:rPr lang="nl-NL" dirty="0"/>
            </a:br>
            <a:br>
              <a:rPr lang="nl-NL" dirty="0"/>
            </a:br>
            <a:br>
              <a:rPr lang="nl-NL" sz="3100" dirty="0"/>
            </a:br>
            <a:br>
              <a:rPr lang="nl-NL" sz="3100" dirty="0"/>
            </a:br>
            <a:br>
              <a:rPr lang="nl-NL" sz="3100" dirty="0"/>
            </a:br>
            <a:br>
              <a:rPr lang="nl-NL" sz="3100" dirty="0"/>
            </a:br>
            <a:br>
              <a:rPr lang="nl-NL" sz="3100" dirty="0"/>
            </a:br>
            <a:br>
              <a:rPr lang="nl-NL" sz="3100" dirty="0"/>
            </a:br>
            <a:br>
              <a:rPr lang="nl-NL" sz="3100" dirty="0"/>
            </a:br>
            <a:br>
              <a:rPr lang="nl-NL" sz="3100" dirty="0"/>
            </a:br>
            <a:br>
              <a:rPr lang="nl-NL" sz="3100" dirty="0"/>
            </a:br>
            <a:br>
              <a:rPr lang="nl-NL" sz="3100" dirty="0"/>
            </a:br>
            <a:br>
              <a:rPr lang="nl-NL" sz="3100" dirty="0"/>
            </a:br>
            <a:br>
              <a:rPr lang="nl-NL" sz="3100" dirty="0"/>
            </a:br>
            <a:br>
              <a:rPr lang="nl-NL" sz="3100" dirty="0"/>
            </a:br>
            <a:br>
              <a:rPr lang="nl-NL" sz="3100" dirty="0"/>
            </a:br>
            <a:br>
              <a:rPr lang="nl-NL" sz="3100" dirty="0"/>
            </a:br>
            <a:br>
              <a:rPr lang="nl-NL" sz="3100" dirty="0"/>
            </a:br>
            <a:br>
              <a:rPr lang="nl-NL" sz="3100" dirty="0"/>
            </a:br>
            <a:r>
              <a:rPr lang="nl-NL" sz="3100" dirty="0"/>
              <a:t>Clustercoördinatoren:</a:t>
            </a:r>
            <a:br>
              <a:rPr lang="nl-NL" sz="3100" dirty="0"/>
            </a:br>
            <a:r>
              <a:rPr lang="nl-NL" sz="3100" dirty="0"/>
              <a:t>Marieke Aantjes, Sjoerd Hoekstra</a:t>
            </a:r>
            <a:br>
              <a:rPr lang="nl-NL" sz="3100" dirty="0"/>
            </a:br>
            <a:br>
              <a:rPr lang="nl-NL" sz="3100" dirty="0"/>
            </a:br>
            <a:r>
              <a:rPr lang="nl-NL" sz="3100" dirty="0"/>
              <a:t>Instituutscoördinator:</a:t>
            </a:r>
            <a:br>
              <a:rPr lang="nl-NL" sz="3100" dirty="0"/>
            </a:br>
            <a:r>
              <a:rPr lang="nl-NL" sz="3100" dirty="0"/>
              <a:t>Chantal van Ooijen</a:t>
            </a:r>
            <a:br>
              <a:rPr lang="nl-NL" sz="3100" dirty="0"/>
            </a:br>
            <a:br>
              <a:rPr lang="nl-NL" sz="3100" dirty="0"/>
            </a:br>
            <a:r>
              <a:rPr lang="nl-NL" sz="3100" dirty="0"/>
              <a:t>Instituutsopleider: Guido Koster</a:t>
            </a:r>
          </a:p>
        </p:txBody>
      </p:sp>
      <p:pic>
        <p:nvPicPr>
          <p:cNvPr id="4" name="Afbeelding 3" descr="cid:c03f19f1-8c09-4348-9dd1-9a3f83b306c7@EURP195.PROD.OUTLOOK.COM">
            <a:extLst>
              <a:ext uri="{FF2B5EF4-FFF2-40B4-BE49-F238E27FC236}">
                <a16:creationId xmlns:a16="http://schemas.microsoft.com/office/drawing/2014/main" id="{196EAD32-EA44-49F0-B500-0E36F8841EA9}"/>
              </a:ext>
            </a:extLst>
          </p:cNvPr>
          <p:cNvPicPr/>
          <p:nvPr/>
        </p:nvPicPr>
        <p:blipFill>
          <a:blip r:embed="rId5" r:link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135" y="2654423"/>
            <a:ext cx="771995" cy="90108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C7F8348-3CAA-45F2-9428-A7DD65BCE4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521389"/>
              </p:ext>
            </p:extLst>
          </p:nvPr>
        </p:nvGraphicFramePr>
        <p:xfrm>
          <a:off x="6927715" y="2654423"/>
          <a:ext cx="844685" cy="9460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7" imgW="914400" imgH="914400" progId="Unknown">
                  <p:embed/>
                </p:oleObj>
              </mc:Choice>
              <mc:Fallback>
                <p:oleObj r:id="rId7" imgW="914400" imgH="914400" progId="Unknown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7805F45-7532-45E1-9EBE-4400E00CCB3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7715" y="2654423"/>
                        <a:ext cx="844685" cy="94602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Afbeelding 5">
            <a:extLst>
              <a:ext uri="{FF2B5EF4-FFF2-40B4-BE49-F238E27FC236}">
                <a16:creationId xmlns:a16="http://schemas.microsoft.com/office/drawing/2014/main" id="{23B19145-BF80-415F-9CFE-D3C4C27D4517}"/>
              </a:ext>
            </a:extLst>
          </p:cNvPr>
          <p:cNvPicPr/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135" y="4856512"/>
            <a:ext cx="633730" cy="836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CE9B3D35-E410-4871-B2C8-5A9C9085C70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69987" y="4129480"/>
            <a:ext cx="633730" cy="844973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936B930E-0B12-4BDA-9D23-81136DAEF2E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683625" y="6397625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0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329"/>
    </mc:Choice>
    <mc:Fallback xmlns="">
      <p:transition spd="slow" advTm="393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sz="2800" dirty="0">
              <a:solidFill>
                <a:srgbClr val="002060"/>
              </a:solidFill>
            </a:endParaRPr>
          </a:p>
          <a:p>
            <a:r>
              <a:rPr lang="nl-NL" sz="2800" dirty="0">
                <a:solidFill>
                  <a:srgbClr val="002060"/>
                </a:solidFill>
              </a:rPr>
              <a:t>Kennismaken met RPO Rijnmond</a:t>
            </a:r>
          </a:p>
          <a:p>
            <a:r>
              <a:rPr lang="nl-NL" sz="2800" dirty="0">
                <a:solidFill>
                  <a:srgbClr val="002060"/>
                </a:solidFill>
              </a:rPr>
              <a:t>Afspraken niveau 1</a:t>
            </a:r>
          </a:p>
          <a:p>
            <a:r>
              <a:rPr lang="nl-NL" sz="2800" dirty="0">
                <a:solidFill>
                  <a:srgbClr val="002060"/>
                </a:solidFill>
              </a:rPr>
              <a:t>RPO Film</a:t>
            </a:r>
          </a:p>
          <a:p>
            <a:r>
              <a:rPr lang="nl-NL" sz="2800" dirty="0">
                <a:solidFill>
                  <a:srgbClr val="002060"/>
                </a:solidFill>
              </a:rPr>
              <a:t>8 februari 15.00 uur</a:t>
            </a:r>
          </a:p>
          <a:p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57200" y="982638"/>
            <a:ext cx="8229600" cy="1282890"/>
          </a:xfrm>
        </p:spPr>
        <p:txBody>
          <a:bodyPr>
            <a:normAutofit/>
          </a:bodyPr>
          <a:lstStyle/>
          <a:p>
            <a:pPr algn="l"/>
            <a:r>
              <a:rPr lang="nl-NL" b="1" dirty="0">
                <a:solidFill>
                  <a:srgbClr val="002060"/>
                </a:solidFill>
              </a:rPr>
              <a:t>Doel presentatie</a:t>
            </a:r>
            <a:endParaRPr lang="nl-NL" dirty="0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750A37E-521B-4260-9205-CD34B507F0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951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709"/>
    </mc:Choice>
    <mc:Fallback>
      <p:transition spd="slow" advTm="427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0134" y="-120334"/>
            <a:ext cx="9384267" cy="6396623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2169994" y="4735773"/>
            <a:ext cx="21154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 err="1">
                <a:solidFill>
                  <a:srgbClr val="002060"/>
                </a:solidFill>
              </a:rPr>
              <a:t>Wellantcollege</a:t>
            </a:r>
            <a:endParaRPr lang="nl-NL" b="1" dirty="0">
              <a:solidFill>
                <a:srgbClr val="002060"/>
              </a:solidFill>
            </a:endParaRPr>
          </a:p>
          <a:p>
            <a:r>
              <a:rPr lang="nl-NL" b="1" dirty="0">
                <a:solidFill>
                  <a:srgbClr val="002060"/>
                </a:solidFill>
              </a:rPr>
              <a:t>Zadkine</a:t>
            </a:r>
          </a:p>
          <a:p>
            <a:r>
              <a:rPr lang="nl-NL" b="1" dirty="0" err="1">
                <a:solidFill>
                  <a:srgbClr val="002060"/>
                </a:solidFill>
              </a:rPr>
              <a:t>Penta</a:t>
            </a:r>
            <a:endParaRPr lang="nl-NL" b="1" dirty="0">
              <a:solidFill>
                <a:srgbClr val="002060"/>
              </a:solidFill>
            </a:endParaRPr>
          </a:p>
          <a:p>
            <a:r>
              <a:rPr lang="nl-NL" b="1" dirty="0">
                <a:solidFill>
                  <a:srgbClr val="002060"/>
                </a:solidFill>
              </a:rPr>
              <a:t>Galilei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4EC0849-8643-4C0B-9752-17630085AC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83625" y="6397625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6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406"/>
    </mc:Choice>
    <mc:Fallback xmlns="">
      <p:transition spd="slow" advTm="244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3" indent="0">
              <a:lnSpc>
                <a:spcPct val="150000"/>
              </a:lnSpc>
              <a:buClr>
                <a:schemeClr val="accent6">
                  <a:lumMod val="75000"/>
                </a:schemeClr>
              </a:buClr>
              <a:buNone/>
            </a:pPr>
            <a:r>
              <a:rPr lang="nl-NL" sz="2800" dirty="0">
                <a:solidFill>
                  <a:srgbClr val="002060"/>
                </a:solidFill>
              </a:rPr>
              <a:t>Wikiwijs:</a:t>
            </a:r>
          </a:p>
          <a:p>
            <a:pPr lvl="3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§"/>
            </a:pPr>
            <a:r>
              <a:rPr lang="nl-NL" sz="2800" dirty="0">
                <a:solidFill>
                  <a:srgbClr val="002060"/>
                </a:solidFill>
              </a:rPr>
              <a:t>Stage</a:t>
            </a:r>
          </a:p>
          <a:p>
            <a:pPr lvl="3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§"/>
            </a:pPr>
            <a:r>
              <a:rPr lang="nl-NL" sz="2800" dirty="0">
                <a:solidFill>
                  <a:srgbClr val="002060"/>
                </a:solidFill>
              </a:rPr>
              <a:t>Leraar 2.0</a:t>
            </a:r>
          </a:p>
          <a:p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5452281" cy="2868896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002060"/>
                </a:solidFill>
              </a:rPr>
              <a:t>40% in de praktijk</a:t>
            </a:r>
            <a:br>
              <a:rPr lang="nl-NL" dirty="0">
                <a:solidFill>
                  <a:srgbClr val="002060"/>
                </a:solidFill>
              </a:rPr>
            </a:br>
            <a:endParaRPr lang="nl-NL" dirty="0"/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5D3EBE61-F3F5-4F07-9095-3A2D689A04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730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248"/>
    </mc:Choice>
    <mc:Fallback>
      <p:transition spd="slow" advTm="432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872067" y="1583140"/>
            <a:ext cx="7408333" cy="4543023"/>
          </a:xfrm>
        </p:spPr>
        <p:txBody>
          <a:bodyPr>
            <a:normAutofit/>
          </a:bodyPr>
          <a:lstStyle/>
          <a:p>
            <a:endParaRPr lang="nl-NL" sz="2800" dirty="0"/>
          </a:p>
          <a:p>
            <a:r>
              <a:rPr lang="nl-NL" sz="2800" dirty="0"/>
              <a:t>Begeleiding om jou heen: </a:t>
            </a:r>
          </a:p>
          <a:p>
            <a:pPr marL="0" indent="0">
              <a:buNone/>
            </a:pPr>
            <a:r>
              <a:rPr lang="nl-NL" sz="2800" dirty="0"/>
              <a:t>	- Schoolopleider,</a:t>
            </a:r>
          </a:p>
          <a:p>
            <a:pPr marL="0" indent="0">
              <a:buNone/>
            </a:pPr>
            <a:r>
              <a:rPr lang="nl-NL" sz="2800" dirty="0"/>
              <a:t>	- Werkplekbegeleider </a:t>
            </a:r>
          </a:p>
          <a:p>
            <a:pPr marL="0" indent="0">
              <a:buNone/>
            </a:pPr>
            <a:r>
              <a:rPr lang="nl-NL" sz="2800" dirty="0"/>
              <a:t>	- Instituutsopleider</a:t>
            </a:r>
          </a:p>
          <a:p>
            <a:pPr marL="0" indent="0">
              <a:buNone/>
            </a:pPr>
            <a:r>
              <a:rPr lang="nl-NL" sz="2800" dirty="0"/>
              <a:t>	- Studieloopbaancoach</a:t>
            </a:r>
          </a:p>
          <a:p>
            <a:r>
              <a:rPr lang="nl-NL" sz="2800" dirty="0"/>
              <a:t>Rouleren.</a:t>
            </a:r>
          </a:p>
          <a:p>
            <a:r>
              <a:rPr lang="nl-NL" sz="2800" dirty="0"/>
              <a:t>Stagehandleiding en praktijkinformatie beschrijven samen het Werkplekleren</a:t>
            </a:r>
          </a:p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§"/>
            </a:pPr>
            <a:endParaRPr lang="nl-NL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nl-NL" dirty="0"/>
          </a:p>
          <a:p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294362" y="626427"/>
            <a:ext cx="8229600" cy="1252728"/>
          </a:xfrm>
        </p:spPr>
        <p:txBody>
          <a:bodyPr/>
          <a:lstStyle/>
          <a:p>
            <a:pPr algn="l"/>
            <a:r>
              <a:rPr lang="nl-NL" b="1" dirty="0"/>
              <a:t>Wat mag je van ons verwachten</a:t>
            </a:r>
            <a:r>
              <a:rPr lang="nl-NL" b="1" dirty="0">
                <a:solidFill>
                  <a:srgbClr val="002060"/>
                </a:solidFill>
              </a:rPr>
              <a:t>?</a:t>
            </a:r>
            <a:endParaRPr lang="nl-NL" b="1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759E40DE-9106-4606-A66A-7CDEA9A07F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83625" y="6397625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08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355"/>
    </mc:Choice>
    <mc:Fallback xmlns="">
      <p:transition spd="slow" advTm="923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586854" y="1951630"/>
            <a:ext cx="8366077" cy="4187059"/>
          </a:xfrm>
        </p:spPr>
        <p:txBody>
          <a:bodyPr>
            <a:normAutofit lnSpcReduction="10000"/>
          </a:bodyPr>
          <a:lstStyle/>
          <a:p>
            <a:r>
              <a:rPr lang="nl-NL" sz="3000" dirty="0"/>
              <a:t>Maandag in de opleidingsschool (ook tijdens toetsweken)</a:t>
            </a:r>
          </a:p>
          <a:p>
            <a:r>
              <a:rPr lang="nl-NL" sz="3000" dirty="0"/>
              <a:t>Tijden: 8.30 - 16.00 uur. Afwezigheid tijdig melden bij je WPB</a:t>
            </a:r>
          </a:p>
          <a:p>
            <a:r>
              <a:rPr lang="nl-NL" sz="3000" dirty="0"/>
              <a:t>Een lerende en collegiale houding</a:t>
            </a:r>
          </a:p>
          <a:p>
            <a:r>
              <a:rPr lang="nl-NL" sz="3000" dirty="0"/>
              <a:t>Omgang met leerlingen</a:t>
            </a:r>
          </a:p>
          <a:p>
            <a:r>
              <a:rPr lang="nl-NL" sz="3000" dirty="0"/>
              <a:t>VOG</a:t>
            </a:r>
          </a:p>
          <a:p>
            <a:r>
              <a:rPr lang="nl-NL" sz="3000" dirty="0"/>
              <a:t>Problemen? Communiceren!</a:t>
            </a:r>
          </a:p>
          <a:p>
            <a:endParaRPr lang="nl-NL" dirty="0"/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§"/>
            </a:pPr>
            <a:endParaRPr lang="nl-NL" dirty="0">
              <a:solidFill>
                <a:srgbClr val="002060"/>
              </a:solidFill>
            </a:endParaRPr>
          </a:p>
          <a:p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 b="1" dirty="0"/>
              <a:t>Wat vragen we van jou?</a:t>
            </a:r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2CE6D35E-30DB-42E5-9623-DC872E41E5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208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8452"/>
    </mc:Choice>
    <mc:Fallback>
      <p:transition spd="slow" advTm="1084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sz="2800" dirty="0"/>
              <a:t>Je krijgt of hebt oprechte belangstelling voor de leerlingen.</a:t>
            </a:r>
          </a:p>
          <a:p>
            <a:r>
              <a:rPr lang="nl-NL" sz="2800" dirty="0"/>
              <a:t>Kennismaken en eerste stappen maken met pedagogische en didactische vaardigheden.</a:t>
            </a:r>
          </a:p>
          <a:p>
            <a:r>
              <a:rPr lang="nl-NL" sz="2800" dirty="0"/>
              <a:t>Een oriënterende stageperiode die positief afgesloten kan worden.</a:t>
            </a:r>
          </a:p>
          <a:p>
            <a:r>
              <a:rPr lang="nl-NL" sz="2800" dirty="0"/>
              <a:t>Na dit jaar weet je zeker of je docent wilt worden.</a:t>
            </a:r>
          </a:p>
          <a:p>
            <a:endParaRPr lang="nl-NL" dirty="0"/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3678072" cy="1831666"/>
          </a:xfrm>
        </p:spPr>
        <p:txBody>
          <a:bodyPr/>
          <a:lstStyle/>
          <a:p>
            <a:r>
              <a:rPr lang="nl-NL" b="1" dirty="0"/>
              <a:t>Ons doel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99C37616-C761-4828-8D96-CDC171E8E1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83625" y="6397625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6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71"/>
    </mc:Choice>
    <mc:Fallback xmlns="">
      <p:transition spd="slow" advTm="300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4400" dirty="0">
                <a:hlinkClick r:id="rId4"/>
              </a:rPr>
              <a:t>Film RPO Rijnmond</a:t>
            </a:r>
            <a:endParaRPr lang="nl-NL" sz="44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FE1B8B10-4F04-4BC2-82BB-233F014B94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391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824"/>
    </mc:Choice>
    <mc:Fallback>
      <p:transition spd="slow" advTm="7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3302758"/>
            <a:ext cx="7772400" cy="967604"/>
          </a:xfrm>
        </p:spPr>
        <p:txBody>
          <a:bodyPr>
            <a:normAutofit fontScale="90000"/>
          </a:bodyPr>
          <a:lstStyle/>
          <a:p>
            <a:br>
              <a:rPr lang="nl-NL" dirty="0"/>
            </a:br>
            <a:br>
              <a:rPr lang="nl-NL" dirty="0"/>
            </a:br>
            <a:br>
              <a:rPr lang="nl-NL" dirty="0"/>
            </a:b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06532" y="3562066"/>
            <a:ext cx="8939814" cy="2451205"/>
          </a:xfrm>
        </p:spPr>
        <p:txBody>
          <a:bodyPr>
            <a:normAutofit/>
          </a:bodyPr>
          <a:lstStyle/>
          <a:p>
            <a:r>
              <a:rPr lang="nl-NL" sz="4800" dirty="0"/>
              <a:t>Vragen? </a:t>
            </a:r>
          </a:p>
          <a:p>
            <a:r>
              <a:rPr lang="nl-NL" sz="4800" dirty="0"/>
              <a:t>8 februari 0m 15.00 uur in TEAMS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C7718351-2381-4320-AF60-ABBCFC27C0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83625" y="6397625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769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716"/>
    </mc:Choice>
    <mc:Fallback xmlns="">
      <p:transition spd="slow" advTm="187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olfv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AB837D9684F043B722456305991F75" ma:contentTypeVersion="13" ma:contentTypeDescription="Een nieuw document maken." ma:contentTypeScope="" ma:versionID="1568f4a91c6d3a8bfb1d0df11b1ed1d1">
  <xsd:schema xmlns:xsd="http://www.w3.org/2001/XMLSchema" xmlns:xs="http://www.w3.org/2001/XMLSchema" xmlns:p="http://schemas.microsoft.com/office/2006/metadata/properties" xmlns:ns3="9a55738e-6acb-4b89-9757-ef6a0341266f" xmlns:ns4="c681ad40-b4ae-4bf6-82d6-6e4dddea9ce1" targetNamespace="http://schemas.microsoft.com/office/2006/metadata/properties" ma:root="true" ma:fieldsID="d083e05431f76173eb589ef5960a994f" ns3:_="" ns4:_="">
    <xsd:import namespace="9a55738e-6acb-4b89-9757-ef6a0341266f"/>
    <xsd:import namespace="c681ad40-b4ae-4bf6-82d6-6e4dddea9ce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55738e-6acb-4b89-9757-ef6a034126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81ad40-b4ae-4bf6-82d6-6e4dddea9ce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B955612-7313-4206-AF75-127DFC9B224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1337461-977D-4D6D-AA44-E12901AF4FB9}">
  <ds:schemaRefs>
    <ds:schemaRef ds:uri="http://www.w3.org/XML/1998/namespace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c681ad40-b4ae-4bf6-82d6-6e4dddea9ce1"/>
    <ds:schemaRef ds:uri="9a55738e-6acb-4b89-9757-ef6a0341266f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F4A073D8-3FEB-4423-BB19-B29C4B8CF6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55738e-6acb-4b89-9757-ef6a0341266f"/>
    <ds:schemaRef ds:uri="c681ad40-b4ae-4bf6-82d6-6e4dddea9ce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RPO-template (002)</Template>
  <TotalTime>414</TotalTime>
  <Words>138</Words>
  <Application>Microsoft Office PowerPoint</Application>
  <PresentationFormat>Diavoorstelling (4:3)</PresentationFormat>
  <Paragraphs>45</Paragraphs>
  <Slides>9</Slides>
  <Notes>0</Notes>
  <HiddenSlides>0</HiddenSlides>
  <MMClips>9</MMClips>
  <ScaleCrop>false</ScaleCrop>
  <HeadingPairs>
    <vt:vector size="8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4" baseType="lpstr">
      <vt:lpstr>Candara</vt:lpstr>
      <vt:lpstr>Symbol</vt:lpstr>
      <vt:lpstr>Wingdings</vt:lpstr>
      <vt:lpstr>Golfvorm</vt:lpstr>
      <vt:lpstr>Unknown</vt:lpstr>
      <vt:lpstr>                      Clustercoördinatoren: Marieke Aantjes, Sjoerd Hoekstra  Instituutscoördinator: Chantal van Ooijen  Instituutsopleider: Guido Koster</vt:lpstr>
      <vt:lpstr>Doel presentatie</vt:lpstr>
      <vt:lpstr>PowerPoint-presentatie</vt:lpstr>
      <vt:lpstr>40% in de praktijk </vt:lpstr>
      <vt:lpstr>Wat mag je van ons verwachten?</vt:lpstr>
      <vt:lpstr>Wat vragen we van jou?</vt:lpstr>
      <vt:lpstr>Ons doel</vt:lpstr>
      <vt:lpstr>PowerPoint-presentatie</vt:lpstr>
      <vt:lpstr>   </vt:lpstr>
    </vt:vector>
  </TitlesOfParts>
  <Company>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Sjoerd Hoekstra</dc:creator>
  <cp:lastModifiedBy>M.S.I. Aantjes</cp:lastModifiedBy>
  <cp:revision>29</cp:revision>
  <dcterms:created xsi:type="dcterms:W3CDTF">2016-10-10T12:59:15Z</dcterms:created>
  <dcterms:modified xsi:type="dcterms:W3CDTF">2021-02-03T15:12:25Z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0x01010026AB837D9684F043B722456305991F75</vt:lpwstr>
  </property>
</Properties>
</file>