
<file path=[Content_Types].xml><?xml version="1.0" encoding="utf-8"?>
<Types xmlns="http://schemas.openxmlformats.org/package/2006/content-types"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72" r:id="rId4"/>
  </p:sldMasterIdLst>
  <p:sldIdLst>
    <p:sldId id="256" r:id="rId5"/>
    <p:sldId id="257" r:id="rId6"/>
    <p:sldId id="258" r:id="rId7"/>
    <p:sldId id="259" r:id="rId8"/>
    <p:sldId id="262" r:id="rId9"/>
    <p:sldId id="260" r:id="rId10"/>
    <p:sldId id="261" r:id="rId11"/>
    <p:sldId id="263" r:id="rId12"/>
    <p:sldId id="265" r:id="rId13"/>
    <p:sldId id="264" r:id="rId1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85823BE-BEAC-4E80-9C60-9B78DCB99171}" v="8" dt="2020-08-26T17:14:48.04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 varScale="1">
        <p:scale>
          <a:sx n="89" d="100"/>
          <a:sy n="89" d="100"/>
        </p:scale>
        <p:origin x="64" y="3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ableStyles" Target="tableStyle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theme" Target="theme/theme1.xml"/><Relationship Id="rId2" Type="http://schemas.openxmlformats.org/officeDocument/2006/relationships/customXml" Target="../customXml/item2.xml"/><Relationship Id="rId16" Type="http://schemas.openxmlformats.org/officeDocument/2006/relationships/viewProps" Target="viewProp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presProps" Target="presProps.xml"/><Relationship Id="rId10" Type="http://schemas.openxmlformats.org/officeDocument/2006/relationships/slide" Target="slides/slide6.xml"/><Relationship Id="rId19" Type="http://schemas.microsoft.com/office/2015/10/relationships/revisionInfo" Target="revisionInfo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93105" y="802298"/>
            <a:ext cx="8561747" cy="2541431"/>
          </a:xfrm>
        </p:spPr>
        <p:txBody>
          <a:bodyPr bIns="0" anchor="b">
            <a:normAutofit/>
          </a:bodyPr>
          <a:lstStyle>
            <a:lvl1pPr algn="l">
              <a:defRPr sz="6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493106" y="3531204"/>
            <a:ext cx="8561746" cy="977621"/>
          </a:xfrm>
        </p:spPr>
        <p:txBody>
          <a:bodyPr tIns="91440" bIns="91440">
            <a:normAutofit/>
          </a:bodyPr>
          <a:lstStyle>
            <a:lvl1pPr marL="0" indent="0" algn="l">
              <a:buNone/>
              <a:defRPr sz="1800" b="0" cap="all" baseline="0">
                <a:solidFill>
                  <a:schemeClr val="tx1"/>
                </a:solidFill>
              </a:defRPr>
            </a:lvl1pPr>
            <a:lvl2pPr marL="457200" indent="0" algn="ctr">
              <a:buNone/>
              <a:defRPr sz="18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23BF71-38B7-8642-BFCE-EDAE9BD0CBAF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493105" y="329307"/>
            <a:ext cx="4897310" cy="30920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37664" y="798973"/>
            <a:ext cx="811019" cy="503578"/>
          </a:xfrm>
        </p:spPr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2334637" y="798973"/>
            <a:ext cx="0" cy="2544756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954991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B025CB-9D18-264E-A945-2D020344C9DA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090147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439111" y="883863"/>
            <a:ext cx="1615742" cy="4574999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534694" y="883863"/>
            <a:ext cx="7738807" cy="4574999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07EFB6C-7E96-8F41-8872-189CA1C59F84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 flipH="1">
            <a:off x="9439111" y="719272"/>
            <a:ext cx="1615742" cy="0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9881817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981CDE-9BE7-C544-8ACB-7077DFC4270F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16478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4813" y="1756130"/>
            <a:ext cx="8562580" cy="1887950"/>
          </a:xfrm>
        </p:spPr>
        <p:txBody>
          <a:bodyPr anchor="b">
            <a:normAutofit/>
          </a:bodyPr>
          <a:lstStyle>
            <a:lvl1pPr algn="l"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34695" y="3806195"/>
            <a:ext cx="8549990" cy="1012929"/>
          </a:xfrm>
        </p:spPr>
        <p:txBody>
          <a:bodyPr tIns="91440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5BA285-9698-1B45-8319-D90A8C63F150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8" name="Straight Connector 7"/>
          <p:cNvCxnSpPr/>
          <p:nvPr/>
        </p:nvCxnSpPr>
        <p:spPr>
          <a:xfrm>
            <a:off x="1371687" y="798973"/>
            <a:ext cx="0" cy="2845107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360976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4695" y="804889"/>
            <a:ext cx="9520157" cy="1059305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34695" y="2010878"/>
            <a:ext cx="4608576" cy="3438144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54793" y="2017343"/>
            <a:ext cx="4604130" cy="3441520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86CD42-43FF-B740-998F-DCC3802C4CE3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073132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4695" y="804163"/>
            <a:ext cx="9520157" cy="1056319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34695" y="2019549"/>
            <a:ext cx="4608576" cy="801943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34695" y="2824269"/>
            <a:ext cx="4608576" cy="2644457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54791" y="2023003"/>
            <a:ext cx="4608576" cy="802237"/>
          </a:xfrm>
        </p:spPr>
        <p:txBody>
          <a:bodyPr anchor="b">
            <a:normAutofit/>
          </a:bodyPr>
          <a:lstStyle>
            <a:lvl1pPr marL="0" indent="0">
              <a:lnSpc>
                <a:spcPct val="100000"/>
              </a:lnSpc>
              <a:buNone/>
              <a:defRPr sz="2200" b="0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54792" y="2821491"/>
            <a:ext cx="4608576" cy="2637371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EA0FFBD-2EE4-8547-BBAE-A1AC91C8D77E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11" name="Straight Connector 10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816006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5A2352-D7AC-F242-9256-A4477BCBF354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7" name="Straight Connector 6"/>
          <p:cNvCxnSpPr/>
          <p:nvPr/>
        </p:nvCxnSpPr>
        <p:spPr>
          <a:xfrm>
            <a:off x="1371687" y="798973"/>
            <a:ext cx="0" cy="1067168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111058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EFCFC6A-9AE6-404D-9FDD-168B477B9C90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9774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4642" y="798973"/>
            <a:ext cx="3183128" cy="2247117"/>
          </a:xfrm>
        </p:spPr>
        <p:txBody>
          <a:bodyPr anchor="b">
            <a:normAutofit/>
          </a:bodyPr>
          <a:lstStyle>
            <a:lvl1pPr algn="l">
              <a:defRPr sz="24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43714" y="798974"/>
            <a:ext cx="6012470" cy="4658826"/>
          </a:xfrm>
        </p:spPr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34695" y="3205491"/>
            <a:ext cx="3184989" cy="2248181"/>
          </a:xfrm>
        </p:spPr>
        <p:txBody>
          <a:bodyPr/>
          <a:lstStyle>
            <a:lvl1pPr marL="0" indent="0" algn="l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CFCDFD-B4CF-A241-8D71-E814B10BEAF4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371687" y="798973"/>
            <a:ext cx="0" cy="2247117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028286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7477387" y="482170"/>
            <a:ext cx="4074533" cy="5149101"/>
            <a:chOff x="7477387" y="482170"/>
            <a:chExt cx="4074533" cy="5149101"/>
          </a:xfrm>
        </p:grpSpPr>
        <p:sp>
          <p:nvSpPr>
            <p:cNvPr id="18" name="Rectangle 17"/>
            <p:cNvSpPr/>
            <p:nvPr/>
          </p:nvSpPr>
          <p:spPr>
            <a:xfrm>
              <a:off x="7477387" y="482170"/>
              <a:ext cx="4074533" cy="5149101"/>
            </a:xfrm>
            <a:prstGeom prst="rect">
              <a:avLst/>
            </a:prstGeom>
            <a:gradFill>
              <a:gsLst>
                <a:gs pos="0">
                  <a:schemeClr val="bg2">
                    <a:lumMod val="10000"/>
                  </a:schemeClr>
                </a:gs>
                <a:gs pos="100000">
                  <a:schemeClr val="bg2">
                    <a:lumMod val="10000"/>
                  </a:schemeClr>
                </a:gs>
              </a:gsLst>
            </a:gradFill>
            <a:ln w="76200" cmpd="sng">
              <a:noFill/>
              <a:miter lim="800000"/>
            </a:ln>
            <a:effectLst>
              <a:outerShdw blurRad="127000" dist="228600" dir="4740000" sx="98000" sy="98000" algn="tl" rotWithShape="0">
                <a:srgbClr val="000000">
                  <a:alpha val="34000"/>
                </a:srgbClr>
              </a:outerShdw>
            </a:effectLst>
            <a:scene3d>
              <a:camera prst="orthographicFront"/>
              <a:lightRig rig="threePt" dir="t"/>
            </a:scene3d>
            <a:sp3d prstMaterial="matte">
              <a:bevelT w="133350" h="50800" prst="divo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Rectangle 18"/>
            <p:cNvSpPr/>
            <p:nvPr/>
          </p:nvSpPr>
          <p:spPr>
            <a:xfrm>
              <a:off x="7790446" y="812506"/>
              <a:ext cx="3450289" cy="4466452"/>
            </a:xfrm>
            <a:prstGeom prst="rect">
              <a:avLst/>
            </a:prstGeom>
            <a:gradFill>
              <a:gsLst>
                <a:gs pos="0">
                  <a:srgbClr val="DADADA"/>
                </a:gs>
                <a:gs pos="100000">
                  <a:srgbClr val="FFFFFE"/>
                </a:gs>
              </a:gsLst>
              <a:lin ang="16200000" scaled="0"/>
            </a:gradFill>
            <a:ln w="50800" cmpd="sng">
              <a:solidFill>
                <a:srgbClr val="191919"/>
              </a:solidFill>
              <a:miter lim="800000"/>
            </a:ln>
            <a:effectLst>
              <a:innerShdw blurRad="63500" dist="88900" dir="14100000">
                <a:srgbClr val="000000">
                  <a:alpha val="30000"/>
                </a:srgbClr>
              </a:innerShdw>
            </a:effectLst>
            <a:scene3d>
              <a:camera prst="orthographicFront"/>
              <a:lightRig rig="threePt" dir="t"/>
            </a:scene3d>
            <a:sp3d>
              <a:bevelT prst="relaxedInset"/>
            </a:sp3d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35694" y="1129513"/>
            <a:ext cx="5447840" cy="1830584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124389" y="1122542"/>
            <a:ext cx="2791171" cy="3866327"/>
          </a:xfrm>
          <a:solidFill>
            <a:schemeClr val="bg1">
              <a:lumMod val="85000"/>
            </a:schemeClr>
          </a:solidFill>
          <a:ln w="9525" cap="sq">
            <a:noFill/>
            <a:miter lim="800000"/>
          </a:ln>
          <a:effectLst/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534695" y="3145992"/>
            <a:ext cx="5440037" cy="2003742"/>
          </a:xfrm>
        </p:spPr>
        <p:txBody>
          <a:bodyPr>
            <a:normAutofit/>
          </a:bodyPr>
          <a:lstStyle>
            <a:lvl1pPr marL="0" indent="0" algn="l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534695" y="5469856"/>
            <a:ext cx="5440038" cy="320123"/>
          </a:xfrm>
        </p:spPr>
        <p:txBody>
          <a:bodyPr/>
          <a:lstStyle>
            <a:lvl1pPr algn="l">
              <a:defRPr/>
            </a:lvl1pPr>
          </a:lstStyle>
          <a:p>
            <a:fld id="{26A7B589-FD4B-7E46-869A-CBADC5FC564E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534910" y="318640"/>
            <a:ext cx="5453475" cy="320931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14" name="Straight Connector 13"/>
          <p:cNvCxnSpPr/>
          <p:nvPr/>
        </p:nvCxnSpPr>
        <p:spPr>
          <a:xfrm>
            <a:off x="1371687" y="798973"/>
            <a:ext cx="0" cy="2161124"/>
          </a:xfrm>
          <a:prstGeom prst="line">
            <a:avLst/>
          </a:prstGeom>
          <a:ln w="38100" cmpd="sng">
            <a:solidFill>
              <a:schemeClr val="accent1"/>
            </a:solidFill>
            <a:prstDash val="solid"/>
            <a:tailEnd type="non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2825698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2015732"/>
            <a:ext cx="12192000" cy="4118829"/>
          </a:xfrm>
          <a:prstGeom prst="rect">
            <a:avLst/>
          </a:prstGeom>
          <a:gradFill flip="none" rotWithShape="1">
            <a:gsLst>
              <a:gs pos="0">
                <a:schemeClr val="bg2">
                  <a:alpha val="0"/>
                </a:schemeClr>
              </a:gs>
              <a:gs pos="100000">
                <a:schemeClr val="bg2"/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13"/>
          <a:srcRect t="2769" b="-2769"/>
          <a:stretch/>
        </p:blipFill>
        <p:spPr>
          <a:xfrm>
            <a:off x="0" y="6135624"/>
            <a:ext cx="12192000" cy="742950"/>
          </a:xfrm>
          <a:prstGeom prst="rect">
            <a:avLst/>
          </a:prstGeom>
        </p:spPr>
      </p:pic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534696" y="804519"/>
            <a:ext cx="9520158" cy="1049235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34696" y="2015732"/>
            <a:ext cx="9520158" cy="345061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554138" y="330370"/>
            <a:ext cx="3500715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CD8A92E-5FF9-8143-81B3-CCB531513398}" type="datetimeFigureOut">
              <a:rPr lang="en-US" smtClean="0"/>
              <a:t>8/27/2020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534695" y="329307"/>
            <a:ext cx="5855719" cy="3092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0060" y="798973"/>
            <a:ext cx="811019" cy="503578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28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12" name="Straight Connector 11"/>
          <p:cNvCxnSpPr/>
          <p:nvPr/>
        </p:nvCxnSpPr>
        <p:spPr>
          <a:xfrm>
            <a:off x="0" y="6141705"/>
            <a:ext cx="12192000" cy="0"/>
          </a:xfrm>
          <a:prstGeom prst="line">
            <a:avLst/>
          </a:prstGeom>
          <a:ln w="12700">
            <a:solidFill>
              <a:srgbClr val="000001">
                <a:alpha val="2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107106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3200" b="0" i="0" kern="1200" cap="none">
          <a:solidFill>
            <a:schemeClr val="tx1"/>
          </a:solidFill>
          <a:effectLst/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2000" kern="1200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8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600" kern="1200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400" kern="1200" cap="none" baseline="0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Clr>
          <a:schemeClr val="accent1"/>
        </a:buClr>
        <a:buSzPct val="100000"/>
        <a:buFont typeface="Arial" panose="020B0604020202020204" pitchFamily="34" charset="0"/>
        <a:buChar char="•"/>
        <a:defRPr sz="1200" kern="1200" baseline="0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0B6C305-A537-413D-9768-156F01C3ABE3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nl-NL" sz="2200" dirty="0"/>
              <a:t>Bijeenkomst voor IO 27/8/20 9.00-10.00</a:t>
            </a:r>
            <a:br>
              <a:rPr lang="nl-NL" sz="2200" dirty="0"/>
            </a:br>
            <a:br>
              <a:rPr lang="nl-NL" sz="4000" dirty="0"/>
            </a:br>
            <a:r>
              <a:rPr lang="nl-NL" sz="4000" dirty="0"/>
              <a:t>Studiejaar 2020-2021</a:t>
            </a:r>
            <a:br>
              <a:rPr lang="nl-NL" sz="4000" dirty="0"/>
            </a:br>
            <a:r>
              <a:rPr lang="nl-NL" sz="4000" dirty="0"/>
              <a:t>Stage leren werken niveau 2</a:t>
            </a:r>
            <a:br>
              <a:rPr lang="nl-NL" sz="4000" dirty="0"/>
            </a:br>
            <a:br>
              <a:rPr lang="nl-NL" sz="4000" dirty="0"/>
            </a:br>
            <a:r>
              <a:rPr lang="nl-NL" sz="1600" dirty="0"/>
              <a:t>Diana van den Driessche</a:t>
            </a:r>
            <a:br>
              <a:rPr lang="nl-NL" sz="1600" dirty="0"/>
            </a:br>
            <a:r>
              <a:rPr lang="nl-NL" sz="1600" dirty="0"/>
              <a:t>Stagecoördinatie (tijdelijk) niveau 2 / jaar 2</a:t>
            </a:r>
            <a:br>
              <a:rPr lang="nl-NL" sz="1600" dirty="0"/>
            </a:br>
            <a:r>
              <a:rPr lang="nl-NL" sz="1600" dirty="0"/>
              <a:t>Hogeschool Rotterdam</a:t>
            </a:r>
            <a:br>
              <a:rPr lang="nl-NL" sz="4000" dirty="0"/>
            </a:br>
            <a:endParaRPr lang="nl-NL" sz="4000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8390668F-C106-4123-8A5E-4B9730A0EBF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>
              <a:latin typeface="Palatino Linotype" panose="0204050205050503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1678479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1EFC0E8-2AA9-43C0-94F5-2ED238D3628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7D02577-4A77-4DB0-A6CA-F307EBE10E7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596667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63C748C-967B-4A7B-A90F-3EDD0F485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3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0143637-4934-44E4-B909-BAF1E7B27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4062127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67277779-1A91-497B-8C7A-CCC41EC330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683" y="1240076"/>
            <a:ext cx="2727813" cy="4584527"/>
          </a:xfrm>
        </p:spPr>
        <p:txBody>
          <a:bodyPr anchor="t"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Informatie op Hint, CumLaude en de externe website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CA65D03-60E8-40C4-83A0-03F55A954F7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5594" y="1240077"/>
            <a:ext cx="6034827" cy="4916465"/>
          </a:xfrm>
        </p:spPr>
        <p:txBody>
          <a:bodyPr anchor="t">
            <a:normAutofit/>
          </a:bodyPr>
          <a:lstStyle/>
          <a:p>
            <a:r>
              <a:rPr lang="nl-NL" dirty="0"/>
              <a:t>Praktische informatie</a:t>
            </a:r>
          </a:p>
          <a:p>
            <a:r>
              <a:rPr lang="nl-NL" dirty="0"/>
              <a:t>De handleiding 20/21</a:t>
            </a:r>
          </a:p>
          <a:p>
            <a:r>
              <a:rPr lang="nl-NL" dirty="0"/>
              <a:t>De </a:t>
            </a:r>
            <a:r>
              <a:rPr lang="nl-NL" dirty="0" err="1"/>
              <a:t>Leeras</a:t>
            </a:r>
            <a:endParaRPr lang="nl-NL" dirty="0"/>
          </a:p>
          <a:p>
            <a:r>
              <a:rPr lang="nl-NL" dirty="0"/>
              <a:t>Alle bijlagen bij de handleiding, zoals beoordelingsformulieren, in Word</a:t>
            </a:r>
          </a:p>
          <a:p>
            <a:r>
              <a:rPr lang="nl-NL" dirty="0"/>
              <a:t>Programmaboekje niveau 2 A-school (nog niet gepubliceerd)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28545131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63C748C-967B-4A7B-A90F-3EDD0F485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3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0143637-4934-44E4-B909-BAF1E7B27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4062127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30708A74-8B92-4C2E-85D9-FB64F61DD2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683" y="1240076"/>
            <a:ext cx="2727813" cy="4584527"/>
          </a:xfrm>
        </p:spPr>
        <p:txBody>
          <a:bodyPr anchor="t"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Wijzigingen 20/21 niveau 2 ten opzichte van 19/20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E1BD3134-79FC-4F91-9FBB-9E64673F9F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5594" y="1240077"/>
            <a:ext cx="6034827" cy="4916465"/>
          </a:xfrm>
        </p:spPr>
        <p:txBody>
          <a:bodyPr anchor="t">
            <a:normAutofit fontScale="92500" lnSpcReduction="10000"/>
          </a:bodyPr>
          <a:lstStyle/>
          <a:p>
            <a:r>
              <a:rPr lang="nl-NL" sz="1900" dirty="0"/>
              <a:t>De indeling van de handleiding is aangepast, is korter om dubbele informatie te vermijden.</a:t>
            </a:r>
          </a:p>
          <a:p>
            <a:r>
              <a:rPr lang="nl-NL" sz="1900" dirty="0"/>
              <a:t>Portfolio nog steeds digitaal maar keuzemogelijkheid (bijvoorbeeld SWAY, Word of PowerPoint)</a:t>
            </a:r>
          </a:p>
          <a:p>
            <a:r>
              <a:rPr lang="nl-NL" sz="1900" dirty="0"/>
              <a:t>Praktische informatie is uit de handleiding gehaald en is op Hint bij </a:t>
            </a:r>
            <a:r>
              <a:rPr lang="nl-NL" sz="1900" dirty="0" err="1"/>
              <a:t>Stageinfo</a:t>
            </a:r>
            <a:r>
              <a:rPr lang="nl-NL" sz="1900" dirty="0"/>
              <a:t> beschikbaar voor alle niveaus.</a:t>
            </a:r>
          </a:p>
          <a:p>
            <a:r>
              <a:rPr lang="nl-NL" sz="1900" dirty="0"/>
              <a:t>De koppeling met de GKB is als bijlage opgenomen.</a:t>
            </a:r>
          </a:p>
          <a:p>
            <a:r>
              <a:rPr lang="nl-NL" sz="1900" dirty="0"/>
              <a:t>De indeling is nu: 1. Inleiding; 2. Leerresultaten (overzicht plus </a:t>
            </a:r>
            <a:r>
              <a:rPr lang="nl-NL" sz="1900" dirty="0" err="1"/>
              <a:t>LWTs</a:t>
            </a:r>
            <a:r>
              <a:rPr lang="nl-NL" sz="1900" dirty="0"/>
              <a:t>, kijkwijzer GOK); 3. Toetsing en 4. Programma en 8 bijlagen.</a:t>
            </a:r>
          </a:p>
          <a:p>
            <a:r>
              <a:rPr lang="nl-NL" sz="1900" dirty="0"/>
              <a:t>ADL is geen LWT meer en wordt beoordeeld door de docenten die de cursus geven. Wel opnemen in reflectie in digitaal portfolio wat geleerd is van ADL.</a:t>
            </a:r>
          </a:p>
          <a:p>
            <a:endParaRPr lang="nl-NL" sz="1900" dirty="0"/>
          </a:p>
          <a:p>
            <a:endParaRPr lang="nl-NL" sz="1900" dirty="0"/>
          </a:p>
        </p:txBody>
      </p:sp>
    </p:spTree>
    <p:extLst>
      <p:ext uri="{BB962C8B-B14F-4D97-AF65-F5344CB8AC3E}">
        <p14:creationId xmlns:p14="http://schemas.microsoft.com/office/powerpoint/2010/main" val="22728528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63C748C-967B-4A7B-A90F-3EDD0F485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3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0143637-4934-44E4-B909-BAF1E7B27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4062127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F8DE365-6A53-4516-A258-9A79A0EC9C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683" y="1240076"/>
            <a:ext cx="2727813" cy="4584527"/>
          </a:xfrm>
        </p:spPr>
        <p:txBody>
          <a:bodyPr anchor="t"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Addendum LERs aantonen in online omgeving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C83C7C8-72F5-4120-BF56-D8644278051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5594" y="1240077"/>
            <a:ext cx="6034827" cy="4916465"/>
          </a:xfrm>
        </p:spPr>
        <p:txBody>
          <a:bodyPr anchor="t">
            <a:normAutofit/>
          </a:bodyPr>
          <a:lstStyle/>
          <a:p>
            <a:r>
              <a:rPr lang="nl-NL" dirty="0"/>
              <a:t>Een werkgroep houdt zich bezig met deze taak</a:t>
            </a:r>
          </a:p>
          <a:p>
            <a:r>
              <a:rPr lang="nl-NL" dirty="0"/>
              <a:t>Zodra de werkgroep een voorstel heeft, komt het addendum op Hint, </a:t>
            </a:r>
            <a:r>
              <a:rPr lang="nl-NL" dirty="0" err="1"/>
              <a:t>CumLaude</a:t>
            </a:r>
            <a:r>
              <a:rPr lang="nl-NL" dirty="0"/>
              <a:t> en op de externe website</a:t>
            </a:r>
          </a:p>
        </p:txBody>
      </p:sp>
    </p:spTree>
    <p:extLst>
      <p:ext uri="{BB962C8B-B14F-4D97-AF65-F5344CB8AC3E}">
        <p14:creationId xmlns:p14="http://schemas.microsoft.com/office/powerpoint/2010/main" val="39053359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63C748C-967B-4A7B-A90F-3EDD0F485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3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0143637-4934-44E4-B909-BAF1E7B27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4062127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FD2ACEC4-B1A3-4B00-8B9E-D682B9D29D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683" y="1240076"/>
            <a:ext cx="2727813" cy="4584527"/>
          </a:xfrm>
        </p:spPr>
        <p:txBody>
          <a:bodyPr anchor="t">
            <a:normAutofit/>
          </a:bodyPr>
          <a:lstStyle/>
          <a:p>
            <a:r>
              <a:rPr lang="nl-NL">
                <a:solidFill>
                  <a:srgbClr val="FFFFFF"/>
                </a:solidFill>
              </a:rPr>
              <a:t>Toetsing en beoordeling niveau 2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3123B12-4C5F-4F28-9D46-6F2D7259E10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5594" y="1240077"/>
            <a:ext cx="6034827" cy="4916465"/>
          </a:xfrm>
        </p:spPr>
        <p:txBody>
          <a:bodyPr anchor="t">
            <a:normAutofit/>
          </a:bodyPr>
          <a:lstStyle/>
          <a:p>
            <a:pPr>
              <a:lnSpc>
                <a:spcPct val="110000"/>
              </a:lnSpc>
            </a:pPr>
            <a:r>
              <a:rPr lang="nl-NL" dirty="0"/>
              <a:t>Lesbezoek om ELDI te beoordelen:. IO en Schoolopleider of werkplekbegeleider beoordelen ELDI en bespreken de kijkwijzer Groepsdynamica. Tussenevaluatie vorderingen aantonen </a:t>
            </a:r>
            <a:r>
              <a:rPr lang="nl-NL" dirty="0" err="1"/>
              <a:t>LERs</a:t>
            </a:r>
            <a:r>
              <a:rPr lang="nl-NL" dirty="0"/>
              <a:t>. Digitaal portfolio delen vóór 29/1/21</a:t>
            </a:r>
            <a:endParaRPr lang="nl-NL"/>
          </a:p>
          <a:p>
            <a:pPr>
              <a:lnSpc>
                <a:spcPct val="110000"/>
              </a:lnSpc>
            </a:pPr>
            <a:endParaRPr lang="nl-NL"/>
          </a:p>
          <a:p>
            <a:pPr>
              <a:lnSpc>
                <a:spcPct val="110000"/>
              </a:lnSpc>
            </a:pPr>
            <a:r>
              <a:rPr lang="nl-NL" dirty="0"/>
              <a:t>Het Criterium Gericht Interview (CGI) ter afronding van werkplekleren niveau 2: gesprek over hoe student aan eventuele ontwikkelpunten heeft gewerkt en over behalen </a:t>
            </a:r>
            <a:r>
              <a:rPr lang="nl-NL" dirty="0" err="1"/>
              <a:t>LERs</a:t>
            </a:r>
            <a:r>
              <a:rPr lang="nl-NL" dirty="0"/>
              <a:t> op niveau 2. Digitaal portfolio delen vóór 1/6/21 en CGI vóór 19 juni afspreken.</a:t>
            </a:r>
            <a:endParaRPr lang="nl-NL"/>
          </a:p>
          <a:p>
            <a:pPr>
              <a:lnSpc>
                <a:spcPct val="110000"/>
              </a:lnSpc>
            </a:pPr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089297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63C748C-967B-4A7B-A90F-3EDD0F485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3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0143637-4934-44E4-B909-BAF1E7B27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4062127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E3B907C4-3ADC-4A42-9747-315648EA34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683" y="1240076"/>
            <a:ext cx="2727813" cy="4584527"/>
          </a:xfrm>
        </p:spPr>
        <p:txBody>
          <a:bodyPr anchor="t">
            <a:normAutofit/>
          </a:bodyPr>
          <a:lstStyle/>
          <a:p>
            <a:r>
              <a:rPr lang="nl-NL" dirty="0">
                <a:solidFill>
                  <a:srgbClr val="FFFFFF"/>
                </a:solidFill>
              </a:rPr>
              <a:t>Komend jaar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FABC312-C608-4D03-A01A-AE83F3FC8C1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5594" y="1240077"/>
            <a:ext cx="6034827" cy="4916465"/>
          </a:xfrm>
        </p:spPr>
        <p:txBody>
          <a:bodyPr anchor="t">
            <a:normAutofit/>
          </a:bodyPr>
          <a:lstStyle/>
          <a:p>
            <a:r>
              <a:rPr lang="nl-NL" dirty="0"/>
              <a:t>Dit is het laatste jaar voor niveau 2 volgens de coderoute: komend jaar wordt niveau 2 aangepast voor de koninklijke route</a:t>
            </a:r>
          </a:p>
          <a:p>
            <a:r>
              <a:rPr lang="nl-NL" dirty="0"/>
              <a:t>Informatiebijeenkomsten voor Instituutsopleiders en Schoolopleiders samen opleiden</a:t>
            </a:r>
          </a:p>
          <a:p>
            <a:r>
              <a:rPr lang="nl-NL" dirty="0"/>
              <a:t>Kalibratiesessies (</a:t>
            </a:r>
            <a:r>
              <a:rPr lang="nl-NL" dirty="0" err="1"/>
              <a:t>bijv</a:t>
            </a:r>
            <a:r>
              <a:rPr lang="nl-NL" dirty="0"/>
              <a:t> op 9/11/20)</a:t>
            </a:r>
          </a:p>
          <a:p>
            <a:r>
              <a:rPr lang="nl-NL" dirty="0"/>
              <a:t>Voorlopig kun je bij mij terecht voor vragen over de handleiding </a:t>
            </a:r>
          </a:p>
          <a:p>
            <a:r>
              <a:rPr lang="nl-NL" dirty="0"/>
              <a:t>Met feedback ga ik aan de slag (eventueel in addenda of </a:t>
            </a:r>
            <a:r>
              <a:rPr lang="nl-NL" dirty="0" err="1"/>
              <a:t>veelgestelde</a:t>
            </a:r>
            <a:r>
              <a:rPr lang="nl-NL" dirty="0"/>
              <a:t> vragen)</a:t>
            </a:r>
          </a:p>
        </p:txBody>
      </p:sp>
    </p:spTree>
    <p:extLst>
      <p:ext uri="{BB962C8B-B14F-4D97-AF65-F5344CB8AC3E}">
        <p14:creationId xmlns:p14="http://schemas.microsoft.com/office/powerpoint/2010/main" val="124183471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F12514-67B7-4C81-A6AF-7718FA0789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534696" y="804519"/>
            <a:ext cx="9520158" cy="654333"/>
          </a:xfrm>
        </p:spPr>
        <p:txBody>
          <a:bodyPr/>
          <a:lstStyle/>
          <a:p>
            <a:r>
              <a:rPr lang="nl-NL" dirty="0"/>
              <a:t>Urenverantwoording Stage leren werken niveau 2 </a:t>
            </a:r>
          </a:p>
        </p:txBody>
      </p:sp>
      <p:graphicFrame>
        <p:nvGraphicFramePr>
          <p:cNvPr id="6" name="Tabel 6">
            <a:extLst>
              <a:ext uri="{FF2B5EF4-FFF2-40B4-BE49-F238E27FC236}">
                <a16:creationId xmlns:a16="http://schemas.microsoft.com/office/drawing/2014/main" id="{C8319013-D0F3-43A1-8DF5-057B0D5CE21A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41364056"/>
              </p:ext>
            </p:extLst>
          </p:nvPr>
        </p:nvGraphicFramePr>
        <p:xfrm>
          <a:off x="1534696" y="1633357"/>
          <a:ext cx="9520164" cy="579562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586694">
                  <a:extLst>
                    <a:ext uri="{9D8B030D-6E8A-4147-A177-3AD203B41FA5}">
                      <a16:colId xmlns:a16="http://schemas.microsoft.com/office/drawing/2014/main" val="3462571461"/>
                    </a:ext>
                  </a:extLst>
                </a:gridCol>
                <a:gridCol w="1586694">
                  <a:extLst>
                    <a:ext uri="{9D8B030D-6E8A-4147-A177-3AD203B41FA5}">
                      <a16:colId xmlns:a16="http://schemas.microsoft.com/office/drawing/2014/main" val="942998304"/>
                    </a:ext>
                  </a:extLst>
                </a:gridCol>
                <a:gridCol w="1586694">
                  <a:extLst>
                    <a:ext uri="{9D8B030D-6E8A-4147-A177-3AD203B41FA5}">
                      <a16:colId xmlns:a16="http://schemas.microsoft.com/office/drawing/2014/main" val="3291588055"/>
                    </a:ext>
                  </a:extLst>
                </a:gridCol>
                <a:gridCol w="1586694">
                  <a:extLst>
                    <a:ext uri="{9D8B030D-6E8A-4147-A177-3AD203B41FA5}">
                      <a16:colId xmlns:a16="http://schemas.microsoft.com/office/drawing/2014/main" val="2257016875"/>
                    </a:ext>
                  </a:extLst>
                </a:gridCol>
                <a:gridCol w="1586694">
                  <a:extLst>
                    <a:ext uri="{9D8B030D-6E8A-4147-A177-3AD203B41FA5}">
                      <a16:colId xmlns:a16="http://schemas.microsoft.com/office/drawing/2014/main" val="2716762505"/>
                    </a:ext>
                  </a:extLst>
                </a:gridCol>
                <a:gridCol w="1586694">
                  <a:extLst>
                    <a:ext uri="{9D8B030D-6E8A-4147-A177-3AD203B41FA5}">
                      <a16:colId xmlns:a16="http://schemas.microsoft.com/office/drawing/2014/main" val="1515555844"/>
                    </a:ext>
                  </a:extLst>
                </a:gridCol>
              </a:tblGrid>
              <a:tr h="732916">
                <a:tc>
                  <a:txBody>
                    <a:bodyPr/>
                    <a:lstStyle/>
                    <a:p>
                      <a:r>
                        <a:rPr lang="nl-NL" dirty="0"/>
                        <a:t>Blok 1 en 2 LWT ELDI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Uren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Blok 2,3,4: ADL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Blok 1,2,3,4: Stage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67588754"/>
                  </a:ext>
                </a:extLst>
              </a:tr>
              <a:tr h="1047023">
                <a:tc>
                  <a:txBody>
                    <a:bodyPr/>
                    <a:lstStyle/>
                    <a:p>
                      <a:r>
                        <a:rPr lang="nl-NL" dirty="0"/>
                        <a:t>Literatuur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 uur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Literatuur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18 uur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LWT Professioneel handelen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15uur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9466098"/>
                  </a:ext>
                </a:extLst>
              </a:tr>
              <a:tr h="732916">
                <a:tc>
                  <a:txBody>
                    <a:bodyPr/>
                    <a:lstStyle/>
                    <a:p>
                      <a:r>
                        <a:rPr lang="nl-NL" dirty="0"/>
                        <a:t>Lessen oefenen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20 uur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Leerarrangement maken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24 uur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Kijkwijzer GOK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10 uur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52224876"/>
                  </a:ext>
                </a:extLst>
              </a:tr>
              <a:tr h="1047023">
                <a:tc>
                  <a:txBody>
                    <a:bodyPr/>
                    <a:lstStyle/>
                    <a:p>
                      <a:r>
                        <a:rPr lang="nl-NL" dirty="0"/>
                        <a:t>Lesbezoek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8 uur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Theoretische bijeenkomsten op HR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14 uur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Digitaal portfolio + bewijzen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23 uur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4992273"/>
                  </a:ext>
                </a:extLst>
              </a:tr>
              <a:tr h="1047023">
                <a:tc>
                  <a:txBody>
                    <a:bodyPr/>
                    <a:lstStyle/>
                    <a:p>
                      <a:r>
                        <a:rPr lang="nl-NL" dirty="0"/>
                        <a:t>Theoretische bijeenkomsten op HR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8 uur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Werkplekleren op scholen </a:t>
                      </a:r>
                      <a:r>
                        <a:rPr lang="nl-NL" dirty="0" err="1"/>
                        <a:t>incl</a:t>
                      </a:r>
                      <a:r>
                        <a:rPr lang="nl-NL" dirty="0"/>
                        <a:t> bijeen komsten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260 uur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64570766"/>
                  </a:ext>
                </a:extLst>
              </a:tr>
              <a:tr h="1047023">
                <a:tc>
                  <a:txBody>
                    <a:bodyPr/>
                    <a:lstStyle/>
                    <a:p>
                      <a:r>
                        <a:rPr lang="nl-NL" dirty="0"/>
                        <a:t>Totaal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56 uur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Totaal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56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Totaal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/>
                        <a:t>308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10883567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8335695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63C748C-967B-4A7B-A90F-3EDD0F485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3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0143637-4934-44E4-B909-BAF1E7B27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4062127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A7C796A-9BB3-4B15-A791-7A335C7E4B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683" y="1240076"/>
            <a:ext cx="2727813" cy="4584527"/>
          </a:xfrm>
        </p:spPr>
        <p:txBody>
          <a:bodyPr anchor="t">
            <a:normAutofit/>
          </a:bodyPr>
          <a:lstStyle/>
          <a:p>
            <a:r>
              <a:rPr lang="nl-NL" dirty="0">
                <a:solidFill>
                  <a:srgbClr val="FFFFFF"/>
                </a:solidFill>
              </a:rPr>
              <a:t>Bedankt voor de aandacht! Vragen en opmerkingen n.a.v. de bijeenkomst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0B2D471-1559-47B2-811C-402E4E082D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5594" y="1240077"/>
            <a:ext cx="6034827" cy="4916465"/>
          </a:xfrm>
        </p:spPr>
        <p:txBody>
          <a:bodyPr anchor="t">
            <a:normAutofit fontScale="92500" lnSpcReduction="20000"/>
          </a:bodyPr>
          <a:lstStyle/>
          <a:p>
            <a:r>
              <a:rPr lang="nl-NL" dirty="0"/>
              <a:t>SWAY gaat prima via Microsoft, problematisch bij andere applicaties, zoals google.</a:t>
            </a:r>
          </a:p>
          <a:p>
            <a:r>
              <a:rPr lang="nl-NL" dirty="0"/>
              <a:t>Studenten kunnen bij praktische informatie vinden dat ze opnames van hun lessen moeten maken en wat alternatieven zijn als dat niet kan vanwege AVG</a:t>
            </a:r>
          </a:p>
          <a:p>
            <a:r>
              <a:rPr lang="nl-NL" dirty="0"/>
              <a:t>Wat als studenten vanuit jaar 1 onvoldoende hebben kunnen laten zien dat ze met een klas leerlingen kunnen werken? In ieder geval punt van aandacht in de eerste stagebijeenkomst</a:t>
            </a:r>
          </a:p>
          <a:p>
            <a:r>
              <a:rPr lang="nl-NL" dirty="0"/>
              <a:t>Er komt een externe website, belangrijk om de communicatie helder en duidelijk te maken </a:t>
            </a:r>
          </a:p>
          <a:p>
            <a:r>
              <a:rPr lang="nl-NL" dirty="0"/>
              <a:t>Als je lid wilt worden van Teams generiek: aan Veerle, Ralf of </a:t>
            </a:r>
            <a:r>
              <a:rPr lang="nl-NL" dirty="0" err="1"/>
              <a:t>Jozefien</a:t>
            </a:r>
            <a:r>
              <a:rPr lang="nl-NL" dirty="0"/>
              <a:t> of Janneke laten weten (kijk ook in de chat van 27 augustus 9 – 10 niveau 2).</a:t>
            </a:r>
          </a:p>
        </p:txBody>
      </p:sp>
    </p:spTree>
    <p:extLst>
      <p:ext uri="{BB962C8B-B14F-4D97-AF65-F5344CB8AC3E}">
        <p14:creationId xmlns:p14="http://schemas.microsoft.com/office/powerpoint/2010/main" val="238169462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 rotWithShape="1">
          <a:gsLst>
            <a:gs pos="0">
              <a:schemeClr val="bg2">
                <a:tint val="94000"/>
                <a:satMod val="80000"/>
                <a:lumMod val="106000"/>
              </a:schemeClr>
            </a:gs>
            <a:gs pos="100000">
              <a:schemeClr val="bg2">
                <a:shade val="80000"/>
              </a:schemeClr>
            </a:gs>
          </a:gsLst>
          <a:path path="circle">
            <a:fillToRect l="43000" r="43000" b="100000"/>
          </a:path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F63C748C-967B-4A7B-A90F-3EDD0F485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03" y="0"/>
            <a:ext cx="12191695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C0143637-4934-44E4-B909-BAF1E7B2797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4062127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AA7C796A-9BB3-4B15-A791-7A335C7E4B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49683" y="1240076"/>
            <a:ext cx="2727813" cy="4584527"/>
          </a:xfrm>
        </p:spPr>
        <p:txBody>
          <a:bodyPr anchor="t">
            <a:normAutofit/>
          </a:bodyPr>
          <a:lstStyle/>
          <a:p>
            <a:r>
              <a:rPr lang="nl-NL" dirty="0">
                <a:solidFill>
                  <a:srgbClr val="FFFFFF"/>
                </a:solidFill>
              </a:rPr>
              <a:t>Vragen en opmerkingen n.a.v. de bijeenkomst, vervolg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0B2D471-1559-47B2-811C-402E4E082DE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705594" y="1240077"/>
            <a:ext cx="6034827" cy="4916465"/>
          </a:xfrm>
        </p:spPr>
        <p:txBody>
          <a:bodyPr anchor="t">
            <a:normAutofit fontScale="85000" lnSpcReduction="20000"/>
          </a:bodyPr>
          <a:lstStyle/>
          <a:p>
            <a:r>
              <a:rPr lang="nl-NL" dirty="0" err="1"/>
              <a:t>IO’s</a:t>
            </a:r>
            <a:r>
              <a:rPr lang="nl-NL" dirty="0"/>
              <a:t> die niet aan de HR verbonden zijn: contact loopt via Caroline Korpershoek</a:t>
            </a:r>
          </a:p>
          <a:p>
            <a:r>
              <a:rPr lang="nl-NL" dirty="0"/>
              <a:t>ELDI lesbezoek blijft een struikelblok, zeker als je veel studenten begeleidt: deadlines zijn vooral voor inleveren of delen digitaal portfolio. Daarna plan je afspraken in voor lesbezoek en aan het eind van het jaar de </a:t>
            </a:r>
            <a:r>
              <a:rPr lang="nl-NL" dirty="0" err="1"/>
              <a:t>CGI’s</a:t>
            </a:r>
            <a:endParaRPr lang="nl-NL" dirty="0"/>
          </a:p>
          <a:p>
            <a:r>
              <a:rPr lang="nl-NL" dirty="0"/>
              <a:t>Overeenstemming over </a:t>
            </a:r>
            <a:r>
              <a:rPr lang="nl-NL" dirty="0" err="1"/>
              <a:t>IO’s</a:t>
            </a:r>
            <a:r>
              <a:rPr lang="nl-NL" dirty="0"/>
              <a:t> lessen live bezoeken of niet? MBO en VO verschillen: ons beleid wordt volgende week duidelijk: lesbezoek online best, maar ELDI beoordelen is daardoor lastig</a:t>
            </a:r>
          </a:p>
          <a:p>
            <a:r>
              <a:rPr lang="nl-NL" dirty="0"/>
              <a:t>Over addendum online </a:t>
            </a:r>
            <a:r>
              <a:rPr lang="nl-NL" dirty="0" err="1"/>
              <a:t>LERs</a:t>
            </a:r>
            <a:r>
              <a:rPr lang="nl-NL" dirty="0"/>
              <a:t> aantonen, is om 16.00 u op 27/8 een overleg</a:t>
            </a:r>
          </a:p>
          <a:p>
            <a:r>
              <a:rPr lang="nl-NL" dirty="0"/>
              <a:t>Opdracht voor de student: Neem de </a:t>
            </a:r>
            <a:r>
              <a:rPr lang="nl-NL" dirty="0" err="1"/>
              <a:t>handeliding</a:t>
            </a:r>
            <a:r>
              <a:rPr lang="nl-NL" dirty="0"/>
              <a:t> door met je wpb mbt invullen formulieren</a:t>
            </a:r>
          </a:p>
          <a:p>
            <a:r>
              <a:rPr lang="nl-NL" dirty="0"/>
              <a:t>Idee: instructie voor invullen van de formulieren voor </a:t>
            </a:r>
            <a:r>
              <a:rPr lang="nl-NL" dirty="0" err="1"/>
              <a:t>wpb’ers</a:t>
            </a:r>
            <a:r>
              <a:rPr lang="nl-NL" dirty="0"/>
              <a:t> (</a:t>
            </a:r>
            <a:r>
              <a:rPr lang="nl-NL"/>
              <a:t>in overleg met Jeroen Mikkers)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85617967"/>
      </p:ext>
    </p:extLst>
  </p:cSld>
  <p:clrMapOvr>
    <a:masterClrMapping/>
  </p:clrMapOvr>
</p:sld>
</file>

<file path=ppt/theme/theme1.xml><?xml version="1.0" encoding="utf-8"?>
<a:theme xmlns:a="http://schemas.openxmlformats.org/drawingml/2006/main" name="Galerie">
  <a:themeElements>
    <a:clrScheme name="Galerie">
      <a:dk1>
        <a:sysClr val="windowText" lastClr="000000"/>
      </a:dk1>
      <a:lt1>
        <a:sysClr val="window" lastClr="FFFFFF"/>
      </a:lt1>
      <a:dk2>
        <a:srgbClr val="454545"/>
      </a:dk2>
      <a:lt2>
        <a:srgbClr val="EDEBE7"/>
      </a:lt2>
      <a:accent1>
        <a:srgbClr val="5FA534"/>
      </a:accent1>
      <a:accent2>
        <a:srgbClr val="DCAB34"/>
      </a:accent2>
      <a:accent3>
        <a:srgbClr val="D26D23"/>
      </a:accent3>
      <a:accent4>
        <a:srgbClr val="972323"/>
      </a:accent4>
      <a:accent5>
        <a:srgbClr val="236797"/>
      </a:accent5>
      <a:accent6>
        <a:srgbClr val="2FB6C6"/>
      </a:accent6>
      <a:hlink>
        <a:srgbClr val="8FC639"/>
      </a:hlink>
      <a:folHlink>
        <a:srgbClr val="E7C272"/>
      </a:folHlink>
    </a:clrScheme>
    <a:fontScheme name="Galerie">
      <a:majorFont>
        <a:latin typeface="Palatino Linotype" panose="020405020505050303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Palatino Linotype" panose="020405020505050303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Galerie">
      <a:fillStyleLst>
        <a:solidFill>
          <a:schemeClr val="phClr"/>
        </a:solidFill>
        <a:gradFill rotWithShape="1">
          <a:gsLst>
            <a:gs pos="0">
              <a:schemeClr val="phClr">
                <a:tint val="54000"/>
                <a:alpha val="100000"/>
                <a:satMod val="105000"/>
                <a:lumMod val="110000"/>
              </a:schemeClr>
            </a:gs>
            <a:gs pos="100000">
              <a:schemeClr val="phClr">
                <a:tint val="78000"/>
                <a:alpha val="92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satMod val="110000"/>
                <a:lumMod val="104000"/>
              </a:schemeClr>
            </a:gs>
            <a:gs pos="69000">
              <a:schemeClr val="phClr">
                <a:shade val="88000"/>
                <a:satMod val="130000"/>
                <a:lumMod val="92000"/>
              </a:schemeClr>
            </a:gs>
            <a:gs pos="100000">
              <a:schemeClr val="phClr">
                <a:shade val="78000"/>
                <a:satMod val="130000"/>
                <a:lumMod val="92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222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0800" dist="50800" dir="5400000" sx="96000" sy="96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1080000"/>
            </a:lightRig>
          </a:scene3d>
          <a:sp3d>
            <a:bevelT w="38100" h="12700" prst="softRound"/>
          </a:sp3d>
        </a:effectStyle>
      </a:effectStyleLst>
      <a:bgFillStyleLst>
        <a:solidFill>
          <a:schemeClr val="phClr"/>
        </a:solidFill>
        <a:solidFill>
          <a:schemeClr val="phClr"/>
        </a:solidFill>
        <a:gradFill rotWithShape="1">
          <a:gsLst>
            <a:gs pos="0">
              <a:schemeClr val="phClr">
                <a:tint val="94000"/>
                <a:satMod val="80000"/>
                <a:lumMod val="106000"/>
              </a:schemeClr>
            </a:gs>
            <a:gs pos="100000">
              <a:schemeClr val="phClr">
                <a:shade val="80000"/>
              </a:schemeClr>
            </a:gs>
          </a:gsLst>
          <a:path path="circle">
            <a:fillToRect l="43000" r="43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Gallery" id="{BBFCD31E-59A1-489D-B089-A3EAD7CAE12E}" vid="{AC464412-510E-4F2B-8947-A0DDBD028997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C74FF315E4EC64B86009AD71674894B" ma:contentTypeVersion="11" ma:contentTypeDescription="Een nieuw document maken." ma:contentTypeScope="" ma:versionID="3652ac99a8faf79d01c5856d2187be2f">
  <xsd:schema xmlns:xsd="http://www.w3.org/2001/XMLSchema" xmlns:xs="http://www.w3.org/2001/XMLSchema" xmlns:p="http://schemas.microsoft.com/office/2006/metadata/properties" xmlns:ns2="a351a48e-0a74-494f-b9c9-143d2d1268a6" xmlns:ns3="d2b2e804-3725-45f0-aa42-7c84068c67e4" targetNamespace="http://schemas.microsoft.com/office/2006/metadata/properties" ma:root="true" ma:fieldsID="a5363a282763ee5b65df6dbee92d5bca" ns2:_="" ns3:_="">
    <xsd:import namespace="a351a48e-0a74-494f-b9c9-143d2d1268a6"/>
    <xsd:import namespace="d2b2e804-3725-45f0-aa42-7c84068c67e4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DateTaken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a351a48e-0a74-494f-b9c9-143d2d1268a6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2b2e804-3725-45f0-aa42-7c84068c67e4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221750F5-2AF0-49C5-AD10-99D8D13B7CBE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a351a48e-0a74-494f-b9c9-143d2d1268a6"/>
    <ds:schemaRef ds:uri="d2b2e804-3725-45f0-aa42-7c84068c67e4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800A4391-760E-4E7E-B935-D510B84576F9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C1D4163-821B-45C2-A811-798D8BFE8C7F}">
  <ds:schemaRefs>
    <ds:schemaRef ds:uri="http://schemas.microsoft.com/office/2006/metadata/properties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725</Words>
  <Application>Microsoft Office PowerPoint</Application>
  <PresentationFormat>Breedbeeld</PresentationFormat>
  <Paragraphs>73</Paragraphs>
  <Slides>10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3" baseType="lpstr">
      <vt:lpstr>Arial</vt:lpstr>
      <vt:lpstr>Palatino Linotype</vt:lpstr>
      <vt:lpstr>Galerie</vt:lpstr>
      <vt:lpstr>Bijeenkomst voor IO 27/8/20 9.00-10.00  Studiejaar 2020-2021 Stage leren werken niveau 2  Diana van den Driessche Stagecoördinatie (tijdelijk) niveau 2 / jaar 2 Hogeschool Rotterdam </vt:lpstr>
      <vt:lpstr>Informatie op Hint, CumLaude en de externe website</vt:lpstr>
      <vt:lpstr>Wijzigingen 20/21 niveau 2 ten opzichte van 19/20</vt:lpstr>
      <vt:lpstr>Addendum LERs aantonen in online omgeving</vt:lpstr>
      <vt:lpstr>Toetsing en beoordeling niveau 2</vt:lpstr>
      <vt:lpstr>Komend jaar</vt:lpstr>
      <vt:lpstr>Urenverantwoording Stage leren werken niveau 2 </vt:lpstr>
      <vt:lpstr>Bedankt voor de aandacht! Vragen en opmerkingen n.a.v. de bijeenkomst</vt:lpstr>
      <vt:lpstr>Vragen en opmerkingen n.a.v. de bijeenkomst, vervolg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Bijeenkomst voor IO 27/8/20 9.00-10.00  Studiejaar 2020-2021 Stage leren werken niveau 2  Diana van den Driessche Stagecoördinatie (tijdelijk) niveau 2 / jaar 2 Hogeschool Rotterdam</dc:title>
  <dc:creator>Driesche, A.M. van den (Diana)</dc:creator>
  <cp:lastModifiedBy>Erkelens, N. (Nicolette)</cp:lastModifiedBy>
  <cp:revision>9</cp:revision>
  <dcterms:created xsi:type="dcterms:W3CDTF">2020-08-26T17:15:15Z</dcterms:created>
  <dcterms:modified xsi:type="dcterms:W3CDTF">2020-08-27T12:57:45Z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0x010100DC74FF315E4EC64B86009AD71674894B</vt:lpwstr>
  </property>
</Properties>
</file>