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8" r:id="rId4"/>
    <p:sldId id="300" r:id="rId5"/>
    <p:sldId id="301" r:id="rId6"/>
    <p:sldId id="303" r:id="rId7"/>
    <p:sldId id="302" r:id="rId8"/>
    <p:sldId id="304" r:id="rId9"/>
    <p:sldId id="305" r:id="rId10"/>
    <p:sldId id="306" r:id="rId11"/>
    <p:sldId id="308" r:id="rId12"/>
    <p:sldId id="307" r:id="rId13"/>
    <p:sldId id="310" r:id="rId14"/>
    <p:sldId id="309" r:id="rId15"/>
    <p:sldId id="288" r:id="rId16"/>
    <p:sldId id="259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4-10-2019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4-10-2019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IBS2.1 Oogsten complexe machines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6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opgaven t/m 36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4651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trekker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Vaste kosten</a:t>
            </a:r>
          </a:p>
          <a:p>
            <a:pPr>
              <a:buFontTx/>
              <a:buChar char="-"/>
            </a:pPr>
            <a:r>
              <a:rPr lang="nl-NL" dirty="0" smtClean="0"/>
              <a:t>Afschrijving</a:t>
            </a:r>
          </a:p>
          <a:p>
            <a:pPr>
              <a:buFontTx/>
              <a:buChar char="-"/>
            </a:pPr>
            <a:r>
              <a:rPr lang="nl-NL" dirty="0" smtClean="0"/>
              <a:t>Rentekosten</a:t>
            </a:r>
          </a:p>
          <a:p>
            <a:pPr>
              <a:buFontTx/>
              <a:buChar char="-"/>
            </a:pPr>
            <a:r>
              <a:rPr lang="nl-NL" dirty="0" smtClean="0"/>
              <a:t>Onderhoud</a:t>
            </a:r>
          </a:p>
          <a:p>
            <a:pPr lvl="1">
              <a:buFontTx/>
              <a:buChar char="-"/>
            </a:pPr>
            <a:r>
              <a:rPr lang="nl-NL" dirty="0" smtClean="0"/>
              <a:t>Arbeid eigen onderhoud</a:t>
            </a:r>
          </a:p>
          <a:p>
            <a:pPr lvl="1">
              <a:buFontTx/>
              <a:buChar char="-"/>
            </a:pPr>
            <a:r>
              <a:rPr lang="nl-NL" dirty="0"/>
              <a:t>R</a:t>
            </a:r>
            <a:r>
              <a:rPr lang="nl-NL" dirty="0" smtClean="0"/>
              <a:t>eparatie</a:t>
            </a:r>
          </a:p>
          <a:p>
            <a:pPr lvl="1">
              <a:buFontTx/>
              <a:buChar char="-"/>
            </a:pPr>
            <a:r>
              <a:rPr lang="nl-NL" i="1" dirty="0" smtClean="0"/>
              <a:t>Banden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i="1" dirty="0" smtClean="0"/>
              <a:t>Verzekering</a:t>
            </a:r>
          </a:p>
          <a:p>
            <a:pPr>
              <a:buFontTx/>
              <a:buChar char="-"/>
            </a:pPr>
            <a:r>
              <a:rPr lang="nl-NL" i="1" dirty="0" smtClean="0"/>
              <a:t>Onroerend goed</a:t>
            </a:r>
          </a:p>
          <a:p>
            <a:pPr>
              <a:buFontTx/>
              <a:buChar char="-"/>
            </a:pPr>
            <a:r>
              <a:rPr lang="nl-NL" i="1" dirty="0" smtClean="0"/>
              <a:t>Algemene kosten</a:t>
            </a:r>
          </a:p>
          <a:p>
            <a:pPr marL="0" indent="0">
              <a:buNone/>
            </a:pPr>
            <a:endParaRPr lang="nl-NL" i="1" dirty="0" smtClean="0"/>
          </a:p>
          <a:p>
            <a:pPr marL="0" indent="0">
              <a:buNone/>
            </a:pPr>
            <a:r>
              <a:rPr lang="nl-NL" b="1" i="1" dirty="0" smtClean="0"/>
              <a:t>Variabele kosten</a:t>
            </a:r>
          </a:p>
          <a:p>
            <a:pPr>
              <a:buFontTx/>
              <a:buChar char="-"/>
            </a:pPr>
            <a:r>
              <a:rPr lang="nl-NL" i="1" dirty="0" smtClean="0"/>
              <a:t>Brandstof</a:t>
            </a:r>
          </a:p>
          <a:p>
            <a:pPr>
              <a:buFontTx/>
              <a:buChar char="-"/>
            </a:pPr>
            <a:r>
              <a:rPr lang="nl-NL" i="1" dirty="0" smtClean="0"/>
              <a:t>Smeermiddelen</a:t>
            </a:r>
          </a:p>
          <a:p>
            <a:pPr>
              <a:buFontTx/>
              <a:buChar char="-"/>
            </a:pPr>
            <a:r>
              <a:rPr lang="nl-NL" i="1" dirty="0" smtClean="0"/>
              <a:t>Arbeidskosten</a:t>
            </a:r>
          </a:p>
          <a:p>
            <a:pPr>
              <a:buFontTx/>
              <a:buChar char="-"/>
            </a:pPr>
            <a:r>
              <a:rPr lang="nl-NL" i="1" dirty="0" smtClean="0"/>
              <a:t>Bedrijfsleidingvergoeding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Overig (geen kosten)</a:t>
            </a:r>
          </a:p>
          <a:p>
            <a:pPr>
              <a:buFontTx/>
              <a:buChar char="-"/>
            </a:pPr>
            <a:r>
              <a:rPr lang="nl-NL" i="1" dirty="0" smtClean="0"/>
              <a:t>Bedrijfsrisico en winstmarge</a:t>
            </a:r>
          </a:p>
          <a:p>
            <a:pPr>
              <a:buFontTx/>
              <a:buChar char="-"/>
            </a:pPr>
            <a:r>
              <a:rPr lang="nl-NL" i="1" dirty="0" smtClean="0"/>
              <a:t>BTW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842585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stap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het goed is:</a:t>
            </a:r>
          </a:p>
          <a:p>
            <a:pPr lvl="1"/>
            <a:r>
              <a:rPr lang="nl-NL" dirty="0" smtClean="0"/>
              <a:t>Ken je de begrippen in een tariefberekening</a:t>
            </a:r>
          </a:p>
          <a:p>
            <a:pPr lvl="1"/>
            <a:r>
              <a:rPr lang="nl-NL" dirty="0" smtClean="0"/>
              <a:t>Kun je rekenen met afschrijving en rente</a:t>
            </a:r>
          </a:p>
          <a:p>
            <a:pPr lvl="1"/>
            <a:r>
              <a:rPr lang="nl-NL" dirty="0" smtClean="0"/>
              <a:t>Weet je het verschil tussen vaste en variabele kosten.</a:t>
            </a:r>
          </a:p>
          <a:p>
            <a:pPr lvl="1"/>
            <a:endParaRPr lang="nl-NL" dirty="0"/>
          </a:p>
          <a:p>
            <a:r>
              <a:rPr lang="nl-NL" dirty="0" smtClean="0"/>
              <a:t>We gaan dit ook nog op papier herhalen.</a:t>
            </a:r>
          </a:p>
          <a:p>
            <a:pPr lvl="1"/>
            <a:r>
              <a:rPr lang="nl-NL" dirty="0" smtClean="0"/>
              <a:t>Maar nu in Excel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7703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Excelbestand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Download het van Wikiwijs</a:t>
            </a:r>
          </a:p>
          <a:p>
            <a:r>
              <a:rPr lang="nl-NL" dirty="0" smtClean="0"/>
              <a:t>Sla het niet ingevulde bestand op</a:t>
            </a:r>
          </a:p>
          <a:p>
            <a:r>
              <a:rPr lang="nl-NL" dirty="0" smtClean="0"/>
              <a:t>Kijk of </a:t>
            </a:r>
            <a:r>
              <a:rPr lang="nl-NL" smtClean="0"/>
              <a:t>je het (her)kent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71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Eerst een oefenopdracht</a:t>
            </a:r>
          </a:p>
          <a:p>
            <a:r>
              <a:rPr lang="nl-NL" dirty="0" smtClean="0"/>
              <a:t>Maak daarna ook opdracht 36 ook in Excel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4355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63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Afschrijving</a:t>
            </a:r>
          </a:p>
          <a:p>
            <a:pPr marL="0" indent="0">
              <a:buNone/>
            </a:pPr>
            <a:r>
              <a:rPr lang="nl-NL" b="1" dirty="0" smtClean="0"/>
              <a:t>Rente</a:t>
            </a:r>
          </a:p>
          <a:p>
            <a:pPr marL="0" indent="0">
              <a:buNone/>
            </a:pPr>
            <a:r>
              <a:rPr lang="nl-NL" b="1" dirty="0" smtClean="0"/>
              <a:t>Verzekeren</a:t>
            </a:r>
          </a:p>
          <a:p>
            <a:pPr marL="0" indent="0">
              <a:buNone/>
            </a:pPr>
            <a:r>
              <a:rPr lang="nl-NL" b="1" dirty="0" smtClean="0"/>
              <a:t>Diesel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777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1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985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t/m </a:t>
            </a:r>
            <a:r>
              <a:rPr lang="nl-NL" dirty="0" smtClean="0"/>
              <a:t>31</a:t>
            </a:r>
            <a:r>
              <a:rPr lang="nl-NL" dirty="0" smtClean="0"/>
              <a:t> </a:t>
            </a:r>
            <a:r>
              <a:rPr lang="nl-NL" dirty="0" smtClean="0"/>
              <a:t>gemaakt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195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WA-verzekering</a:t>
            </a:r>
          </a:p>
          <a:p>
            <a:r>
              <a:rPr lang="nl-NL" dirty="0" smtClean="0"/>
              <a:t>Beperkt casco</a:t>
            </a:r>
          </a:p>
          <a:p>
            <a:pPr lvl="1"/>
            <a:r>
              <a:rPr lang="nl-NL" dirty="0" smtClean="0"/>
              <a:t>Eigen risico</a:t>
            </a:r>
          </a:p>
          <a:p>
            <a:r>
              <a:rPr lang="nl-NL" dirty="0" smtClean="0"/>
              <a:t>Casco</a:t>
            </a:r>
          </a:p>
          <a:p>
            <a:pPr lvl="1"/>
            <a:r>
              <a:rPr lang="nl-NL" dirty="0" smtClean="0"/>
              <a:t>Eigen risico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Waarvan is de hoogte van de premie afhankelijk?</a:t>
            </a:r>
          </a:p>
        </p:txBody>
      </p:sp>
    </p:spTree>
    <p:extLst>
      <p:ext uri="{BB962C8B-B14F-4D97-AF65-F5344CB8AC3E}">
        <p14:creationId xmlns:p14="http://schemas.microsoft.com/office/powerpoint/2010/main" val="4261751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dan t/m 31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417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Brandstofverbruik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Waarvan afhankelijk?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Hoe te schatten</a:t>
            </a:r>
          </a:p>
          <a:p>
            <a:pPr>
              <a:buFontTx/>
              <a:buChar char="-"/>
            </a:pPr>
            <a:r>
              <a:rPr lang="nl-NL" dirty="0" smtClean="0"/>
              <a:t>Pk (omgerekend in KW)</a:t>
            </a:r>
          </a:p>
          <a:p>
            <a:pPr>
              <a:buFontTx/>
              <a:buChar char="-"/>
            </a:pPr>
            <a:r>
              <a:rPr lang="nl-NL" dirty="0" err="1" smtClean="0"/>
              <a:t>Belastingspercentage</a:t>
            </a:r>
            <a:endParaRPr lang="nl-NL" dirty="0" smtClean="0"/>
          </a:p>
          <a:p>
            <a:pPr lvl="1">
              <a:buFontTx/>
              <a:buChar char="-"/>
            </a:pPr>
            <a:r>
              <a:rPr lang="nl-NL" dirty="0" smtClean="0"/>
              <a:t>2-wiel aangedreven: 60%</a:t>
            </a:r>
          </a:p>
          <a:p>
            <a:pPr lvl="1">
              <a:buFontTx/>
              <a:buChar char="-"/>
            </a:pPr>
            <a:r>
              <a:rPr lang="nl-NL" dirty="0" smtClean="0"/>
              <a:t>4-wiel aangedreven: 70%</a:t>
            </a:r>
          </a:p>
          <a:p>
            <a:pPr lvl="1">
              <a:buFontTx/>
              <a:buChar char="-"/>
            </a:pPr>
            <a:r>
              <a:rPr lang="nl-NL" dirty="0" smtClean="0"/>
              <a:t>Zelfrijder: 80%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75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voor het aantal liters per uur.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7704" y="1196752"/>
            <a:ext cx="6779096" cy="4929411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Aantal KW x </a:t>
            </a:r>
            <a:r>
              <a:rPr lang="nl-NL" u="sng" dirty="0" err="1" smtClean="0"/>
              <a:t>belastingspercentage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 4</a:t>
            </a:r>
          </a:p>
          <a:p>
            <a:pPr marL="0" indent="0">
              <a:buNone/>
            </a:pPr>
            <a:endParaRPr lang="nl-NL" u="sng" dirty="0"/>
          </a:p>
          <a:p>
            <a:pPr marL="0" indent="0">
              <a:buNone/>
            </a:pPr>
            <a:r>
              <a:rPr lang="nl-NL" dirty="0" smtClean="0"/>
              <a:t>Voorbeeld: 150 Pk, </a:t>
            </a:r>
            <a:r>
              <a:rPr lang="nl-NL" dirty="0" err="1" smtClean="0"/>
              <a:t>vierwielaangedreven</a:t>
            </a: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150 x 0,736 x 70%</a:t>
            </a:r>
            <a:r>
              <a:rPr lang="nl-NL" dirty="0" smtClean="0"/>
              <a:t>        =19,32 l/u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Uiteraard is een ervaringsschatting beter.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35315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254</Words>
  <Application>Microsoft Office PowerPoint</Application>
  <PresentationFormat>Diavoorstelling (4:3)</PresentationFormat>
  <Paragraphs>86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PowerPoint-presentatie</vt:lpstr>
      <vt:lpstr>Vorige week</vt:lpstr>
      <vt:lpstr>Overige kosten</vt:lpstr>
      <vt:lpstr>Rentekosten</vt:lpstr>
      <vt:lpstr>Opgave t/m 31 gemaakt</vt:lpstr>
      <vt:lpstr>Verzekeren</vt:lpstr>
      <vt:lpstr>Opgaven </vt:lpstr>
      <vt:lpstr>Brandstofverbruik</vt:lpstr>
      <vt:lpstr>Formule voor het aantal liters per uur.</vt:lpstr>
      <vt:lpstr>Opgaven</vt:lpstr>
      <vt:lpstr>Kosten trekker</vt:lpstr>
      <vt:lpstr>Volgende stap</vt:lpstr>
      <vt:lpstr>Excelbestand</vt:lpstr>
      <vt:lpstr>Opdracht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43</cp:revision>
  <dcterms:created xsi:type="dcterms:W3CDTF">2013-11-15T15:05:42Z</dcterms:created>
  <dcterms:modified xsi:type="dcterms:W3CDTF">2019-10-04T10:11:29Z</dcterms:modified>
</cp:coreProperties>
</file>