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78" r:id="rId4"/>
    <p:sldId id="257" r:id="rId5"/>
    <p:sldId id="281" r:id="rId6"/>
    <p:sldId id="282" r:id="rId7"/>
    <p:sldId id="280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77646CB-8C87-4199-8983-F5EE0B4FD412}" type="datetime1">
              <a:rPr lang="nl-NL"/>
              <a:pPr lvl="0"/>
              <a:t>13-12-2021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9BDB442-421D-437C-A41E-9368B599F812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F3DAE1E8-D92D-4DCB-9804-754DEA946953}" type="datetime3">
              <a:rPr lang="nl-NL"/>
              <a:pPr lvl="0"/>
              <a:t>13/12/21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430411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36239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58291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9374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13208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255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513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50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815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26006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13536890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17142505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927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980426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88479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246610" y="2513190"/>
            <a:ext cx="8811249" cy="5579249"/>
          </a:xfrm>
        </p:spPr>
        <p:txBody>
          <a:bodyPr/>
          <a:lstStyle/>
          <a:p>
            <a:pPr lvl="0"/>
            <a:r>
              <a:rPr lang="nl-NL" dirty="0"/>
              <a:t>Paragraaf 3.2</a:t>
            </a:r>
            <a:br>
              <a:rPr lang="nl-NL" dirty="0"/>
            </a:br>
            <a:br>
              <a:rPr lang="nl-NL" dirty="0"/>
            </a:br>
            <a:r>
              <a:rPr lang="nl-NL" dirty="0"/>
              <a:t>Nationalisme en dekolonisatie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Aan het einde van deze presentatie: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602958" cy="5514362"/>
          </a:xfrm>
        </p:spPr>
        <p:txBody>
          <a:bodyPr/>
          <a:lstStyle/>
          <a:p>
            <a:pPr lvl="0"/>
            <a:r>
              <a:rPr lang="nl-NL" dirty="0"/>
              <a:t>weet je hoe het Indonesische nationalisme opkwam en wat de reactie van de Nederlandse overheid hierop was 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begrijp je hoe het nationalisme werd versterkt door de Japanse bezetting </a:t>
            </a:r>
          </a:p>
          <a:p>
            <a:pPr lvl="0"/>
            <a:endParaRPr lang="nl-NL" dirty="0"/>
          </a:p>
          <a:p>
            <a:r>
              <a:rPr lang="nl-NL" dirty="0"/>
              <a:t>kun je uitleggen hoe de Indonesische onafhankelijkheidsoorlog verliep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Nationalisme en onderdrukking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416319" cy="7527697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nl-NL" dirty="0"/>
              <a:t>Na 1900 kwamen Indonesische studenten in aanraking met westerse ideeën, zoals het </a:t>
            </a:r>
            <a:r>
              <a:rPr lang="nl-NL" dirty="0">
                <a:solidFill>
                  <a:srgbClr val="FF0000"/>
                </a:solidFill>
              </a:rPr>
              <a:t>nationalisme: </a:t>
            </a:r>
            <a:r>
              <a:rPr lang="nl-NL" dirty="0"/>
              <a:t> 1. streven naar een eigen land 2. eigen land het belangrijkste vinden. </a:t>
            </a:r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r>
              <a:rPr lang="nl-NL" dirty="0"/>
              <a:t>Ze concludeerden dat Indonesiërs één volk vormden en streefden naar een </a:t>
            </a:r>
            <a:r>
              <a:rPr lang="nl-NL" dirty="0" err="1"/>
              <a:t>Indonesi-sche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natiestaat</a:t>
            </a:r>
            <a:r>
              <a:rPr lang="nl-NL" dirty="0"/>
              <a:t>: alle inwoners behoren tot één volk en staat.</a:t>
            </a:r>
          </a:p>
          <a:p>
            <a:pPr marL="0" lvl="0">
              <a:buNone/>
            </a:pPr>
            <a:endParaRPr lang="nl-NL" dirty="0"/>
          </a:p>
          <a:p>
            <a:pPr marL="0">
              <a:buNone/>
            </a:pPr>
            <a:r>
              <a:rPr lang="nl-NL" dirty="0"/>
              <a:t>In 1927 werd de Indonesische Nationale Partij (PNI) opgericht. Nederland verbande de populaire nationalisten naar </a:t>
            </a:r>
            <a:r>
              <a:rPr lang="nl-NL" dirty="0" err="1">
                <a:solidFill>
                  <a:srgbClr val="FF0000"/>
                </a:solidFill>
              </a:rPr>
              <a:t>concentratie-kampen</a:t>
            </a:r>
            <a:r>
              <a:rPr lang="nl-NL" dirty="0"/>
              <a:t>: gevangenkampen voor </a:t>
            </a:r>
            <a:r>
              <a:rPr lang="nl-NL" dirty="0" err="1"/>
              <a:t>tegenstan-ders</a:t>
            </a:r>
            <a:r>
              <a:rPr lang="nl-NL" dirty="0"/>
              <a:t>. </a:t>
            </a:r>
          </a:p>
          <a:p>
            <a:pPr marL="0" lvl="0">
              <a:buNone/>
            </a:pPr>
            <a:r>
              <a:rPr lang="nl-NL" dirty="0"/>
              <a:t>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087A4C9-6D41-4298-A2B6-AD5238451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172" y="2687711"/>
            <a:ext cx="8408396" cy="5583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Japanse bezetting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450283" cy="752769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In 1942 viel Japan Nederlands-Indië aan. Veel Indonesiërs waren blij met de Japanse overwinning, maar er volgende een harde bezetting.</a:t>
            </a:r>
          </a:p>
          <a:p>
            <a:pPr marL="0" lv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Nationalistische leiders werkten samen met Japan. Ze konden hun nationalistische ideeën verspreiden door deze </a:t>
            </a:r>
            <a:r>
              <a:rPr lang="nl-NL" dirty="0">
                <a:solidFill>
                  <a:srgbClr val="FF0000"/>
                </a:solidFill>
              </a:rPr>
              <a:t>collaboratie: </a:t>
            </a:r>
            <a:r>
              <a:rPr lang="nl-NL" dirty="0"/>
              <a:t>samenwerking met de vijand.  </a:t>
            </a:r>
          </a:p>
          <a:p>
            <a:pPr marL="0" lv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Soekarno en </a:t>
            </a:r>
            <a:r>
              <a:rPr lang="nl-NL" dirty="0" err="1"/>
              <a:t>Hatta</a:t>
            </a:r>
            <a:r>
              <a:rPr lang="nl-NL" dirty="0"/>
              <a:t> riepen de Republiek Indonesië uit twee dagen na de Japanse </a:t>
            </a:r>
            <a:r>
              <a:rPr lang="nl-NL" dirty="0">
                <a:solidFill>
                  <a:srgbClr val="FF0000"/>
                </a:solidFill>
              </a:rPr>
              <a:t>capitulatie: </a:t>
            </a:r>
            <a:r>
              <a:rPr lang="nl-NL" dirty="0"/>
              <a:t>overgave.</a:t>
            </a: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2B8DD90-9DB2-47EE-AA6C-7C42E6B1BF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2607" y="2514517"/>
            <a:ext cx="6268541" cy="77132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Indonesische onafhankelijkheidsoorlog 1/2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1" y="2513191"/>
            <a:ext cx="8300345" cy="75276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Veel Nederlanders wilden Indonesië niet kwijt. Toch ging het Nederlandse kabinet met Indonesië praten over </a:t>
            </a:r>
            <a:r>
              <a:rPr lang="nl-NL" dirty="0">
                <a:solidFill>
                  <a:srgbClr val="FF0000"/>
                </a:solidFill>
              </a:rPr>
              <a:t>dekolonisatie</a:t>
            </a:r>
            <a:r>
              <a:rPr lang="nl-NL" dirty="0"/>
              <a:t>: </a:t>
            </a:r>
            <a:br>
              <a:rPr lang="nl-NL" dirty="0"/>
            </a:br>
            <a:r>
              <a:rPr lang="nl-NL" dirty="0"/>
              <a:t>het onafhankelijk worden van kolonies.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In 1947 en 1948 volgden ook militaire operaties, om het koloniale gezag te herstellen. </a:t>
            </a:r>
          </a:p>
          <a:p>
            <a:pPr marL="0" indent="0">
              <a:buNone/>
            </a:pPr>
            <a:r>
              <a:rPr lang="nl-NL" dirty="0"/>
              <a:t>De regering noemde dit </a:t>
            </a:r>
            <a:r>
              <a:rPr lang="nl-NL" dirty="0">
                <a:solidFill>
                  <a:srgbClr val="FF0000"/>
                </a:solidFill>
              </a:rPr>
              <a:t>politionele acties</a:t>
            </a:r>
            <a:r>
              <a:rPr lang="nl-NL" dirty="0">
                <a:solidFill>
                  <a:schemeClr val="tx1"/>
                </a:solidFill>
              </a:rPr>
              <a:t>: 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de Nederlandse naam voor twee militaire operaties om haar macht in Indonesië te behouden. Bij deze acties werd soms buitensporig geweld gebruikt.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E533A03-DDE1-4539-8F7A-3B120BEC9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323" y="2513191"/>
            <a:ext cx="8078246" cy="571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0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Indonesische onafhankelijkheidsoorlog 2/2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1" y="2513191"/>
            <a:ext cx="8805440" cy="75276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Dit geweld leidde tot verontwaardiging bij de </a:t>
            </a:r>
            <a:r>
              <a:rPr lang="nl-NL" dirty="0">
                <a:solidFill>
                  <a:srgbClr val="FF0000"/>
                </a:solidFill>
              </a:rPr>
              <a:t>Verenigde Naties</a:t>
            </a:r>
            <a:r>
              <a:rPr lang="nl-NL" dirty="0"/>
              <a:t>. </a:t>
            </a:r>
          </a:p>
          <a:p>
            <a:pPr marL="0" indent="0">
              <a:buNone/>
            </a:pPr>
            <a:r>
              <a:rPr lang="nl-NL" dirty="0"/>
              <a:t>De </a:t>
            </a:r>
            <a:r>
              <a:rPr lang="nl-NL" dirty="0">
                <a:solidFill>
                  <a:srgbClr val="FF0000"/>
                </a:solidFill>
              </a:rPr>
              <a:t>Veiligheidsraad</a:t>
            </a:r>
            <a:r>
              <a:rPr lang="nl-NL" dirty="0"/>
              <a:t> eiste dat Nederland meewerkte aan de Indonesische onafhankelijkheid.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27 december 1949 stond Nederland zijn gezag over Indonesië af en werd de </a:t>
            </a:r>
            <a:r>
              <a:rPr lang="nl-NL" dirty="0">
                <a:solidFill>
                  <a:srgbClr val="FF0000"/>
                </a:solidFill>
              </a:rPr>
              <a:t>soevereiniteitsoverdracht</a:t>
            </a:r>
            <a:r>
              <a:rPr lang="nl-NL" dirty="0"/>
              <a:t> getekend. 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3191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Verenigde Naties: </a:t>
            </a:r>
            <a:r>
              <a:rPr lang="nl-NL" dirty="0">
                <a:solidFill>
                  <a:schemeClr val="bg1"/>
                </a:solidFill>
              </a:rPr>
              <a:t>volkerenorganisatie sinds 1945</a:t>
            </a:r>
          </a:p>
          <a:p>
            <a:pPr lvl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chemeClr val="bg1"/>
                </a:solidFill>
              </a:rPr>
              <a:t>Veiligheidsraad</a:t>
            </a:r>
            <a:r>
              <a:rPr lang="nl-NL" dirty="0">
                <a:solidFill>
                  <a:schemeClr val="bg1"/>
                </a:solidFill>
              </a:rPr>
              <a:t>: belangrijkste onderdeel van de VN</a:t>
            </a:r>
          </a:p>
          <a:p>
            <a:pPr>
              <a:buNone/>
            </a:pPr>
            <a:endParaRPr lang="nl-NL" b="1" dirty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soevereiniteitsoverdracht: </a:t>
            </a:r>
            <a:r>
              <a:rPr lang="nl-NL" dirty="0">
                <a:solidFill>
                  <a:schemeClr val="bg1"/>
                </a:solidFill>
              </a:rPr>
              <a:t>gezag over een land overdragen aan een ander 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3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Ondertekenen soevereiniteitsoverdracht </a:t>
            </a:r>
            <a:br>
              <a:rPr lang="nl-NL" dirty="0"/>
            </a:br>
            <a:r>
              <a:rPr lang="nl-NL" dirty="0"/>
              <a:t>(Amsterdam, 27 december 1949)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E57E9D7-DAD0-4399-B5ED-1351E3CD0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59" y="2727702"/>
            <a:ext cx="8749981" cy="73349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703</TotalTime>
  <Words>350</Words>
  <Application>Microsoft Office PowerPoint</Application>
  <PresentationFormat>Aangepast</PresentationFormat>
  <Paragraphs>36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Paragraaf 3.2  Nationalisme en dekolonisatie</vt:lpstr>
      <vt:lpstr>Aan het einde van deze presentatie: </vt:lpstr>
      <vt:lpstr>Nationalisme en onderdrukking</vt:lpstr>
      <vt:lpstr>De Japanse bezetting</vt:lpstr>
      <vt:lpstr>De Indonesische onafhankelijkheidsoorlog 1/2</vt:lpstr>
      <vt:lpstr>De Indonesische onafhankelijkheidsoorlog 2/2</vt:lpstr>
      <vt:lpstr>Ondertekenen soevereiniteitsoverdracht  (Amsterdam, 27 december 1949)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72</cp:revision>
  <dcterms:created xsi:type="dcterms:W3CDTF">2017-10-11T07:53:32Z</dcterms:created>
  <dcterms:modified xsi:type="dcterms:W3CDTF">2021-12-13T14:38:57Z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  <property fmtid="{D5CDD505-2E9C-101B-9397-08002B2CF9AE}" pid="5" name="MSIP_Label_d2dc6f62-bb58-4b94-b6ca-9af54699d31b_Enabled">
    <vt:lpwstr>true</vt:lpwstr>
  </property>
  <property fmtid="{D5CDD505-2E9C-101B-9397-08002B2CF9AE}" pid="6" name="MSIP_Label_d2dc6f62-bb58-4b94-b6ca-9af54699d31b_SetDate">
    <vt:lpwstr>2020-08-03T12:40:07Z</vt:lpwstr>
  </property>
  <property fmtid="{D5CDD505-2E9C-101B-9397-08002B2CF9AE}" pid="7" name="MSIP_Label_d2dc6f62-bb58-4b94-b6ca-9af54699d31b_Method">
    <vt:lpwstr>Standard</vt:lpwstr>
  </property>
  <property fmtid="{D5CDD505-2E9C-101B-9397-08002B2CF9AE}" pid="8" name="MSIP_Label_d2dc6f62-bb58-4b94-b6ca-9af54699d31b_Name">
    <vt:lpwstr>d2dc6f62-bb58-4b94-b6ca-9af54699d31b</vt:lpwstr>
  </property>
  <property fmtid="{D5CDD505-2E9C-101B-9397-08002B2CF9AE}" pid="9" name="MSIP_Label_d2dc6f62-bb58-4b94-b6ca-9af54699d31b_SiteId">
    <vt:lpwstr>d7790549-8c35-40ea-ad75-954ac3e86be8</vt:lpwstr>
  </property>
  <property fmtid="{D5CDD505-2E9C-101B-9397-08002B2CF9AE}" pid="10" name="MSIP_Label_d2dc6f62-bb58-4b94-b6ca-9af54699d31b_ActionId">
    <vt:lpwstr>2bfd51cf-05af-498f-ab75-eab30056ee74</vt:lpwstr>
  </property>
  <property fmtid="{D5CDD505-2E9C-101B-9397-08002B2CF9AE}" pid="11" name="MSIP_Label_d2dc6f62-bb58-4b94-b6ca-9af54699d31b_ContentBits">
    <vt:lpwstr>0</vt:lpwstr>
  </property>
</Properties>
</file>