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1" r:id="rId3"/>
    <p:sldId id="278" r:id="rId4"/>
    <p:sldId id="281" r:id="rId5"/>
    <p:sldId id="257" r:id="rId6"/>
    <p:sldId id="282" r:id="rId7"/>
    <p:sldId id="280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77646CB-8C87-4199-8983-F5EE0B4FD412}" type="datetime1">
              <a:rPr lang="nl-NL"/>
              <a:pPr lvl="0"/>
              <a:t>13-12-2021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9BDB442-421D-437C-A41E-9368B599F812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06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F3DAE1E8-D92D-4DCB-9804-754DEA946953}" type="datetime3">
              <a:rPr lang="nl-NL"/>
              <a:pPr lvl="0"/>
              <a:t>13/12/21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4304110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36239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58291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93741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13208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2553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4513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50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815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26006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13536890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17142505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927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29804269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88479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1246610" y="2513190"/>
            <a:ext cx="8811249" cy="5579249"/>
          </a:xfrm>
        </p:spPr>
        <p:txBody>
          <a:bodyPr/>
          <a:lstStyle/>
          <a:p>
            <a:pPr lvl="0"/>
            <a:r>
              <a:rPr lang="nl-NL" dirty="0"/>
              <a:t>Paragraaf 3.1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Handel en kolonialisme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Aan het einde van deze presentatie: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17602958" cy="5514362"/>
          </a:xfrm>
        </p:spPr>
        <p:txBody>
          <a:bodyPr/>
          <a:lstStyle/>
          <a:p>
            <a:pPr lvl="0"/>
            <a:r>
              <a:rPr lang="nl-NL" dirty="0"/>
              <a:t>weet je hoe Nederlanders en Indonesiërs met elkaar in contact kwamen</a:t>
            </a:r>
          </a:p>
          <a:p>
            <a:pPr lvl="0"/>
            <a:endParaRPr lang="nl-NL" dirty="0"/>
          </a:p>
          <a:p>
            <a:pPr lvl="0"/>
            <a:r>
              <a:rPr lang="nl-NL" dirty="0"/>
              <a:t>kun je uitleggen wat de VOC in Indonesië deed in de 17e en 18e eeuw</a:t>
            </a:r>
          </a:p>
          <a:p>
            <a:pPr lvl="0"/>
            <a:endParaRPr lang="nl-NL" dirty="0"/>
          </a:p>
          <a:p>
            <a:pPr lvl="0"/>
            <a:r>
              <a:rPr lang="nl-NL" dirty="0"/>
              <a:t>begrijp je hoe het cultuurstelsel werkte en wat de gevolgen ervan waren</a:t>
            </a:r>
          </a:p>
          <a:p>
            <a:pPr lvl="0"/>
            <a:endParaRPr lang="nl-NL" dirty="0"/>
          </a:p>
          <a:p>
            <a:r>
              <a:rPr lang="nl-NL" dirty="0"/>
              <a:t>kun je aangeven wat Nederland in Indonesië deed in de jaren 1870-1942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Nederlanders naar Indonesië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429661" cy="7527697"/>
          </a:xfrm>
        </p:spPr>
        <p:txBody>
          <a:bodyPr/>
          <a:lstStyle/>
          <a:p>
            <a:pPr marL="0" lvl="0">
              <a:buNone/>
            </a:pPr>
            <a:r>
              <a:rPr lang="nl-NL" dirty="0"/>
              <a:t>In 1596 arriveerden voor het eerst Nederlandse schepen in </a:t>
            </a:r>
            <a:r>
              <a:rPr lang="nl-NL" dirty="0">
                <a:solidFill>
                  <a:srgbClr val="FF0000"/>
                </a:solidFill>
              </a:rPr>
              <a:t>Oost-Indië</a:t>
            </a:r>
            <a:r>
              <a:rPr lang="nl-NL" dirty="0"/>
              <a:t>: Zuid- en Zuidoost-Azië. De Nederlanders wilden handeldrijven.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Op de Indonesische eilanden woonden honderden verschillende volkeren met verschillende levenswijzen. 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De Nederlanders stichtten </a:t>
            </a:r>
            <a:r>
              <a:rPr lang="nl-NL" dirty="0">
                <a:solidFill>
                  <a:srgbClr val="FF0000"/>
                </a:solidFill>
              </a:rPr>
              <a:t>compagnieën</a:t>
            </a:r>
            <a:r>
              <a:rPr lang="nl-NL" dirty="0"/>
              <a:t>: handelsbedrijven. Deze compagnieën haalden van de eilanden kostbare </a:t>
            </a:r>
            <a:r>
              <a:rPr lang="nl-NL" dirty="0">
                <a:solidFill>
                  <a:srgbClr val="FF0000"/>
                </a:solidFill>
              </a:rPr>
              <a:t>specerijen: </a:t>
            </a:r>
            <a:r>
              <a:rPr lang="nl-NL" dirty="0"/>
              <a:t>gedroogde kruiden die smaak aan het eten geven.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EDED170-3E6A-42B8-8439-37B53EDA5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371" y="2513191"/>
            <a:ext cx="8494198" cy="51429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VOC in Indonesië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594813" cy="75276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 1602 gingen alle compagnieën op in één bedrijf: de </a:t>
            </a:r>
            <a:r>
              <a:rPr lang="nl-NL" dirty="0">
                <a:solidFill>
                  <a:srgbClr val="FF0000"/>
                </a:solidFill>
              </a:rPr>
              <a:t>VOC</a:t>
            </a:r>
            <a:r>
              <a:rPr lang="nl-NL" dirty="0"/>
              <a:t>. Het bedrijf kreeg het </a:t>
            </a:r>
            <a:r>
              <a:rPr lang="nl-NL" dirty="0">
                <a:solidFill>
                  <a:srgbClr val="FF0000"/>
                </a:solidFill>
              </a:rPr>
              <a:t>monopolie</a:t>
            </a:r>
            <a:r>
              <a:rPr lang="nl-NL" dirty="0"/>
              <a:t> voor de handel in Azië. De VOC mocht ook forten bouwen, oorlog voeren en gebieden veroveren en besturen.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Onder leiding van </a:t>
            </a:r>
            <a:r>
              <a:rPr lang="nl-NL" dirty="0">
                <a:solidFill>
                  <a:srgbClr val="FF0000"/>
                </a:solidFill>
              </a:rPr>
              <a:t>gouverneur-generaal </a:t>
            </a:r>
            <a:r>
              <a:rPr lang="nl-NL" dirty="0"/>
              <a:t>Jan Pieterszoon Coen stichtte de VOC </a:t>
            </a:r>
            <a:r>
              <a:rPr lang="nl-NL" dirty="0">
                <a:solidFill>
                  <a:srgbClr val="FF0000"/>
                </a:solidFill>
              </a:rPr>
              <a:t>plantages</a:t>
            </a:r>
            <a:r>
              <a:rPr lang="nl-NL" dirty="0"/>
              <a:t> en handelsposten. Hierbij kwam veel geweld en slavernij voor.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VOC veroverde steeds meer gebieden en ging in meer zaken handelen. Na jaren van verliezen werd in 1799 het bedrijf opgeheven.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077836"/>
            <a:ext cx="7527167" cy="849155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 lvl="0">
              <a:buNone/>
            </a:pPr>
            <a:r>
              <a:rPr lang="nl-NL" b="1" dirty="0">
                <a:solidFill>
                  <a:schemeClr val="bg1"/>
                </a:solidFill>
              </a:rPr>
              <a:t>VOC</a:t>
            </a:r>
            <a:r>
              <a:rPr lang="nl-NL" dirty="0">
                <a:solidFill>
                  <a:schemeClr val="bg1"/>
                </a:solidFill>
              </a:rPr>
              <a:t>: Verenigde Oost-Indische Compagnie</a:t>
            </a:r>
          </a:p>
          <a:p>
            <a:pPr lvl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chemeClr val="bg1"/>
                </a:solidFill>
              </a:rPr>
              <a:t>monopolie</a:t>
            </a:r>
            <a:r>
              <a:rPr lang="nl-NL" dirty="0">
                <a:solidFill>
                  <a:schemeClr val="bg1"/>
                </a:solidFill>
              </a:rPr>
              <a:t>: alleenrecht</a:t>
            </a:r>
          </a:p>
          <a:p>
            <a:pPr lvl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chemeClr val="bg1"/>
                </a:solidFill>
              </a:rPr>
              <a:t>gouverneur-generaal: </a:t>
            </a:r>
            <a:r>
              <a:rPr lang="nl-NL" dirty="0">
                <a:solidFill>
                  <a:schemeClr val="bg1"/>
                </a:solidFill>
              </a:rPr>
              <a:t>hoogste Nederlandse bestuurder in Indië </a:t>
            </a:r>
          </a:p>
          <a:p>
            <a:pPr lvl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chemeClr val="bg1"/>
                </a:solidFill>
              </a:rPr>
              <a:t>plantage</a:t>
            </a:r>
            <a:r>
              <a:rPr lang="nl-NL" dirty="0">
                <a:solidFill>
                  <a:schemeClr val="bg1"/>
                </a:solidFill>
              </a:rPr>
              <a:t>: groot landbouwbedrijf waar één gewas wordt verbouwd</a:t>
            </a:r>
          </a:p>
          <a:p>
            <a:pPr lvl="0">
              <a:buNone/>
            </a:pP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08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cultuurstelsel en de gevolgen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373788" cy="752769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dirty="0"/>
              <a:t>In 1816 nam het Koninkrijk der Nederlanden de VOC-kolonies in Indonesië over. Tussen 1825 en 1830 werd in een bloedige oorlog heel Java veroverd door het </a:t>
            </a:r>
            <a:r>
              <a:rPr lang="nl-NL" dirty="0">
                <a:solidFill>
                  <a:srgbClr val="FF0000"/>
                </a:solidFill>
              </a:rPr>
              <a:t>KNIL</a:t>
            </a:r>
            <a:r>
              <a:rPr lang="nl-NL" dirty="0"/>
              <a:t>: Koninklijk Nederlands-Indisch Leger, het koloniale leger van Nederlands-Indië.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Sinds 1830 hanteerde Nederland het </a:t>
            </a:r>
            <a:r>
              <a:rPr lang="nl-NL" dirty="0">
                <a:solidFill>
                  <a:srgbClr val="FF0000"/>
                </a:solidFill>
              </a:rPr>
              <a:t>cultuurstelsel</a:t>
            </a:r>
            <a:r>
              <a:rPr lang="nl-NL" dirty="0"/>
              <a:t>: een systeem waarbij </a:t>
            </a:r>
            <a:r>
              <a:rPr lang="nl-NL" dirty="0" err="1"/>
              <a:t>Javaan-se</a:t>
            </a:r>
            <a:r>
              <a:rPr lang="nl-NL" dirty="0"/>
              <a:t> boeren werden gedwongen koffie en andere tropische producten te verbouwen (1830-1870). Het cultuurstelsel bracht Nederland rijkdom, maar veroorzaakte op Java armoede en honger. Na kritiek werd het in 1870 afgeschaft.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EEF1349-C099-4B39-B8FD-CCBA9C670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278" y="2514517"/>
            <a:ext cx="8025818" cy="56995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Nederland in Indonesië tussen 1870-1942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562809" cy="7527697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nl-NL" dirty="0"/>
              <a:t>Nederland veroverde grote delen van Indonesië tijdens het </a:t>
            </a:r>
            <a:r>
              <a:rPr lang="nl-NL" dirty="0">
                <a:solidFill>
                  <a:srgbClr val="FF0000"/>
                </a:solidFill>
              </a:rPr>
              <a:t>modern imperialisme: </a:t>
            </a:r>
            <a:r>
              <a:rPr lang="nl-NL" dirty="0"/>
              <a:t>Europese landen bouwen grote koloniale rijken op in Afrika en Azië. Bij verzet werd veel geweld gebruikt tegen </a:t>
            </a:r>
            <a:r>
              <a:rPr lang="nl-NL" dirty="0">
                <a:solidFill>
                  <a:srgbClr val="FF0000"/>
                </a:solidFill>
              </a:rPr>
              <a:t>inheemse </a:t>
            </a:r>
            <a:r>
              <a:rPr lang="nl-NL" dirty="0"/>
              <a:t>vorsten: uit het land zelf. Die vorsten mochten blijven als ze meewerkten.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Nederland hanteerde een</a:t>
            </a:r>
            <a:r>
              <a:rPr lang="nl-NL" dirty="0">
                <a:solidFill>
                  <a:srgbClr val="FF0000"/>
                </a:solidFill>
              </a:rPr>
              <a:t> ethische politiek: </a:t>
            </a:r>
            <a:r>
              <a:rPr lang="nl-NL" dirty="0"/>
              <a:t>politiek om de Indonesische bevolking ontwikkeling en welvaart te brengen.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Ook werden wegen, vliegvelden, spoorwegen en havens aangelegd. Daar profiteerden vooral Nederlandse ondernemers als Shell en Unilever van.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69D729F-652F-47C1-9D69-822B150E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936" y="2514517"/>
            <a:ext cx="8336449" cy="610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Gevecht tussen Javanen en Nederlanders, Java 1825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B8FD4DE-F503-40D7-93BB-A6ED0C3C9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94" y="2077836"/>
            <a:ext cx="10189989" cy="79848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538</TotalTime>
  <Words>427</Words>
  <Application>Microsoft Office PowerPoint</Application>
  <PresentationFormat>Aangepast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Paragraaf 3.1  Handel en kolonialisme </vt:lpstr>
      <vt:lpstr>Aan het einde van deze presentatie: </vt:lpstr>
      <vt:lpstr>Nederlanders naar Indonesië  </vt:lpstr>
      <vt:lpstr>De VOC in Indonesië</vt:lpstr>
      <vt:lpstr>Het cultuurstelsel en de gevolgen</vt:lpstr>
      <vt:lpstr>Nederland in Indonesië tussen 1870-1942</vt:lpstr>
      <vt:lpstr>Gevecht tussen Javanen en Nederlanders, Java 1825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62</cp:revision>
  <dcterms:created xsi:type="dcterms:W3CDTF">2017-10-11T07:53:32Z</dcterms:created>
  <dcterms:modified xsi:type="dcterms:W3CDTF">2021-12-13T14:37:37Z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  <property fmtid="{D5CDD505-2E9C-101B-9397-08002B2CF9AE}" pid="5" name="MSIP_Label_d2dc6f62-bb58-4b94-b6ca-9af54699d31b_Enabled">
    <vt:lpwstr>true</vt:lpwstr>
  </property>
  <property fmtid="{D5CDD505-2E9C-101B-9397-08002B2CF9AE}" pid="6" name="MSIP_Label_d2dc6f62-bb58-4b94-b6ca-9af54699d31b_SetDate">
    <vt:lpwstr>2020-08-03T12:39:02Z</vt:lpwstr>
  </property>
  <property fmtid="{D5CDD505-2E9C-101B-9397-08002B2CF9AE}" pid="7" name="MSIP_Label_d2dc6f62-bb58-4b94-b6ca-9af54699d31b_Method">
    <vt:lpwstr>Standard</vt:lpwstr>
  </property>
  <property fmtid="{D5CDD505-2E9C-101B-9397-08002B2CF9AE}" pid="8" name="MSIP_Label_d2dc6f62-bb58-4b94-b6ca-9af54699d31b_Name">
    <vt:lpwstr>d2dc6f62-bb58-4b94-b6ca-9af54699d31b</vt:lpwstr>
  </property>
  <property fmtid="{D5CDD505-2E9C-101B-9397-08002B2CF9AE}" pid="9" name="MSIP_Label_d2dc6f62-bb58-4b94-b6ca-9af54699d31b_SiteId">
    <vt:lpwstr>d7790549-8c35-40ea-ad75-954ac3e86be8</vt:lpwstr>
  </property>
  <property fmtid="{D5CDD505-2E9C-101B-9397-08002B2CF9AE}" pid="10" name="MSIP_Label_d2dc6f62-bb58-4b94-b6ca-9af54699d31b_ActionId">
    <vt:lpwstr>bdbc8ae8-65c7-443e-8a61-032e12af2cc6</vt:lpwstr>
  </property>
  <property fmtid="{D5CDD505-2E9C-101B-9397-08002B2CF9AE}" pid="11" name="MSIP_Label_d2dc6f62-bb58-4b94-b6ca-9af54699d31b_ContentBits">
    <vt:lpwstr>0</vt:lpwstr>
  </property>
</Properties>
</file>