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293" r:id="rId4"/>
    <p:sldId id="257" r:id="rId5"/>
    <p:sldId id="298" r:id="rId6"/>
    <p:sldId id="295" r:id="rId7"/>
    <p:sldId id="299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 snapToGrid="0">
      <p:cViewPr varScale="1">
        <p:scale>
          <a:sx n="41" d="100"/>
          <a:sy n="41" d="100"/>
        </p:scale>
        <p:origin x="120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AEAB25F-C85A-4D02-BDEC-70082D2EDE1E}" type="datetime1">
              <a:rPr lang="nl-NL"/>
              <a:pPr lvl="0"/>
              <a:t>27-3-2019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11385E3-A991-4117-B1F4-5EEFC4A374AE}" type="slidenum"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6910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367CF70D-CD30-480D-AC6F-216F0AEEA24A}" type="datetime3">
              <a:rPr lang="nl-NL"/>
              <a:pPr lvl="0"/>
              <a:t>27/3/19</a:t>
            </a:fld>
            <a:endParaRPr lang="mr-IN"/>
          </a:p>
        </p:txBody>
      </p:sp>
      <p:pic>
        <p:nvPicPr>
          <p:cNvPr id="5" name="Afbeelding 2" title="Logo1">
            <a:extLst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397303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31458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16119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96945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79542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5360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>
            <a:extLst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02628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 dirty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>
            <a:extLst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0407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8604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397207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02969037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</a:t>
            </a:r>
            <a:br>
              <a:rPr lang="nl-NL" dirty="0"/>
            </a:br>
            <a:r>
              <a:rPr lang="nl-NL" dirty="0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6927884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5073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02552268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 dirty="0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47587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>
            <a:extLst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>
            <a:extLst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 dirty="0"/>
              <a:t>Paragraaf 1.1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Gouden Eeuw van Nederland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In deze presentatie leer je: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599145" cy="4949537"/>
          </a:xfrm>
        </p:spPr>
        <p:txBody>
          <a:bodyPr/>
          <a:lstStyle/>
          <a:p>
            <a:pPr marL="342900" lvl="0" indent="-342900"/>
            <a:r>
              <a:rPr lang="nl-NL" dirty="0"/>
              <a:t>hoe de economie bloeide in Nederland in de 17e eeuw</a:t>
            </a:r>
          </a:p>
          <a:p>
            <a:pPr marL="0" lvl="0" indent="0">
              <a:buNone/>
            </a:pPr>
            <a:endParaRPr lang="nl-NL" dirty="0"/>
          </a:p>
          <a:p>
            <a:pPr marL="342900" lvl="0" indent="-342900"/>
            <a:r>
              <a:rPr lang="nl-NL" dirty="0"/>
              <a:t>hoe Nederlandse steden groeiden</a:t>
            </a:r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 dirty="0"/>
              <a:t>hoe de landbouw werd uitgebreid</a:t>
            </a:r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4294967295"/>
          </p:nvPr>
        </p:nvSpPr>
        <p:spPr>
          <a:xfrm>
            <a:off x="1246610" y="7900736"/>
            <a:ext cx="17599145" cy="2141469"/>
          </a:xfrm>
          <a:solidFill>
            <a:srgbClr val="FF0000"/>
          </a:solidFill>
        </p:spPr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Kenmerkend aspect: </a:t>
            </a:r>
            <a:r>
              <a:rPr lang="nl-NL" dirty="0">
                <a:solidFill>
                  <a:srgbClr val="FFFFFF"/>
                </a:solidFill>
              </a:rPr>
              <a:t>ontstaan van handelskapitalisme en begin van een wereldeconomie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De Gouden Eeuw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/>
          <a:lstStyle/>
          <a:p>
            <a:pPr marL="0" lvl="0">
              <a:lnSpc>
                <a:spcPct val="90000"/>
              </a:lnSpc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 17e eeuw was voor 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Nederland een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gouden eeuw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. Er werd veel geld verdiend door de bloeiende handel, nijverheid en landbouw. </a:t>
            </a:r>
          </a:p>
          <a:p>
            <a:pPr marL="0" lvl="0">
              <a:lnSpc>
                <a:spcPct val="90000"/>
              </a:lnSpc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>
              <a:lnSpc>
                <a:spcPct val="90000"/>
              </a:lnSpc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Amsterdam was de rijkste handelsstad van Europa. Voor graan was de stad de belangrijkste Europese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stapelplaats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. De schepen en de handelsgoederen waren het bezit van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ondernemers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>
              <a:lnSpc>
                <a:spcPct val="90000"/>
              </a:lnSpc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>
              <a:lnSpc>
                <a:spcPct val="90000"/>
              </a:lnSpc>
              <a:buNone/>
            </a:pP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winst te maken, staken handelaren hun geld in bedrijven. Dit economisch systeem heet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kapitalisme</a:t>
            </a: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>
              <a:lnSpc>
                <a:spcPct val="90000"/>
              </a:lnSpc>
              <a:buNone/>
            </a:pP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>
              <a:lnSpc>
                <a:spcPct val="90000"/>
              </a:lnSpc>
              <a:buNone/>
            </a:pPr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(vervolg op volgende dia)</a:t>
            </a:r>
          </a:p>
          <a:p>
            <a:pPr marL="0" lvl="0">
              <a:lnSpc>
                <a:spcPct val="90000"/>
              </a:lnSpc>
              <a:buNone/>
            </a:pP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>
              <a:lnSpc>
                <a:spcPct val="90000"/>
              </a:lnSpc>
              <a:buNone/>
            </a:pP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>
              <a:lnSpc>
                <a:spcPct val="90000"/>
              </a:lnSpc>
              <a:buNone/>
            </a:pP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gouden eeuw: </a:t>
            </a:r>
            <a:r>
              <a:rPr lang="nl-NL" dirty="0">
                <a:solidFill>
                  <a:srgbClr val="FFFFFF"/>
                </a:solidFill>
              </a:rPr>
              <a:t>lange bloeiperiode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stapelplaats: </a:t>
            </a:r>
            <a:r>
              <a:rPr lang="nl-NL" dirty="0">
                <a:solidFill>
                  <a:srgbClr val="FFFFFF"/>
                </a:solidFill>
              </a:rPr>
              <a:t>plaats waar goederen in pakhuizen worden opgeslagen om vandaar te worden verhandeld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ondernemer:</a:t>
            </a:r>
            <a:r>
              <a:rPr lang="nl-NL" dirty="0">
                <a:solidFill>
                  <a:srgbClr val="FFFFFF"/>
                </a:solidFill>
              </a:rPr>
              <a:t> iemand met een bedrijf (onderneming)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kapitalisme: </a:t>
            </a:r>
            <a:r>
              <a:rPr lang="nl-NL" dirty="0">
                <a:solidFill>
                  <a:srgbClr val="FFFFFF"/>
                </a:solidFill>
              </a:rPr>
              <a:t>economisch systeem waarin mensen geld in bedrijven steken om winst te maken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/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nl-NL" sz="3600" dirty="0"/>
              <a:t>In de 17e eeuw hadden handelaren de leiding in de economie. Het kapitalisme in die tijd wordt daarom </a:t>
            </a:r>
            <a:r>
              <a:rPr lang="nl-NL" sz="3600" dirty="0">
                <a:solidFill>
                  <a:srgbClr val="FF0000"/>
                </a:solidFill>
              </a:rPr>
              <a:t>handelskapitalisme</a:t>
            </a:r>
            <a:r>
              <a:rPr lang="nl-NL" sz="3600" dirty="0"/>
              <a:t> genoemd. Nederland was het centrum van het internationale handelskapitalisme. In veel steden ontstonden </a:t>
            </a:r>
            <a:r>
              <a:rPr lang="nl-NL" sz="3600" dirty="0">
                <a:solidFill>
                  <a:srgbClr val="FF0000"/>
                </a:solidFill>
              </a:rPr>
              <a:t>beurzen</a:t>
            </a:r>
            <a:r>
              <a:rPr lang="nl-NL" sz="3600" dirty="0"/>
              <a:t>, waar </a:t>
            </a:r>
            <a:r>
              <a:rPr lang="nl-NL" sz="3600" dirty="0" err="1"/>
              <a:t>koop-lieden</a:t>
            </a:r>
            <a:r>
              <a:rPr lang="nl-NL" sz="3600" dirty="0"/>
              <a:t> handeldreven.</a:t>
            </a:r>
          </a:p>
          <a:p>
            <a:pPr marL="0" lvl="0" indent="0">
              <a:buNone/>
            </a:pPr>
            <a:endParaRPr lang="nl-NL" sz="3600" dirty="0"/>
          </a:p>
          <a:p>
            <a:pPr marL="0" lvl="0" indent="0">
              <a:buNone/>
            </a:pPr>
            <a:r>
              <a:rPr lang="nl-NL" sz="3600" dirty="0"/>
              <a:t>Om winst te maken hielden de ondernemers rekening met hun </a:t>
            </a:r>
            <a:r>
              <a:rPr lang="nl-NL" sz="3600" dirty="0">
                <a:solidFill>
                  <a:srgbClr val="FF0000"/>
                </a:solidFill>
              </a:rPr>
              <a:t>concurrenten</a:t>
            </a:r>
            <a:r>
              <a:rPr lang="nl-NL" sz="3600" dirty="0"/>
              <a:t>. </a:t>
            </a:r>
          </a:p>
          <a:p>
            <a:pPr marL="0" lvl="0" indent="0">
              <a:buNone/>
            </a:pPr>
            <a:r>
              <a:rPr lang="nl-NL" sz="3600" dirty="0"/>
              <a:t>Door de bloeiende handel ging het ook goed met de landbouw en nijverheid.</a:t>
            </a:r>
          </a:p>
          <a:p>
            <a:pPr marL="0" lvl="0" indent="0">
              <a:buNone/>
            </a:pPr>
            <a:endParaRPr lang="nl-NL" sz="3600" dirty="0"/>
          </a:p>
          <a:p>
            <a:pPr marL="0" lvl="0" indent="0">
              <a:buNone/>
            </a:pPr>
            <a:r>
              <a:rPr lang="nl-NL" sz="3600" dirty="0">
                <a:solidFill>
                  <a:schemeClr val="tx1"/>
                </a:solidFill>
              </a:rPr>
              <a:t>Het ontstaan van het handelskapitalisme en het begin van een wereldeconomie is een </a:t>
            </a:r>
            <a:r>
              <a:rPr lang="nl-NL" sz="3600" b="1" dirty="0">
                <a:solidFill>
                  <a:schemeClr val="tx1"/>
                </a:solidFill>
              </a:rPr>
              <a:t>kenmerkend aspect</a:t>
            </a:r>
            <a:r>
              <a:rPr lang="nl-NL" sz="3600" dirty="0">
                <a:solidFill>
                  <a:schemeClr val="tx1"/>
                </a:solidFill>
              </a:rPr>
              <a:t> van de tijd van regenten en vorsten.</a:t>
            </a:r>
          </a:p>
          <a:p>
            <a:pPr marL="0" lvl="0" indent="0">
              <a:buNone/>
            </a:pPr>
            <a:endParaRPr lang="nl-NL" dirty="0"/>
          </a:p>
        </p:txBody>
      </p:sp>
      <p:sp>
        <p:nvSpPr>
          <p:cNvPr id="4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handelskapitalisme: </a:t>
            </a:r>
            <a:r>
              <a:rPr lang="nl-NL" dirty="0">
                <a:solidFill>
                  <a:srgbClr val="FFFFFF"/>
                </a:solidFill>
              </a:rPr>
              <a:t>kapitalisme waarbij handelaren de leiding hadden in de economie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beurs: </a:t>
            </a:r>
            <a:r>
              <a:rPr lang="nl-NL" dirty="0">
                <a:solidFill>
                  <a:srgbClr val="FFFFFF"/>
                </a:solidFill>
              </a:rPr>
              <a:t>gebouw waar kooplieden handeldrijven.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chemeClr val="bg1"/>
                </a:solidFill>
              </a:rPr>
              <a:t>concurrent: </a:t>
            </a:r>
            <a:r>
              <a:rPr lang="nl-NL" dirty="0">
                <a:solidFill>
                  <a:schemeClr val="bg1"/>
                </a:solidFill>
              </a:rPr>
              <a:t>iemand die hetzelfde wil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/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Groeiende steden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Door de economische bloei was er in Nederland veel </a:t>
            </a:r>
            <a:r>
              <a:rPr lang="nl-NL" dirty="0">
                <a:solidFill>
                  <a:srgbClr val="FF0000"/>
                </a:solidFill>
              </a:rPr>
              <a:t>werkgelegenheid</a:t>
            </a:r>
            <a:r>
              <a:rPr lang="nl-NL" dirty="0"/>
              <a:t>. Veel werk was in de steden waardoor daar meer mensen gingen wonen en de steden snel groter werden.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Door de bevolkingsgroei moesten steden worden uitgebreid met woonwijken langs de grachten. Hierdoor ontstond de </a:t>
            </a:r>
            <a:r>
              <a:rPr lang="nl-NL" dirty="0">
                <a:solidFill>
                  <a:srgbClr val="FF0000"/>
                </a:solidFill>
              </a:rPr>
              <a:t>grachtengordel</a:t>
            </a:r>
            <a:r>
              <a:rPr lang="nl-NL" dirty="0"/>
              <a:t>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Het meeste vervoer in de Republiek ging over water.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</p:txBody>
      </p:sp>
      <p:sp>
        <p:nvSpPr>
          <p:cNvPr id="6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werkgelegenheid: </a:t>
            </a:r>
            <a:r>
              <a:rPr lang="nl-NL" dirty="0">
                <a:solidFill>
                  <a:srgbClr val="FFFFFF"/>
                </a:solidFill>
              </a:rPr>
              <a:t>mogelijkheid voor betaald werk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grachtengordel: </a:t>
            </a:r>
            <a:r>
              <a:rPr lang="nl-NL" dirty="0">
                <a:solidFill>
                  <a:srgbClr val="FFFFFF"/>
                </a:solidFill>
              </a:rPr>
              <a:t>deel van Amsterdam langs de grachten uit de 17e eeuw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/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4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Amsterdam: Herengracht bij </a:t>
            </a:r>
            <a:r>
              <a:rPr lang="nl-NL" dirty="0" err="1"/>
              <a:t>Leidsestraat</a:t>
            </a:r>
            <a:r>
              <a:rPr lang="nl-NL" dirty="0"/>
              <a:t> (links 1774, rechts nu)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44" y="2614343"/>
            <a:ext cx="9092009" cy="662011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850" y="2614343"/>
            <a:ext cx="9580821" cy="66242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Meer landbouwgrond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436652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Om meer voedsel te produceren werd de landbouwgrond uitgebreid door meren droog te maken.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Het droogmaken gebeurde met windmolens. De wind leverde de </a:t>
            </a:r>
            <a:r>
              <a:rPr lang="nl-NL" dirty="0">
                <a:solidFill>
                  <a:srgbClr val="FF0000"/>
                </a:solidFill>
              </a:rPr>
              <a:t>energie</a:t>
            </a:r>
            <a:r>
              <a:rPr lang="nl-NL" dirty="0"/>
              <a:t>: kracht.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In 1612 werd zo de Beemster onder leiding van </a:t>
            </a:r>
            <a:r>
              <a:rPr lang="nl-NL" dirty="0" err="1"/>
              <a:t>Leeghwater</a:t>
            </a:r>
            <a:r>
              <a:rPr lang="nl-NL" dirty="0"/>
              <a:t> leeggepompt. Rijke Amsterdammers hadden hun geld in deze onderneming geïnvesteerd en verhuurden de grond aan boeren.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181968D-0E67-49B2-BA42-1C6FD995A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40" y="2514516"/>
            <a:ext cx="8428728" cy="546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83982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1323</TotalTime>
  <Words>421</Words>
  <Application>Microsoft Office PowerPoint</Application>
  <PresentationFormat>Aangepast</PresentationFormat>
  <Paragraphs>65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 Paragraaf 1.1  De Gouden Eeuw van Nederland</vt:lpstr>
      <vt:lpstr>In deze presentatie leer je:</vt:lpstr>
      <vt:lpstr>De Gouden Eeuw</vt:lpstr>
      <vt:lpstr>PowerPoint-presentatie</vt:lpstr>
      <vt:lpstr>Groeiende steden</vt:lpstr>
      <vt:lpstr>Amsterdam: Herengracht bij Leidsestraat (links 1774, rechts nu)</vt:lpstr>
      <vt:lpstr>Meer landbouwgrond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Henk Botter</cp:lastModifiedBy>
  <cp:revision>172</cp:revision>
  <dcterms:created xsi:type="dcterms:W3CDTF">2017-10-11T07:53:32Z</dcterms:created>
  <dcterms:modified xsi:type="dcterms:W3CDTF">2019-03-27T17:45:32Z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