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4"/>
  </p:sldMasterIdLst>
  <p:notesMasterIdLst>
    <p:notesMasterId r:id="rId29"/>
  </p:notesMasterIdLst>
  <p:sldIdLst>
    <p:sldId id="256" r:id="rId5"/>
    <p:sldId id="257" r:id="rId6"/>
    <p:sldId id="263" r:id="rId7"/>
    <p:sldId id="264" r:id="rId8"/>
    <p:sldId id="259" r:id="rId9"/>
    <p:sldId id="280" r:id="rId10"/>
    <p:sldId id="262" r:id="rId11"/>
    <p:sldId id="278" r:id="rId12"/>
    <p:sldId id="260" r:id="rId13"/>
    <p:sldId id="281" r:id="rId14"/>
    <p:sldId id="279" r:id="rId15"/>
    <p:sldId id="265" r:id="rId16"/>
    <p:sldId id="266" r:id="rId17"/>
    <p:sldId id="267" r:id="rId18"/>
    <p:sldId id="268" r:id="rId19"/>
    <p:sldId id="269" r:id="rId20"/>
    <p:sldId id="272" r:id="rId21"/>
    <p:sldId id="270" r:id="rId22"/>
    <p:sldId id="271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8DE2D07-7721-482F-A59F-78E47A7109D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92487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2565D0-E41F-455A-94A3-7B60AA993701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7B324-E8A4-4335-B3EC-5C51B45AEAF5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40EE2-B5A3-46AE-8253-0940FDAFBF9C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DE2FC-BC05-4CD3-9912-648540DB2C1B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24F07F-3C9D-47EB-801A-B2B4094E3D9F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9A0C0-9C69-4B98-85F9-0BCD7F7D5C83}" type="slidenum">
              <a:rPr lang="nl-NL" smtClean="0"/>
              <a:pPr/>
              <a:t>22</a:t>
            </a:fld>
            <a:endParaRPr lang="nl-NL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6FB6F-E130-4093-9007-97E492486B2E}" type="slidenum">
              <a:rPr lang="nl-NL" smtClean="0"/>
              <a:pPr/>
              <a:t>23</a:t>
            </a:fld>
            <a:endParaRPr lang="nl-NL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C8EC2D-F407-49CC-A7B0-0E4F454F5DF5}" type="slidenum">
              <a:rPr lang="nl-NL" smtClean="0"/>
              <a:pPr/>
              <a:t>24</a:t>
            </a:fld>
            <a:endParaRPr lang="nl-NL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A29656-0442-474C-838A-E1935E9B0245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E39B6-0EE4-401E-87EF-CF097AFA4850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B936AC-EE22-4860-9804-463050081E6F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B10C76-99C1-49CE-A819-952AC6519ADD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9069D8-3583-4254-8AB6-BF15720D754B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185178-CE22-4CBF-B25D-1E8068222D1B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E95A83-EE35-4232-8545-AD83A91DAE28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74A09-0251-4127-A16C-E492D757D93C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8B787-05E0-4655-B556-12D2BE798B8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B45B1-27B9-414C-B6B0-C9C67281103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E6210-2A01-4B37-8148-E264A73E93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642B-B25A-46AB-BEB7-4C58A90014F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2037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BF2E8-7F96-4E4C-8242-EEA5854EDDE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BC77D-DF40-427A-8FF6-1CB66560423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04D65-416E-4B4F-B463-1A6031EABF0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1708AC-B4DF-41CE-B396-650215E0CCD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178C2-0093-4902-967D-1F7C77ED4F2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593B80-6531-4918-B434-285B77013EA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99388D-CAB4-43C0-B115-F9949C12E52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34970656-E243-4F4E-BD15-151DFC48179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2A92409-F1FF-419A-9525-176946F04B7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/>
              <a:t>MPR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R="0"/>
            <a:r>
              <a:rPr lang="nl-NL"/>
              <a:t>melkcontrole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B38A245-5BBD-4995-8E77-05CC2E1C8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C0B3930B-5990-47FF-98A9-84E9EC004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13293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0271" t="28427" r="13435" b="46814"/>
          <a:stretch>
            <a:fillRect/>
          </a:stretch>
        </p:blipFill>
        <p:spPr bwMode="auto">
          <a:xfrm>
            <a:off x="57150" y="2492375"/>
            <a:ext cx="88757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 l="17876" t="51250" r="2750" b="32625"/>
          <a:stretch>
            <a:fillRect/>
          </a:stretch>
        </p:blipFill>
        <p:spPr bwMode="auto">
          <a:xfrm>
            <a:off x="0" y="2420938"/>
            <a:ext cx="91440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Oval 3"/>
          <p:cNvSpPr>
            <a:spLocks noChangeArrowheads="1"/>
          </p:cNvSpPr>
          <p:nvPr/>
        </p:nvSpPr>
        <p:spPr bwMode="auto">
          <a:xfrm>
            <a:off x="3276600" y="2708275"/>
            <a:ext cx="719138" cy="433388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884" name="Oval 4"/>
          <p:cNvSpPr>
            <a:spLocks noChangeArrowheads="1"/>
          </p:cNvSpPr>
          <p:nvPr/>
        </p:nvSpPr>
        <p:spPr bwMode="auto">
          <a:xfrm>
            <a:off x="7740650" y="2565400"/>
            <a:ext cx="1403350" cy="1295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animBg="1"/>
      <p:bldP spid="122883" grpId="1" animBg="1"/>
      <p:bldP spid="122884" grpId="0" animBg="1"/>
      <p:bldP spid="12288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l="17876" t="37389" r="2750" b="19749"/>
          <a:stretch>
            <a:fillRect/>
          </a:stretch>
        </p:blipFill>
        <p:spPr bwMode="auto">
          <a:xfrm>
            <a:off x="0" y="1484313"/>
            <a:ext cx="9144000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1" name="Oval 3"/>
          <p:cNvSpPr>
            <a:spLocks noChangeArrowheads="1"/>
          </p:cNvSpPr>
          <p:nvPr/>
        </p:nvSpPr>
        <p:spPr bwMode="auto">
          <a:xfrm>
            <a:off x="755650" y="1484313"/>
            <a:ext cx="1223963" cy="36036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32" name="Oval 4"/>
          <p:cNvSpPr>
            <a:spLocks noChangeArrowheads="1"/>
          </p:cNvSpPr>
          <p:nvPr/>
        </p:nvSpPr>
        <p:spPr bwMode="auto">
          <a:xfrm>
            <a:off x="7885113" y="2060575"/>
            <a:ext cx="1258887" cy="7921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5219700" y="4221163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4936" name="Oval 8"/>
          <p:cNvSpPr>
            <a:spLocks noChangeArrowheads="1"/>
          </p:cNvSpPr>
          <p:nvPr/>
        </p:nvSpPr>
        <p:spPr bwMode="auto">
          <a:xfrm>
            <a:off x="7885113" y="2852738"/>
            <a:ext cx="1258887" cy="1152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37" name="Oval 9"/>
          <p:cNvSpPr>
            <a:spLocks noChangeArrowheads="1"/>
          </p:cNvSpPr>
          <p:nvPr/>
        </p:nvSpPr>
        <p:spPr bwMode="auto">
          <a:xfrm>
            <a:off x="2124075" y="2781300"/>
            <a:ext cx="1258888" cy="7921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38" name="Oval 10"/>
          <p:cNvSpPr>
            <a:spLocks noChangeArrowheads="1"/>
          </p:cNvSpPr>
          <p:nvPr/>
        </p:nvSpPr>
        <p:spPr bwMode="auto">
          <a:xfrm>
            <a:off x="4211638" y="2060575"/>
            <a:ext cx="647700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39" name="Oval 11"/>
          <p:cNvSpPr>
            <a:spLocks noChangeArrowheads="1"/>
          </p:cNvSpPr>
          <p:nvPr/>
        </p:nvSpPr>
        <p:spPr bwMode="auto">
          <a:xfrm>
            <a:off x="1258888" y="3860800"/>
            <a:ext cx="504825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40" name="Oval 12"/>
          <p:cNvSpPr>
            <a:spLocks noChangeArrowheads="1"/>
          </p:cNvSpPr>
          <p:nvPr/>
        </p:nvSpPr>
        <p:spPr bwMode="auto">
          <a:xfrm>
            <a:off x="3492500" y="3860800"/>
            <a:ext cx="647700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>
            <a:off x="4356100" y="5157788"/>
            <a:ext cx="36718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" name="Oval 3"/>
          <p:cNvSpPr>
            <a:spLocks noChangeArrowheads="1"/>
          </p:cNvSpPr>
          <p:nvPr/>
        </p:nvSpPr>
        <p:spPr bwMode="auto">
          <a:xfrm>
            <a:off x="4067175" y="1412875"/>
            <a:ext cx="1800225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animBg="1"/>
      <p:bldP spid="124931" grpId="1" animBg="1"/>
      <p:bldP spid="124932" grpId="0" animBg="1"/>
      <p:bldP spid="124932" grpId="1" animBg="1"/>
      <p:bldP spid="124934" grpId="0" animBg="1"/>
      <p:bldP spid="124934" grpId="1" animBg="1"/>
      <p:bldP spid="124936" grpId="0" animBg="1"/>
      <p:bldP spid="124936" grpId="1" animBg="1"/>
      <p:bldP spid="124937" grpId="0" animBg="1"/>
      <p:bldP spid="124937" grpId="1" animBg="1"/>
      <p:bldP spid="124938" grpId="0" animBg="1"/>
      <p:bldP spid="124938" grpId="1" animBg="1"/>
      <p:bldP spid="124939" grpId="0" animBg="1"/>
      <p:bldP spid="124939" grpId="1" animBg="1"/>
      <p:bldP spid="124940" grpId="0" animBg="1"/>
      <p:bldP spid="124940" grpId="1" animBg="1"/>
      <p:bldP spid="124941" grpId="0" animBg="1"/>
      <p:bldP spid="124941" grpId="1" animBg="1"/>
      <p:bldP spid="15" grpId="0" animBg="1"/>
      <p:bldP spid="1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17876" t="50000" r="2750" b="26056"/>
          <a:stretch>
            <a:fillRect/>
          </a:stretch>
        </p:blipFill>
        <p:spPr bwMode="auto">
          <a:xfrm>
            <a:off x="0" y="2276475"/>
            <a:ext cx="9144000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Line 3"/>
          <p:cNvSpPr>
            <a:spLocks noChangeShapeType="1"/>
          </p:cNvSpPr>
          <p:nvPr/>
        </p:nvSpPr>
        <p:spPr bwMode="auto">
          <a:xfrm>
            <a:off x="4932363" y="3357563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>
            <a:off x="3708400" y="3789363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4932363" y="3213100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animBg="1"/>
      <p:bldP spid="126980" grpId="0" animBg="1"/>
      <p:bldP spid="1269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8813" t="41167" r="1813" b="12195"/>
          <a:stretch>
            <a:fillRect/>
          </a:stretch>
        </p:blipFill>
        <p:spPr bwMode="auto">
          <a:xfrm>
            <a:off x="0" y="1557338"/>
            <a:ext cx="9144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Line 3"/>
          <p:cNvSpPr>
            <a:spLocks noChangeShapeType="1"/>
          </p:cNvSpPr>
          <p:nvPr/>
        </p:nvSpPr>
        <p:spPr bwMode="auto">
          <a:xfrm>
            <a:off x="2124075" y="2997200"/>
            <a:ext cx="0" cy="4333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1116013" y="2708275"/>
            <a:ext cx="0" cy="6492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1547813" y="1052513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&gt; 2,5 punten!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539750" y="5805488"/>
            <a:ext cx="813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Verklaar hoge BSK en lage NO in mei.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animBg="1"/>
      <p:bldP spid="129028" grpId="0" animBg="1"/>
      <p:bldP spid="129029" grpId="0"/>
      <p:bldP spid="1290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836712"/>
            <a:ext cx="6645424" cy="648072"/>
          </a:xfrm>
        </p:spPr>
        <p:txBody>
          <a:bodyPr/>
          <a:lstStyle/>
          <a:p>
            <a:r>
              <a:rPr lang="nl-NL" sz="3500" dirty="0"/>
              <a:t>Dieroverzicht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595563"/>
            <a:ext cx="7010400" cy="3500437"/>
          </a:xfrm>
        </p:spPr>
        <p:txBody>
          <a:bodyPr/>
          <a:lstStyle/>
          <a:p>
            <a:r>
              <a:rPr lang="nl-NL"/>
              <a:t>Let op gehalte’s</a:t>
            </a:r>
          </a:p>
          <a:p>
            <a:r>
              <a:rPr lang="nl-NL"/>
              <a:t>Rangschikken op verschillende kolommen</a:t>
            </a:r>
          </a:p>
          <a:p>
            <a:endParaRPr lang="nl-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74638"/>
            <a:ext cx="6562725" cy="1498600"/>
          </a:xfrm>
        </p:spPr>
        <p:txBody>
          <a:bodyPr/>
          <a:lstStyle/>
          <a:p>
            <a:r>
              <a:rPr lang="nl-NL" sz="3500"/>
              <a:t>Slepende melkziekte</a:t>
            </a:r>
          </a:p>
        </p:txBody>
      </p:sp>
      <p:pic>
        <p:nvPicPr>
          <p:cNvPr id="2253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7780" t="46756" r="1709" b="24588"/>
          <a:stretch>
            <a:fillRect/>
          </a:stretch>
        </p:blipFill>
        <p:spPr>
          <a:xfrm>
            <a:off x="0" y="2205038"/>
            <a:ext cx="9144000" cy="2439987"/>
          </a:xfrm>
          <a:noFill/>
        </p:spPr>
      </p:pic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611188" y="4941888"/>
            <a:ext cx="7921625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Slepende melkziekte </a:t>
            </a:r>
          </a:p>
          <a:p>
            <a:pPr algn="ctr">
              <a:spcBef>
                <a:spcPct val="50000"/>
              </a:spcBef>
            </a:pPr>
            <a:r>
              <a:rPr lang="nl-NL">
                <a:solidFill>
                  <a:schemeClr val="tx2"/>
                </a:solidFill>
              </a:rPr>
              <a:t>vet% &gt; 1,5 eiwit%</a:t>
            </a:r>
            <a:br>
              <a:rPr lang="nl-NL">
                <a:solidFill>
                  <a:schemeClr val="tx2"/>
                </a:solidFill>
              </a:rPr>
            </a:br>
            <a:r>
              <a:rPr lang="nl-NL">
                <a:solidFill>
                  <a:schemeClr val="tx2"/>
                </a:solidFill>
              </a:rPr>
              <a:t>eiwit% &lt; 3</a:t>
            </a:r>
          </a:p>
        </p:txBody>
      </p:sp>
      <p:sp>
        <p:nvSpPr>
          <p:cNvPr id="137221" name="Oval 5"/>
          <p:cNvSpPr>
            <a:spLocks noChangeArrowheads="1"/>
          </p:cNvSpPr>
          <p:nvPr/>
        </p:nvSpPr>
        <p:spPr bwMode="auto">
          <a:xfrm>
            <a:off x="3276600" y="2205038"/>
            <a:ext cx="863600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37222" name="Oval 6"/>
          <p:cNvSpPr>
            <a:spLocks noChangeArrowheads="1"/>
          </p:cNvSpPr>
          <p:nvPr/>
        </p:nvSpPr>
        <p:spPr bwMode="auto">
          <a:xfrm>
            <a:off x="7451725" y="2205038"/>
            <a:ext cx="719138" cy="43338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37223" name="Oval 7"/>
          <p:cNvSpPr>
            <a:spLocks noChangeArrowheads="1"/>
          </p:cNvSpPr>
          <p:nvPr/>
        </p:nvSpPr>
        <p:spPr bwMode="auto">
          <a:xfrm>
            <a:off x="3276600" y="3141663"/>
            <a:ext cx="935038" cy="43338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37224" name="Oval 8"/>
          <p:cNvSpPr>
            <a:spLocks noChangeArrowheads="1"/>
          </p:cNvSpPr>
          <p:nvPr/>
        </p:nvSpPr>
        <p:spPr bwMode="auto">
          <a:xfrm>
            <a:off x="7451725" y="3141663"/>
            <a:ext cx="719138" cy="43338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/>
      <p:bldP spid="137221" grpId="0" animBg="1"/>
      <p:bldP spid="137222" grpId="0" animBg="1"/>
      <p:bldP spid="137223" grpId="0" animBg="1"/>
      <p:bldP spid="1372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17876" t="53778" r="854" b="19749"/>
          <a:stretch>
            <a:fillRect/>
          </a:stretch>
        </p:blipFill>
        <p:spPr bwMode="auto">
          <a:xfrm>
            <a:off x="0" y="1844675"/>
            <a:ext cx="91440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6778625" cy="1282700"/>
          </a:xfrm>
        </p:spPr>
        <p:txBody>
          <a:bodyPr/>
          <a:lstStyle/>
          <a:p>
            <a:r>
              <a:rPr lang="nl-NL" sz="3000"/>
              <a:t>NEB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611188" y="4724400"/>
            <a:ext cx="792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Energie tekort vlak voor en na afkalven!</a:t>
            </a:r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>
            <a:off x="3563938" y="1628775"/>
            <a:ext cx="0" cy="6492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586288" y="5283200"/>
            <a:ext cx="389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>
                <a:solidFill>
                  <a:schemeClr val="tx2"/>
                </a:solidFill>
              </a:rPr>
              <a:t>Liters en gehaltes dieren &lt; 20 dagen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/>
      <p:bldP spid="1331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641475"/>
          </a:xfrm>
        </p:spPr>
        <p:txBody>
          <a:bodyPr/>
          <a:lstStyle/>
          <a:p>
            <a:r>
              <a:rPr lang="nl-NL" sz="3500"/>
              <a:t>pensverzuring</a:t>
            </a: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8773" t="51561" b="26166"/>
          <a:stretch>
            <a:fillRect/>
          </a:stretch>
        </p:blipFill>
        <p:spPr>
          <a:xfrm>
            <a:off x="0" y="2492375"/>
            <a:ext cx="9144000" cy="1879600"/>
          </a:xfrm>
          <a:noFill/>
        </p:spPr>
      </p:pic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611188" y="5229225"/>
            <a:ext cx="79216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Pensverzuring! </a:t>
            </a:r>
            <a:r>
              <a:rPr lang="nl-NL">
                <a:solidFill>
                  <a:schemeClr val="tx2"/>
                </a:solidFill>
              </a:rPr>
              <a:t> vet% &lt; eiwit%</a:t>
            </a:r>
            <a:br>
              <a:rPr lang="nl-NL">
                <a:solidFill>
                  <a:schemeClr val="tx2"/>
                </a:solidFill>
              </a:rPr>
            </a:br>
            <a:r>
              <a:rPr lang="nl-NL">
                <a:solidFill>
                  <a:schemeClr val="tx2"/>
                </a:solidFill>
              </a:rPr>
              <a:t>		vet% &lt; 3,8</a:t>
            </a:r>
          </a:p>
        </p:txBody>
      </p:sp>
      <p:sp>
        <p:nvSpPr>
          <p:cNvPr id="135173" name="Line 5"/>
          <p:cNvSpPr>
            <a:spLocks noChangeShapeType="1"/>
          </p:cNvSpPr>
          <p:nvPr/>
        </p:nvSpPr>
        <p:spPr bwMode="auto">
          <a:xfrm>
            <a:off x="3348038" y="1916113"/>
            <a:ext cx="0" cy="649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/>
      <p:bldP spid="1351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0650"/>
            <a:ext cx="8507288" cy="1143000"/>
          </a:xfrm>
        </p:spPr>
        <p:txBody>
          <a:bodyPr/>
          <a:lstStyle/>
          <a:p>
            <a:r>
              <a:rPr lang="nl-NL" sz="2400" dirty="0"/>
              <a:t>Inleiding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987824" y="1628800"/>
            <a:ext cx="6635080" cy="492941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dirty="0"/>
              <a:t>Periodieke melkcontrole</a:t>
            </a:r>
          </a:p>
          <a:p>
            <a:pPr>
              <a:lnSpc>
                <a:spcPct val="90000"/>
              </a:lnSpc>
            </a:pPr>
            <a:r>
              <a:rPr lang="nl-NL" dirty="0"/>
              <a:t>Kg melk </a:t>
            </a:r>
          </a:p>
          <a:p>
            <a:pPr>
              <a:lnSpc>
                <a:spcPct val="90000"/>
              </a:lnSpc>
            </a:pPr>
            <a:r>
              <a:rPr lang="nl-NL" dirty="0" err="1"/>
              <a:t>Gehalte’s</a:t>
            </a:r>
            <a:endParaRPr lang="nl-NL" dirty="0"/>
          </a:p>
          <a:p>
            <a:pPr>
              <a:lnSpc>
                <a:spcPct val="90000"/>
              </a:lnSpc>
            </a:pPr>
            <a:r>
              <a:rPr lang="nl-NL" dirty="0" err="1"/>
              <a:t>Celgetal</a:t>
            </a:r>
            <a:endParaRPr lang="nl-NL" dirty="0"/>
          </a:p>
          <a:p>
            <a:pPr>
              <a:lnSpc>
                <a:spcPct val="90000"/>
              </a:lnSpc>
            </a:pPr>
            <a:r>
              <a:rPr lang="nl-NL" dirty="0"/>
              <a:t>Ureum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500"/>
              <a:t>Individuele gegevens</a:t>
            </a:r>
            <a:br>
              <a:rPr lang="nl-NL" sz="3500"/>
            </a:br>
            <a:r>
              <a:rPr lang="nl-NL" sz="3500"/>
              <a:t>(productie)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727325"/>
            <a:ext cx="7010400" cy="3368675"/>
          </a:xfrm>
        </p:spPr>
        <p:txBody>
          <a:bodyPr/>
          <a:lstStyle/>
          <a:p>
            <a:r>
              <a:rPr lang="nl-NL"/>
              <a:t>Aantal dieren met te lage productie</a:t>
            </a:r>
          </a:p>
          <a:p>
            <a:r>
              <a:rPr lang="nl-NL"/>
              <a:t>Aantal dieren met &gt; 350 dagen lactatie</a:t>
            </a:r>
          </a:p>
          <a:p>
            <a:r>
              <a:rPr lang="nl-NL"/>
              <a:t>Afkalf leeftijd van de vaarzen (ALVA)</a:t>
            </a:r>
          </a:p>
          <a:p>
            <a:r>
              <a:rPr lang="nl-NL"/>
              <a:t>Variatie in lactatiewaarde (LW)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Uiergezondheid kengetallen (1)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138363"/>
            <a:ext cx="7010400" cy="3957637"/>
          </a:xfrm>
        </p:spPr>
        <p:txBody>
          <a:bodyPr/>
          <a:lstStyle/>
          <a:p>
            <a:r>
              <a:rPr lang="nl-NL" dirty="0" err="1"/>
              <a:t>Tankcelgetal</a:t>
            </a:r>
            <a:r>
              <a:rPr lang="nl-NL" dirty="0"/>
              <a:t> verloop</a:t>
            </a:r>
          </a:p>
          <a:p>
            <a:r>
              <a:rPr lang="nl-NL" dirty="0"/>
              <a:t>% &gt; 250.000 cellen</a:t>
            </a:r>
          </a:p>
          <a:p>
            <a:r>
              <a:rPr lang="nl-NL" dirty="0"/>
              <a:t>% nieuw hoog celgetal</a:t>
            </a:r>
          </a:p>
          <a:p>
            <a:r>
              <a:rPr lang="nl-NL" dirty="0"/>
              <a:t>% herhalingsgevallen</a:t>
            </a:r>
          </a:p>
          <a:p>
            <a:r>
              <a:rPr lang="nl-NL" dirty="0"/>
              <a:t>Verdeling over keren gekalfd en lactatiedagen</a:t>
            </a:r>
          </a:p>
          <a:p>
            <a:r>
              <a:rPr lang="nl-NL" dirty="0"/>
              <a:t>% vaarzen met celgetal &gt; 100.000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 l="17876" t="43695" r="2750" b="21028"/>
          <a:stretch>
            <a:fillRect/>
          </a:stretch>
        </p:blipFill>
        <p:spPr bwMode="auto">
          <a:xfrm>
            <a:off x="0" y="1700213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3" name="Oval 3"/>
          <p:cNvSpPr>
            <a:spLocks noChangeArrowheads="1"/>
          </p:cNvSpPr>
          <p:nvPr/>
        </p:nvSpPr>
        <p:spPr bwMode="auto">
          <a:xfrm>
            <a:off x="5219700" y="2708275"/>
            <a:ext cx="647700" cy="7207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43364" name="Oval 4"/>
          <p:cNvSpPr>
            <a:spLocks noChangeArrowheads="1"/>
          </p:cNvSpPr>
          <p:nvPr/>
        </p:nvSpPr>
        <p:spPr bwMode="auto">
          <a:xfrm>
            <a:off x="8027988" y="2708275"/>
            <a:ext cx="647700" cy="9366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43365" name="Oval 5"/>
          <p:cNvSpPr>
            <a:spLocks noChangeArrowheads="1"/>
          </p:cNvSpPr>
          <p:nvPr/>
        </p:nvSpPr>
        <p:spPr bwMode="auto">
          <a:xfrm>
            <a:off x="5219700" y="3429000"/>
            <a:ext cx="647700" cy="7207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43366" name="Oval 6"/>
          <p:cNvSpPr>
            <a:spLocks noChangeArrowheads="1"/>
          </p:cNvSpPr>
          <p:nvPr/>
        </p:nvSpPr>
        <p:spPr bwMode="auto">
          <a:xfrm>
            <a:off x="5292725" y="4221163"/>
            <a:ext cx="3851275" cy="7207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755650" y="476250"/>
            <a:ext cx="79216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Tankcelgetal wordt bepaald door het </a:t>
            </a:r>
          </a:p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aantal koeien &gt; 250.000</a:t>
            </a:r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611188" y="5229225"/>
            <a:ext cx="79216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Vaarzen &gt; 100.000</a:t>
            </a:r>
          </a:p>
          <a:p>
            <a:pPr algn="ctr">
              <a:spcBef>
                <a:spcPct val="50000"/>
              </a:spcBef>
            </a:pPr>
            <a:r>
              <a:rPr lang="nl-NL" sz="2400">
                <a:solidFill>
                  <a:srgbClr val="FF0000"/>
                </a:solidFill>
              </a:rPr>
              <a:t>2</a:t>
            </a:r>
            <a:r>
              <a:rPr lang="nl-NL" sz="2400" baseline="30000">
                <a:solidFill>
                  <a:srgbClr val="FF0000"/>
                </a:solidFill>
              </a:rPr>
              <a:t>de</a:t>
            </a:r>
            <a:r>
              <a:rPr lang="nl-NL" sz="2400">
                <a:solidFill>
                  <a:srgbClr val="FF0000"/>
                </a:solidFill>
              </a:rPr>
              <a:t> kalfs en ouder &gt; 250.000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animBg="1"/>
      <p:bldP spid="143363" grpId="1" animBg="1"/>
      <p:bldP spid="143364" grpId="0" animBg="1"/>
      <p:bldP spid="143364" grpId="1" animBg="1"/>
      <p:bldP spid="143365" grpId="0" animBg="1"/>
      <p:bldP spid="143365" grpId="1" animBg="1"/>
      <p:bldP spid="143366" grpId="0" animBg="1"/>
      <p:bldP spid="143367" grpId="0"/>
      <p:bldP spid="1433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 l="17876" t="44972" r="41499" b="12195"/>
          <a:stretch>
            <a:fillRect/>
          </a:stretch>
        </p:blipFill>
        <p:spPr bwMode="auto">
          <a:xfrm>
            <a:off x="1403350" y="1125538"/>
            <a:ext cx="6553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/>
              <a:t>Uiergezondheid kengetallen (2)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16113"/>
            <a:ext cx="8291512" cy="1689100"/>
          </a:xfrm>
        </p:spPr>
        <p:txBody>
          <a:bodyPr/>
          <a:lstStyle/>
          <a:p>
            <a:r>
              <a:rPr lang="nl-NL"/>
              <a:t>Welke dieren hebben hoog celgetal</a:t>
            </a:r>
          </a:p>
          <a:p>
            <a:r>
              <a:rPr lang="nl-NL"/>
              <a:t>Welke dieren zijn niet genezen in de droogstand</a:t>
            </a:r>
          </a:p>
        </p:txBody>
      </p:sp>
      <p:pic>
        <p:nvPicPr>
          <p:cNvPr id="14746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7807" t="49896" b="33438"/>
          <a:stretch>
            <a:fillRect/>
          </a:stretch>
        </p:blipFill>
        <p:spPr>
          <a:xfrm>
            <a:off x="0" y="4221163"/>
            <a:ext cx="9144000" cy="1390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74638"/>
            <a:ext cx="6562725" cy="1858962"/>
          </a:xfrm>
        </p:spPr>
        <p:txBody>
          <a:bodyPr/>
          <a:lstStyle/>
          <a:p>
            <a:r>
              <a:rPr lang="nl-NL" sz="3500"/>
              <a:t>MPR uitslag bedrijfsoverzicht</a:t>
            </a:r>
            <a:br>
              <a:rPr lang="nl-NL" sz="3500"/>
            </a:br>
            <a:r>
              <a:rPr lang="nl-NL" sz="3500"/>
              <a:t>(algemeen)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989263"/>
            <a:ext cx="7010400" cy="3106737"/>
          </a:xfrm>
        </p:spPr>
        <p:txBody>
          <a:bodyPr/>
          <a:lstStyle/>
          <a:p>
            <a:r>
              <a:rPr lang="nl-NL" dirty="0"/>
              <a:t>Melktijden</a:t>
            </a:r>
          </a:p>
          <a:p>
            <a:r>
              <a:rPr lang="nl-NL" dirty="0"/>
              <a:t>Leeftijdsopbouw</a:t>
            </a:r>
          </a:p>
          <a:p>
            <a:r>
              <a:rPr lang="nl-NL" dirty="0"/>
              <a:t>Aantal dagen in lactatie</a:t>
            </a:r>
          </a:p>
          <a:p>
            <a:r>
              <a:rPr lang="nl-NL" dirty="0"/>
              <a:t>BSK verloop</a:t>
            </a:r>
          </a:p>
          <a:p>
            <a:r>
              <a:rPr lang="nl-NL" dirty="0"/>
              <a:t>NO opbrengst</a:t>
            </a:r>
          </a:p>
          <a:p>
            <a:r>
              <a:rPr lang="nl-NL" dirty="0"/>
              <a:t>Vet en eiwit %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74638"/>
            <a:ext cx="6562725" cy="1858962"/>
          </a:xfrm>
        </p:spPr>
        <p:txBody>
          <a:bodyPr/>
          <a:lstStyle/>
          <a:p>
            <a:r>
              <a:rPr lang="nl-NL" sz="3500"/>
              <a:t>MPR uitslag bedrijfsoverzicht</a:t>
            </a:r>
            <a:br>
              <a:rPr lang="nl-NL" sz="3500"/>
            </a:br>
            <a:r>
              <a:rPr lang="nl-NL" sz="3500"/>
              <a:t>(lactatiestadium)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792413"/>
            <a:ext cx="7010400" cy="3303587"/>
          </a:xfrm>
        </p:spPr>
        <p:txBody>
          <a:bodyPr/>
          <a:lstStyle/>
          <a:p>
            <a:r>
              <a:rPr lang="nl-NL" dirty="0"/>
              <a:t>Lactatiestadium</a:t>
            </a:r>
          </a:p>
          <a:p>
            <a:r>
              <a:rPr lang="nl-NL" dirty="0" err="1"/>
              <a:t>Produktie</a:t>
            </a:r>
            <a:endParaRPr lang="nl-NL" dirty="0"/>
          </a:p>
          <a:p>
            <a:pPr lvl="1"/>
            <a:r>
              <a:rPr lang="nl-NL" dirty="0"/>
              <a:t>liters, gehaltes, NO, LW</a:t>
            </a:r>
          </a:p>
          <a:p>
            <a:pPr lvl="1"/>
            <a:r>
              <a:rPr lang="nl-NL" dirty="0"/>
              <a:t>Aantal keren gekalfd,</a:t>
            </a:r>
          </a:p>
          <a:p>
            <a:pPr lvl="1"/>
            <a:r>
              <a:rPr lang="nl-NL" dirty="0"/>
              <a:t>Lactatie dagen, kalfdatum</a:t>
            </a:r>
          </a:p>
          <a:p>
            <a:pPr lvl="1"/>
            <a:r>
              <a:rPr lang="nl-NL" dirty="0"/>
              <a:t>Ureum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836712"/>
            <a:ext cx="7653536" cy="720080"/>
          </a:xfrm>
        </p:spPr>
        <p:txBody>
          <a:bodyPr>
            <a:normAutofit fontScale="90000"/>
          </a:bodyPr>
          <a:lstStyle/>
          <a:p>
            <a:r>
              <a:rPr lang="nl-NL" sz="3200" dirty="0"/>
              <a:t>ISK  = Individuele Standaard Koe </a:t>
            </a:r>
            <a:br>
              <a:rPr lang="nl-NL" sz="3200" dirty="0"/>
            </a:br>
            <a:r>
              <a:rPr lang="nl-NL" sz="3200" dirty="0"/>
              <a:t>BSK  = Bedrijf Standaard Koe = gem. van alle </a:t>
            </a:r>
            <a:r>
              <a:rPr lang="nl-NL" sz="3200" dirty="0" err="1"/>
              <a:t>ISK’s</a:t>
            </a:r>
            <a:endParaRPr lang="nl-NL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2204864"/>
            <a:ext cx="6635080" cy="4929411"/>
          </a:xfrm>
        </p:spPr>
        <p:txBody>
          <a:bodyPr/>
          <a:lstStyle/>
          <a:p>
            <a:r>
              <a:rPr lang="nl-NL" dirty="0"/>
              <a:t>Geeft aan hoeveel </a:t>
            </a:r>
            <a:r>
              <a:rPr lang="nl-NL" b="1" dirty="0"/>
              <a:t>kg melk </a:t>
            </a:r>
            <a:r>
              <a:rPr lang="nl-NL" dirty="0"/>
              <a:t>een koe per dag geeft als;</a:t>
            </a:r>
          </a:p>
          <a:p>
            <a:pPr lvl="1"/>
            <a:r>
              <a:rPr lang="nl-NL" dirty="0"/>
              <a:t>Koe 6 a 8 jaar oud is</a:t>
            </a:r>
          </a:p>
          <a:p>
            <a:pPr lvl="1"/>
            <a:r>
              <a:rPr lang="nl-NL" dirty="0"/>
              <a:t>In februari/maart heeft gekalfd</a:t>
            </a:r>
          </a:p>
          <a:p>
            <a:pPr lvl="1"/>
            <a:r>
              <a:rPr lang="nl-NL" dirty="0"/>
              <a:t>60 dagen in lactatie</a:t>
            </a:r>
          </a:p>
          <a:p>
            <a:endParaRPr lang="nl-NL" dirty="0"/>
          </a:p>
          <a:p>
            <a:r>
              <a:rPr lang="nl-NL" dirty="0"/>
              <a:t>Vet% en eiwit% spelen geen rol</a:t>
            </a:r>
          </a:p>
          <a:p>
            <a:r>
              <a:rPr lang="nl-NL" dirty="0"/>
              <a:t>Hiermee kun je bedrijven vergelijken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996720"/>
          </a:xfrm>
        </p:spPr>
        <p:txBody>
          <a:bodyPr/>
          <a:lstStyle/>
          <a:p>
            <a:r>
              <a:rPr lang="nl-NL" dirty="0"/>
              <a:t>Lactatie waarde    LW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Gemiddelde productie van de veestapel = 100</a:t>
            </a:r>
          </a:p>
          <a:p>
            <a:r>
              <a:rPr lang="nl-NL" dirty="0"/>
              <a:t>Ook vet en eiwit tellen mee </a:t>
            </a:r>
          </a:p>
          <a:p>
            <a:r>
              <a:rPr lang="nl-NL" dirty="0"/>
              <a:t> LW 120 = 20% beter dan het gemiddelde van de veestapel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704088"/>
            <a:ext cx="7787208" cy="852704"/>
          </a:xfrm>
        </p:spPr>
        <p:txBody>
          <a:bodyPr/>
          <a:lstStyle/>
          <a:p>
            <a:r>
              <a:rPr lang="nl-NL" dirty="0"/>
              <a:t>Gebruik van lactatiewaarde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nl-NL" dirty="0"/>
              <a:t>Beslissen over;</a:t>
            </a:r>
          </a:p>
          <a:p>
            <a:pPr lvl="1"/>
            <a:r>
              <a:rPr lang="nl-NL" dirty="0"/>
              <a:t>Afvoeren van koeien</a:t>
            </a:r>
          </a:p>
          <a:p>
            <a:pPr lvl="1"/>
            <a:r>
              <a:rPr lang="nl-NL" dirty="0"/>
              <a:t>Insemineren van koeien</a:t>
            </a:r>
          </a:p>
          <a:p>
            <a:pPr lvl="1"/>
            <a:r>
              <a:rPr lang="nl-NL" dirty="0"/>
              <a:t>Een eventuele behandeling door een dierenarts ja/nee</a:t>
            </a:r>
          </a:p>
          <a:p>
            <a:pPr lvl="1"/>
            <a:r>
              <a:rPr lang="nl-NL" dirty="0"/>
              <a:t>Aanhouden kalf</a:t>
            </a:r>
          </a:p>
          <a:p>
            <a:pPr lvl="1">
              <a:buNone/>
            </a:pPr>
            <a:endParaRPr lang="nl-NL" dirty="0"/>
          </a:p>
          <a:p>
            <a:r>
              <a:rPr lang="nl-NL" dirty="0"/>
              <a:t>LW zegt niks of minder over;</a:t>
            </a:r>
          </a:p>
          <a:p>
            <a:pPr lvl="1"/>
            <a:r>
              <a:rPr lang="nl-NL" dirty="0"/>
              <a:t>Aankoop van koeien (verschillende bedrijfsvoering)</a:t>
            </a:r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3040063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/>
              <a:t>ISK	      LW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2895063"/>
              </p:ext>
            </p:extLst>
          </p:nvPr>
        </p:nvGraphicFramePr>
        <p:xfrm>
          <a:off x="230100" y="1916828"/>
          <a:ext cx="8734388" cy="442193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600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53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7380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9751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655017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koe</a:t>
                      </a: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 melk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isk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eiwit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lactatie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lact</a:t>
                      </a:r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dagen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 melk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eiwit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 vet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 eiwit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lw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27.0 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41.6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4.32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3.26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2173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3.82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3.17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90-</a:t>
                      </a:r>
                      <a:endParaRPr lang="nl-NL" sz="1400" b="1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7708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4.41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40.9 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41.7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4.81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1627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4.17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3.16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82-</a:t>
                      </a:r>
                      <a:endParaRPr lang="nl-NL" sz="1400" b="1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10483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4.32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3.26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453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341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617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23.9 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41.8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4.69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10507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4.33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3.75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116+</a:t>
                      </a:r>
                      <a:endParaRPr lang="nl-NL" sz="1400" b="1" i="0" u="none" strike="noStrike" dirty="0">
                        <a:solidFill>
                          <a:srgbClr val="008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11753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4.50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3.87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529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31.0 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41.9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5.45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6629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4.76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3.34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88-</a:t>
                      </a:r>
                      <a:endParaRPr lang="nl-NL" sz="1400" b="1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10351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4.94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512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837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26.5 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41.9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4.19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3.46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2894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4.27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3.06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92 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6692"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7904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4.50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3.37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b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69" marR="7269" marT="7269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908720"/>
            <a:ext cx="6645424" cy="648072"/>
          </a:xfrm>
        </p:spPr>
        <p:txBody>
          <a:bodyPr>
            <a:normAutofit fontScale="90000"/>
          </a:bodyPr>
          <a:lstStyle/>
          <a:p>
            <a:r>
              <a:rPr lang="nl-NL" sz="3500" dirty="0"/>
              <a:t>Netto-opbrengst</a:t>
            </a:r>
            <a:br>
              <a:rPr lang="nl-NL" sz="3500" dirty="0"/>
            </a:br>
            <a:endParaRPr lang="nl-NL" sz="35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979712" y="2348880"/>
            <a:ext cx="6635080" cy="4929411"/>
          </a:xfrm>
        </p:spPr>
        <p:txBody>
          <a:bodyPr/>
          <a:lstStyle/>
          <a:p>
            <a:r>
              <a:rPr lang="nl-NL" dirty="0"/>
              <a:t>Melkopbrengst – (aangenomen) voerkosten</a:t>
            </a:r>
          </a:p>
          <a:p>
            <a:r>
              <a:rPr lang="nl-NL" dirty="0"/>
              <a:t>Euro’s per lactatie</a:t>
            </a:r>
          </a:p>
          <a:p>
            <a:r>
              <a:rPr lang="nl-NL" dirty="0"/>
              <a:t>kg melk, kg vet en kg eiwit </a:t>
            </a:r>
            <a:r>
              <a:rPr lang="nl-NL" b="1" dirty="0"/>
              <a:t>305 dagen productie</a:t>
            </a:r>
            <a:r>
              <a:rPr lang="nl-NL" dirty="0"/>
              <a:t>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0D91E1D64E3B4D8E82E3750F1151E4" ma:contentTypeVersion="11" ma:contentTypeDescription="Een nieuw document maken." ma:contentTypeScope="" ma:versionID="ca8a03cfb4b99732ec2a73f819f1c373">
  <xsd:schema xmlns:xsd="http://www.w3.org/2001/XMLSchema" xmlns:xs="http://www.w3.org/2001/XMLSchema" xmlns:p="http://schemas.microsoft.com/office/2006/metadata/properties" xmlns:ns3="f84e4609-cbc8-4922-adcd-1faf8747f813" targetNamespace="http://schemas.microsoft.com/office/2006/metadata/properties" ma:root="true" ma:fieldsID="b350209bf6059a59a7268e49a4ab1d4c" ns3:_="">
    <xsd:import namespace="f84e4609-cbc8-4922-adcd-1faf8747f81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4e4609-cbc8-4922-adcd-1faf8747f8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7AE225-8916-466A-894E-D7F15E9E14CD}">
  <ds:schemaRefs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www.w3.org/XML/1998/namespace"/>
    <ds:schemaRef ds:uri="f84e4609-cbc8-4922-adcd-1faf8747f813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1DBCCE-BB77-40A3-8C26-7A587065B0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4e4609-cbc8-4922-adcd-1faf8747f8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ED86AC-2DFF-4318-AEBB-D89441E4AA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454</Words>
  <Application>Microsoft Office PowerPoint</Application>
  <PresentationFormat>Diavoorstelling (4:3)</PresentationFormat>
  <Paragraphs>200</Paragraphs>
  <Slides>24</Slides>
  <Notes>16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Stroom</vt:lpstr>
      <vt:lpstr>MPR</vt:lpstr>
      <vt:lpstr>Inleiding</vt:lpstr>
      <vt:lpstr>MPR uitslag bedrijfsoverzicht (algemeen)</vt:lpstr>
      <vt:lpstr>MPR uitslag bedrijfsoverzicht (lactatiestadium)</vt:lpstr>
      <vt:lpstr>ISK  = Individuele Standaard Koe  BSK  = Bedrijf Standaard Koe = gem. van alle ISK’s</vt:lpstr>
      <vt:lpstr>Lactatie waarde    LW</vt:lpstr>
      <vt:lpstr>Gebruik van lactatiewaarde</vt:lpstr>
      <vt:lpstr>ISK       LW</vt:lpstr>
      <vt:lpstr>Netto-opbrengst </vt:lpstr>
      <vt:lpstr>Dia 10</vt:lpstr>
      <vt:lpstr>Dia 11</vt:lpstr>
      <vt:lpstr>Dia 12</vt:lpstr>
      <vt:lpstr>Dia 13</vt:lpstr>
      <vt:lpstr>Dia 14</vt:lpstr>
      <vt:lpstr>Dia 15</vt:lpstr>
      <vt:lpstr>Dieroverzicht</vt:lpstr>
      <vt:lpstr>Slepende melkziekte</vt:lpstr>
      <vt:lpstr>NEB</vt:lpstr>
      <vt:lpstr>pensverzuring</vt:lpstr>
      <vt:lpstr>Individuele gegevens (productie)</vt:lpstr>
      <vt:lpstr>Uiergezondheid kengetallen (1)</vt:lpstr>
      <vt:lpstr>Dia 22</vt:lpstr>
      <vt:lpstr>Dia 23</vt:lpstr>
      <vt:lpstr>Uiergezondheid kengetallen (2)</vt:lpstr>
    </vt:vector>
  </TitlesOfParts>
  <Company>aoc-terra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MPR</dc:title>
  <dc:creator>herman huizenga</dc:creator>
  <cp:lastModifiedBy>User</cp:lastModifiedBy>
  <cp:revision>37</cp:revision>
  <cp:lastPrinted>1601-01-01T00:00:00Z</cp:lastPrinted>
  <dcterms:created xsi:type="dcterms:W3CDTF">2009-11-12T18:04:21Z</dcterms:created>
  <dcterms:modified xsi:type="dcterms:W3CDTF">2021-11-22T16:33:19Z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  <property fmtid="{D5CDD505-2E9C-101B-9397-08002B2CF9AE}" pid="3" name="ContentTypeId">
    <vt:lpwstr>0x010100FC0D91E1D64E3B4D8E82E3750F1151E4</vt:lpwstr>
  </property>
</Properties>
</file>