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1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F43943-7298-4097-958F-44A5A779C44E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78FB0CE0-DB0A-40C8-A14D-CC111F554B0D}">
      <dgm:prSet/>
      <dgm:spPr/>
      <dgm:t>
        <a:bodyPr/>
        <a:lstStyle/>
        <a:p>
          <a:pPr>
            <a:defRPr cap="all"/>
          </a:pPr>
          <a:r>
            <a:rPr lang="nl-NL" dirty="0"/>
            <a:t>- B154, B155, B165 Etnische wijken en </a:t>
          </a:r>
          <a:r>
            <a:rPr lang="nl-NL" dirty="0" err="1"/>
            <a:t>Ghetto’s</a:t>
          </a:r>
          <a:endParaRPr lang="en-US" dirty="0"/>
        </a:p>
      </dgm:t>
    </dgm:pt>
    <dgm:pt modelId="{3EA4A48C-0842-4DC6-9111-CD4FDF57FB3E}" type="parTrans" cxnId="{D7EFBD86-59E3-4DE5-9B73-99DB0EBC49A4}">
      <dgm:prSet/>
      <dgm:spPr/>
      <dgm:t>
        <a:bodyPr/>
        <a:lstStyle/>
        <a:p>
          <a:endParaRPr lang="en-US"/>
        </a:p>
      </dgm:t>
    </dgm:pt>
    <dgm:pt modelId="{AE352FD0-B0C4-45EC-B77A-3FDFD968E937}" type="sibTrans" cxnId="{D7EFBD86-59E3-4DE5-9B73-99DB0EBC49A4}">
      <dgm:prSet/>
      <dgm:spPr/>
      <dgm:t>
        <a:bodyPr/>
        <a:lstStyle/>
        <a:p>
          <a:endParaRPr lang="en-US"/>
        </a:p>
      </dgm:t>
    </dgm:pt>
    <dgm:pt modelId="{587B968C-36F9-41AF-A301-A6654A8B1ED4}">
      <dgm:prSet/>
      <dgm:spPr/>
      <dgm:t>
        <a:bodyPr/>
        <a:lstStyle/>
        <a:p>
          <a:pPr>
            <a:defRPr cap="all"/>
          </a:pPr>
          <a:r>
            <a:rPr lang="nl-NL" dirty="0"/>
            <a:t>- B163, B165 Suburbanisatie en Urban </a:t>
          </a:r>
          <a:r>
            <a:rPr lang="nl-NL" dirty="0" err="1"/>
            <a:t>sprawl</a:t>
          </a:r>
          <a:endParaRPr lang="en-US" dirty="0"/>
        </a:p>
      </dgm:t>
    </dgm:pt>
    <dgm:pt modelId="{52652DAB-B5F5-4F03-A281-A53A1CA2F598}" type="parTrans" cxnId="{CC30E20F-CFD3-4D4C-9848-3AC54650A895}">
      <dgm:prSet/>
      <dgm:spPr/>
      <dgm:t>
        <a:bodyPr/>
        <a:lstStyle/>
        <a:p>
          <a:endParaRPr lang="en-US"/>
        </a:p>
      </dgm:t>
    </dgm:pt>
    <dgm:pt modelId="{14EEF50D-BDFA-4785-9CAA-4B6B3F895952}" type="sibTrans" cxnId="{CC30E20F-CFD3-4D4C-9848-3AC54650A895}">
      <dgm:prSet/>
      <dgm:spPr/>
      <dgm:t>
        <a:bodyPr/>
        <a:lstStyle/>
        <a:p>
          <a:endParaRPr lang="en-US"/>
        </a:p>
      </dgm:t>
    </dgm:pt>
    <dgm:pt modelId="{3169CD20-005F-46D5-B046-531A146FE22F}">
      <dgm:prSet/>
      <dgm:spPr/>
      <dgm:t>
        <a:bodyPr/>
        <a:lstStyle/>
        <a:p>
          <a:pPr>
            <a:defRPr cap="all"/>
          </a:pPr>
          <a:r>
            <a:rPr lang="nl-NL" dirty="0"/>
            <a:t>- Zelfstandig werken </a:t>
          </a:r>
          <a:endParaRPr lang="en-US" dirty="0"/>
        </a:p>
      </dgm:t>
    </dgm:pt>
    <dgm:pt modelId="{1628ECCB-87AE-4EF8-8A64-0C24A83DA07F}" type="parTrans" cxnId="{A670B497-C304-4AD4-8B00-A79B68BCE8F6}">
      <dgm:prSet/>
      <dgm:spPr/>
      <dgm:t>
        <a:bodyPr/>
        <a:lstStyle/>
        <a:p>
          <a:endParaRPr lang="en-US"/>
        </a:p>
      </dgm:t>
    </dgm:pt>
    <dgm:pt modelId="{28235846-56A8-47D1-B8E6-5351145ED3FF}" type="sibTrans" cxnId="{A670B497-C304-4AD4-8B00-A79B68BCE8F6}">
      <dgm:prSet/>
      <dgm:spPr/>
      <dgm:t>
        <a:bodyPr/>
        <a:lstStyle/>
        <a:p>
          <a:endParaRPr lang="en-US"/>
        </a:p>
      </dgm:t>
    </dgm:pt>
    <dgm:pt modelId="{E0642D0A-EF27-45C2-95E3-4CADCFA63998}">
      <dgm:prSet/>
      <dgm:spPr/>
      <dgm:t>
        <a:bodyPr/>
        <a:lstStyle/>
        <a:p>
          <a:pPr>
            <a:defRPr cap="all"/>
          </a:pPr>
          <a:r>
            <a:rPr lang="nl-NL" dirty="0"/>
            <a:t>- Nabespreking</a:t>
          </a:r>
          <a:endParaRPr lang="en-US" dirty="0"/>
        </a:p>
      </dgm:t>
    </dgm:pt>
    <dgm:pt modelId="{ABD7DEDF-5BA0-4FD7-9122-E18C53E8690B}" type="parTrans" cxnId="{42CF0627-4A84-4F4D-BF68-AE625AA8848F}">
      <dgm:prSet/>
      <dgm:spPr/>
      <dgm:t>
        <a:bodyPr/>
        <a:lstStyle/>
        <a:p>
          <a:endParaRPr lang="en-US"/>
        </a:p>
      </dgm:t>
    </dgm:pt>
    <dgm:pt modelId="{B765A11A-62A1-4B68-BD10-006A7E3D46E0}" type="sibTrans" cxnId="{42CF0627-4A84-4F4D-BF68-AE625AA8848F}">
      <dgm:prSet/>
      <dgm:spPr/>
      <dgm:t>
        <a:bodyPr/>
        <a:lstStyle/>
        <a:p>
          <a:endParaRPr lang="en-US"/>
        </a:p>
      </dgm:t>
    </dgm:pt>
    <dgm:pt modelId="{D9335748-E9A4-42AF-A480-7951F4CE9A86}" type="pres">
      <dgm:prSet presAssocID="{60F43943-7298-4097-958F-44A5A779C44E}" presName="root" presStyleCnt="0">
        <dgm:presLayoutVars>
          <dgm:dir/>
          <dgm:resizeHandles val="exact"/>
        </dgm:presLayoutVars>
      </dgm:prSet>
      <dgm:spPr/>
    </dgm:pt>
    <dgm:pt modelId="{CD7501CC-6B74-4279-881C-451358E2AD54}" type="pres">
      <dgm:prSet presAssocID="{78FB0CE0-DB0A-40C8-A14D-CC111F554B0D}" presName="compNode" presStyleCnt="0"/>
      <dgm:spPr/>
    </dgm:pt>
    <dgm:pt modelId="{514562B8-684E-4379-8D61-3112AF10C569}" type="pres">
      <dgm:prSet presAssocID="{78FB0CE0-DB0A-40C8-A14D-CC111F554B0D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AC8E1570-BC3F-4BB2-98CE-F4B9F5EBF023}" type="pres">
      <dgm:prSet presAssocID="{78FB0CE0-DB0A-40C8-A14D-CC111F554B0D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Zakelijke groei"/>
        </a:ext>
      </dgm:extLst>
    </dgm:pt>
    <dgm:pt modelId="{ADA12C32-18A5-4B26-93A4-4C83B6BE577E}" type="pres">
      <dgm:prSet presAssocID="{78FB0CE0-DB0A-40C8-A14D-CC111F554B0D}" presName="spaceRect" presStyleCnt="0"/>
      <dgm:spPr/>
    </dgm:pt>
    <dgm:pt modelId="{6BA77B13-5597-499F-BBE8-98E69680B3FC}" type="pres">
      <dgm:prSet presAssocID="{78FB0CE0-DB0A-40C8-A14D-CC111F554B0D}" presName="textRect" presStyleLbl="revTx" presStyleIdx="0" presStyleCnt="4">
        <dgm:presLayoutVars>
          <dgm:chMax val="1"/>
          <dgm:chPref val="1"/>
        </dgm:presLayoutVars>
      </dgm:prSet>
      <dgm:spPr/>
    </dgm:pt>
    <dgm:pt modelId="{C4441385-9A23-463F-B9CF-14B7F0575AD0}" type="pres">
      <dgm:prSet presAssocID="{AE352FD0-B0C4-45EC-B77A-3FDFD968E937}" presName="sibTrans" presStyleCnt="0"/>
      <dgm:spPr/>
    </dgm:pt>
    <dgm:pt modelId="{85EA9AA2-7ABA-4C6F-804C-FEEB9D4076A3}" type="pres">
      <dgm:prSet presAssocID="{587B968C-36F9-41AF-A301-A6654A8B1ED4}" presName="compNode" presStyleCnt="0"/>
      <dgm:spPr/>
    </dgm:pt>
    <dgm:pt modelId="{A5AA2714-F782-4AF4-8B49-395C60F42F5C}" type="pres">
      <dgm:prSet presAssocID="{587B968C-36F9-41AF-A301-A6654A8B1ED4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756B9ADE-BD4B-4419-AF3D-EDC660B7C936}" type="pres">
      <dgm:prSet presAssocID="{587B968C-36F9-41AF-A301-A6654A8B1ED4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me1"/>
        </a:ext>
      </dgm:extLst>
    </dgm:pt>
    <dgm:pt modelId="{268A1604-A298-4904-BC89-619D8DD9AD8E}" type="pres">
      <dgm:prSet presAssocID="{587B968C-36F9-41AF-A301-A6654A8B1ED4}" presName="spaceRect" presStyleCnt="0"/>
      <dgm:spPr/>
    </dgm:pt>
    <dgm:pt modelId="{6572F928-1949-4C95-9813-A8BF21DF31C7}" type="pres">
      <dgm:prSet presAssocID="{587B968C-36F9-41AF-A301-A6654A8B1ED4}" presName="textRect" presStyleLbl="revTx" presStyleIdx="1" presStyleCnt="4">
        <dgm:presLayoutVars>
          <dgm:chMax val="1"/>
          <dgm:chPref val="1"/>
        </dgm:presLayoutVars>
      </dgm:prSet>
      <dgm:spPr/>
    </dgm:pt>
    <dgm:pt modelId="{D612D321-B816-4F92-B579-91DADF73185D}" type="pres">
      <dgm:prSet presAssocID="{14EEF50D-BDFA-4785-9CAA-4B6B3F895952}" presName="sibTrans" presStyleCnt="0"/>
      <dgm:spPr/>
    </dgm:pt>
    <dgm:pt modelId="{E3D064FE-247E-4200-AC77-0372C6D547F5}" type="pres">
      <dgm:prSet presAssocID="{3169CD20-005F-46D5-B046-531A146FE22F}" presName="compNode" presStyleCnt="0"/>
      <dgm:spPr/>
    </dgm:pt>
    <dgm:pt modelId="{72416709-97FA-4C7B-B497-013B9C73729F}" type="pres">
      <dgm:prSet presAssocID="{3169CD20-005F-46D5-B046-531A146FE22F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8BE651E3-967F-4E22-A939-D2D7DEBC3245}" type="pres">
      <dgm:prSet presAssocID="{3169CD20-005F-46D5-B046-531A146FE22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1B8F6D09-3A59-4435-B603-3896BFEDEF94}" type="pres">
      <dgm:prSet presAssocID="{3169CD20-005F-46D5-B046-531A146FE22F}" presName="spaceRect" presStyleCnt="0"/>
      <dgm:spPr/>
    </dgm:pt>
    <dgm:pt modelId="{16B284CA-FFA4-4B9F-B3BB-E8F358F6B1B2}" type="pres">
      <dgm:prSet presAssocID="{3169CD20-005F-46D5-B046-531A146FE22F}" presName="textRect" presStyleLbl="revTx" presStyleIdx="2" presStyleCnt="4">
        <dgm:presLayoutVars>
          <dgm:chMax val="1"/>
          <dgm:chPref val="1"/>
        </dgm:presLayoutVars>
      </dgm:prSet>
      <dgm:spPr/>
    </dgm:pt>
    <dgm:pt modelId="{51A03885-5658-4899-85A9-F92EF7C8AEF8}" type="pres">
      <dgm:prSet presAssocID="{28235846-56A8-47D1-B8E6-5351145ED3FF}" presName="sibTrans" presStyleCnt="0"/>
      <dgm:spPr/>
    </dgm:pt>
    <dgm:pt modelId="{63DF2CC6-3EC1-4326-BEA9-6002FF721B95}" type="pres">
      <dgm:prSet presAssocID="{E0642D0A-EF27-45C2-95E3-4CADCFA63998}" presName="compNode" presStyleCnt="0"/>
      <dgm:spPr/>
    </dgm:pt>
    <dgm:pt modelId="{CB3155AF-96C3-412B-92B9-80675BE71503}" type="pres">
      <dgm:prSet presAssocID="{E0642D0A-EF27-45C2-95E3-4CADCFA63998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92509F1E-8D93-4E89-8DDB-8335463513B9}" type="pres">
      <dgm:prSet presAssocID="{E0642D0A-EF27-45C2-95E3-4CADCFA63998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itstekend"/>
        </a:ext>
      </dgm:extLst>
    </dgm:pt>
    <dgm:pt modelId="{CB4FB72F-8DF2-4EF2-BE85-07DC92B50B27}" type="pres">
      <dgm:prSet presAssocID="{E0642D0A-EF27-45C2-95E3-4CADCFA63998}" presName="spaceRect" presStyleCnt="0"/>
      <dgm:spPr/>
    </dgm:pt>
    <dgm:pt modelId="{8D7B74CF-A899-4B1C-B302-917F456AE0AC}" type="pres">
      <dgm:prSet presAssocID="{E0642D0A-EF27-45C2-95E3-4CADCFA63998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F9E8A403-924C-420A-95C5-1A43D4355CBC}" type="presOf" srcId="{3169CD20-005F-46D5-B046-531A146FE22F}" destId="{16B284CA-FFA4-4B9F-B3BB-E8F358F6B1B2}" srcOrd="0" destOrd="0" presId="urn:microsoft.com/office/officeart/2018/5/layout/IconLeafLabelList"/>
    <dgm:cxn modelId="{CC30E20F-CFD3-4D4C-9848-3AC54650A895}" srcId="{60F43943-7298-4097-958F-44A5A779C44E}" destId="{587B968C-36F9-41AF-A301-A6654A8B1ED4}" srcOrd="1" destOrd="0" parTransId="{52652DAB-B5F5-4F03-A281-A53A1CA2F598}" sibTransId="{14EEF50D-BDFA-4785-9CAA-4B6B3F895952}"/>
    <dgm:cxn modelId="{42CF0627-4A84-4F4D-BF68-AE625AA8848F}" srcId="{60F43943-7298-4097-958F-44A5A779C44E}" destId="{E0642D0A-EF27-45C2-95E3-4CADCFA63998}" srcOrd="3" destOrd="0" parTransId="{ABD7DEDF-5BA0-4FD7-9122-E18C53E8690B}" sibTransId="{B765A11A-62A1-4B68-BD10-006A7E3D46E0}"/>
    <dgm:cxn modelId="{660CB13A-7C37-4481-854F-1942D831942A}" type="presOf" srcId="{78FB0CE0-DB0A-40C8-A14D-CC111F554B0D}" destId="{6BA77B13-5597-499F-BBE8-98E69680B3FC}" srcOrd="0" destOrd="0" presId="urn:microsoft.com/office/officeart/2018/5/layout/IconLeafLabelList"/>
    <dgm:cxn modelId="{D7EFBD86-59E3-4DE5-9B73-99DB0EBC49A4}" srcId="{60F43943-7298-4097-958F-44A5A779C44E}" destId="{78FB0CE0-DB0A-40C8-A14D-CC111F554B0D}" srcOrd="0" destOrd="0" parTransId="{3EA4A48C-0842-4DC6-9111-CD4FDF57FB3E}" sibTransId="{AE352FD0-B0C4-45EC-B77A-3FDFD968E937}"/>
    <dgm:cxn modelId="{00EA468C-11CE-49CB-B149-7C2D63596CE1}" type="presOf" srcId="{587B968C-36F9-41AF-A301-A6654A8B1ED4}" destId="{6572F928-1949-4C95-9813-A8BF21DF31C7}" srcOrd="0" destOrd="0" presId="urn:microsoft.com/office/officeart/2018/5/layout/IconLeafLabelList"/>
    <dgm:cxn modelId="{6A75588F-DAC5-4C77-852C-38DDD68AF94D}" type="presOf" srcId="{60F43943-7298-4097-958F-44A5A779C44E}" destId="{D9335748-E9A4-42AF-A480-7951F4CE9A86}" srcOrd="0" destOrd="0" presId="urn:microsoft.com/office/officeart/2018/5/layout/IconLeafLabelList"/>
    <dgm:cxn modelId="{A670B497-C304-4AD4-8B00-A79B68BCE8F6}" srcId="{60F43943-7298-4097-958F-44A5A779C44E}" destId="{3169CD20-005F-46D5-B046-531A146FE22F}" srcOrd="2" destOrd="0" parTransId="{1628ECCB-87AE-4EF8-8A64-0C24A83DA07F}" sibTransId="{28235846-56A8-47D1-B8E6-5351145ED3FF}"/>
    <dgm:cxn modelId="{A25F119E-2966-41A6-8E0E-9415BF30B56B}" type="presOf" srcId="{E0642D0A-EF27-45C2-95E3-4CADCFA63998}" destId="{8D7B74CF-A899-4B1C-B302-917F456AE0AC}" srcOrd="0" destOrd="0" presId="urn:microsoft.com/office/officeart/2018/5/layout/IconLeafLabelList"/>
    <dgm:cxn modelId="{F0430C0E-FD32-4512-9A99-471442149767}" type="presParOf" srcId="{D9335748-E9A4-42AF-A480-7951F4CE9A86}" destId="{CD7501CC-6B74-4279-881C-451358E2AD54}" srcOrd="0" destOrd="0" presId="urn:microsoft.com/office/officeart/2018/5/layout/IconLeafLabelList"/>
    <dgm:cxn modelId="{CE337070-C0BD-4AEA-A6BE-6DD3DAC47C97}" type="presParOf" srcId="{CD7501CC-6B74-4279-881C-451358E2AD54}" destId="{514562B8-684E-4379-8D61-3112AF10C569}" srcOrd="0" destOrd="0" presId="urn:microsoft.com/office/officeart/2018/5/layout/IconLeafLabelList"/>
    <dgm:cxn modelId="{AC059661-497E-4A8F-AD9C-9E8DB383E877}" type="presParOf" srcId="{CD7501CC-6B74-4279-881C-451358E2AD54}" destId="{AC8E1570-BC3F-4BB2-98CE-F4B9F5EBF023}" srcOrd="1" destOrd="0" presId="urn:microsoft.com/office/officeart/2018/5/layout/IconLeafLabelList"/>
    <dgm:cxn modelId="{563068C3-89F2-4805-AA38-E8121D96659A}" type="presParOf" srcId="{CD7501CC-6B74-4279-881C-451358E2AD54}" destId="{ADA12C32-18A5-4B26-93A4-4C83B6BE577E}" srcOrd="2" destOrd="0" presId="urn:microsoft.com/office/officeart/2018/5/layout/IconLeafLabelList"/>
    <dgm:cxn modelId="{EE6997B2-EFC2-4725-9A17-074932932DCE}" type="presParOf" srcId="{CD7501CC-6B74-4279-881C-451358E2AD54}" destId="{6BA77B13-5597-499F-BBE8-98E69680B3FC}" srcOrd="3" destOrd="0" presId="urn:microsoft.com/office/officeart/2018/5/layout/IconLeafLabelList"/>
    <dgm:cxn modelId="{85B3785F-69E4-4B19-AA00-D32CE83C339F}" type="presParOf" srcId="{D9335748-E9A4-42AF-A480-7951F4CE9A86}" destId="{C4441385-9A23-463F-B9CF-14B7F0575AD0}" srcOrd="1" destOrd="0" presId="urn:microsoft.com/office/officeart/2018/5/layout/IconLeafLabelList"/>
    <dgm:cxn modelId="{6E5F025E-EB6F-4982-A7F8-958ADA6FE10E}" type="presParOf" srcId="{D9335748-E9A4-42AF-A480-7951F4CE9A86}" destId="{85EA9AA2-7ABA-4C6F-804C-FEEB9D4076A3}" srcOrd="2" destOrd="0" presId="urn:microsoft.com/office/officeart/2018/5/layout/IconLeafLabelList"/>
    <dgm:cxn modelId="{42EC0250-FD37-42B8-AFB0-53979B5DEE75}" type="presParOf" srcId="{85EA9AA2-7ABA-4C6F-804C-FEEB9D4076A3}" destId="{A5AA2714-F782-4AF4-8B49-395C60F42F5C}" srcOrd="0" destOrd="0" presId="urn:microsoft.com/office/officeart/2018/5/layout/IconLeafLabelList"/>
    <dgm:cxn modelId="{CFCC9260-8291-42CA-BF6C-627B01A26ED5}" type="presParOf" srcId="{85EA9AA2-7ABA-4C6F-804C-FEEB9D4076A3}" destId="{756B9ADE-BD4B-4419-AF3D-EDC660B7C936}" srcOrd="1" destOrd="0" presId="urn:microsoft.com/office/officeart/2018/5/layout/IconLeafLabelList"/>
    <dgm:cxn modelId="{CB14C94A-5212-474F-A24C-6B37F0EEF647}" type="presParOf" srcId="{85EA9AA2-7ABA-4C6F-804C-FEEB9D4076A3}" destId="{268A1604-A298-4904-BC89-619D8DD9AD8E}" srcOrd="2" destOrd="0" presId="urn:microsoft.com/office/officeart/2018/5/layout/IconLeafLabelList"/>
    <dgm:cxn modelId="{F0BAB2CE-217F-4C95-875F-0F84B3F26E79}" type="presParOf" srcId="{85EA9AA2-7ABA-4C6F-804C-FEEB9D4076A3}" destId="{6572F928-1949-4C95-9813-A8BF21DF31C7}" srcOrd="3" destOrd="0" presId="urn:microsoft.com/office/officeart/2018/5/layout/IconLeafLabelList"/>
    <dgm:cxn modelId="{C124B537-69D9-45D2-A375-AD2543413A88}" type="presParOf" srcId="{D9335748-E9A4-42AF-A480-7951F4CE9A86}" destId="{D612D321-B816-4F92-B579-91DADF73185D}" srcOrd="3" destOrd="0" presId="urn:microsoft.com/office/officeart/2018/5/layout/IconLeafLabelList"/>
    <dgm:cxn modelId="{EFEFB11E-B797-4A8F-A86E-8AD82E7B3B0D}" type="presParOf" srcId="{D9335748-E9A4-42AF-A480-7951F4CE9A86}" destId="{E3D064FE-247E-4200-AC77-0372C6D547F5}" srcOrd="4" destOrd="0" presId="urn:microsoft.com/office/officeart/2018/5/layout/IconLeafLabelList"/>
    <dgm:cxn modelId="{606C801D-6A14-42D1-A32E-7222AEEA0027}" type="presParOf" srcId="{E3D064FE-247E-4200-AC77-0372C6D547F5}" destId="{72416709-97FA-4C7B-B497-013B9C73729F}" srcOrd="0" destOrd="0" presId="urn:microsoft.com/office/officeart/2018/5/layout/IconLeafLabelList"/>
    <dgm:cxn modelId="{661C0D86-F6D7-4B2C-AD35-C370B74CB891}" type="presParOf" srcId="{E3D064FE-247E-4200-AC77-0372C6D547F5}" destId="{8BE651E3-967F-4E22-A939-D2D7DEBC3245}" srcOrd="1" destOrd="0" presId="urn:microsoft.com/office/officeart/2018/5/layout/IconLeafLabelList"/>
    <dgm:cxn modelId="{EF63F47A-1162-4897-BFD5-7D28DC0E683D}" type="presParOf" srcId="{E3D064FE-247E-4200-AC77-0372C6D547F5}" destId="{1B8F6D09-3A59-4435-B603-3896BFEDEF94}" srcOrd="2" destOrd="0" presId="urn:microsoft.com/office/officeart/2018/5/layout/IconLeafLabelList"/>
    <dgm:cxn modelId="{01BD47FF-BAF7-4E21-9DE0-63062B570EBD}" type="presParOf" srcId="{E3D064FE-247E-4200-AC77-0372C6D547F5}" destId="{16B284CA-FFA4-4B9F-B3BB-E8F358F6B1B2}" srcOrd="3" destOrd="0" presId="urn:microsoft.com/office/officeart/2018/5/layout/IconLeafLabelList"/>
    <dgm:cxn modelId="{0A556845-50C0-4CF7-B288-BC277AD08A0C}" type="presParOf" srcId="{D9335748-E9A4-42AF-A480-7951F4CE9A86}" destId="{51A03885-5658-4899-85A9-F92EF7C8AEF8}" srcOrd="5" destOrd="0" presId="urn:microsoft.com/office/officeart/2018/5/layout/IconLeafLabelList"/>
    <dgm:cxn modelId="{028D2808-F9B7-4BC1-A83B-658488C7FA9C}" type="presParOf" srcId="{D9335748-E9A4-42AF-A480-7951F4CE9A86}" destId="{63DF2CC6-3EC1-4326-BEA9-6002FF721B95}" srcOrd="6" destOrd="0" presId="urn:microsoft.com/office/officeart/2018/5/layout/IconLeafLabelList"/>
    <dgm:cxn modelId="{079FFDDC-3024-49CC-B86F-2C1CE77C05B6}" type="presParOf" srcId="{63DF2CC6-3EC1-4326-BEA9-6002FF721B95}" destId="{CB3155AF-96C3-412B-92B9-80675BE71503}" srcOrd="0" destOrd="0" presId="urn:microsoft.com/office/officeart/2018/5/layout/IconLeafLabelList"/>
    <dgm:cxn modelId="{6A73542F-7F21-45E3-9C17-0C16C0975039}" type="presParOf" srcId="{63DF2CC6-3EC1-4326-BEA9-6002FF721B95}" destId="{92509F1E-8D93-4E89-8DDB-8335463513B9}" srcOrd="1" destOrd="0" presId="urn:microsoft.com/office/officeart/2018/5/layout/IconLeafLabelList"/>
    <dgm:cxn modelId="{FA379391-BCC4-4BE0-92D2-A9402316F900}" type="presParOf" srcId="{63DF2CC6-3EC1-4326-BEA9-6002FF721B95}" destId="{CB4FB72F-8DF2-4EF2-BE85-07DC92B50B27}" srcOrd="2" destOrd="0" presId="urn:microsoft.com/office/officeart/2018/5/layout/IconLeafLabelList"/>
    <dgm:cxn modelId="{0E2101F9-6BB9-4AE3-9BC5-208E54DD898F}" type="presParOf" srcId="{63DF2CC6-3EC1-4326-BEA9-6002FF721B95}" destId="{8D7B74CF-A899-4B1C-B302-917F456AE0AC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4562B8-684E-4379-8D61-3112AF10C569}">
      <dsp:nvSpPr>
        <dsp:cNvPr id="0" name=""/>
        <dsp:cNvSpPr/>
      </dsp:nvSpPr>
      <dsp:spPr>
        <a:xfrm>
          <a:off x="774129" y="709809"/>
          <a:ext cx="1255425" cy="1255425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8E1570-BC3F-4BB2-98CE-F4B9F5EBF023}">
      <dsp:nvSpPr>
        <dsp:cNvPr id="0" name=""/>
        <dsp:cNvSpPr/>
      </dsp:nvSpPr>
      <dsp:spPr>
        <a:xfrm>
          <a:off x="1041679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A77B13-5597-499F-BBE8-98E69680B3FC}">
      <dsp:nvSpPr>
        <dsp:cNvPr id="0" name=""/>
        <dsp:cNvSpPr/>
      </dsp:nvSpPr>
      <dsp:spPr>
        <a:xfrm>
          <a:off x="372805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600" kern="1200" dirty="0"/>
            <a:t>- B154, B155, B165 Etnische wijken en </a:t>
          </a:r>
          <a:r>
            <a:rPr lang="nl-NL" sz="1600" kern="1200" dirty="0" err="1"/>
            <a:t>Ghetto’s</a:t>
          </a:r>
          <a:endParaRPr lang="en-US" sz="1600" kern="1200" dirty="0"/>
        </a:p>
      </dsp:txBody>
      <dsp:txXfrm>
        <a:off x="372805" y="2356270"/>
        <a:ext cx="2058075" cy="720000"/>
      </dsp:txXfrm>
    </dsp:sp>
    <dsp:sp modelId="{A5AA2714-F782-4AF4-8B49-395C60F42F5C}">
      <dsp:nvSpPr>
        <dsp:cNvPr id="0" name=""/>
        <dsp:cNvSpPr/>
      </dsp:nvSpPr>
      <dsp:spPr>
        <a:xfrm>
          <a:off x="3192368" y="709809"/>
          <a:ext cx="1255425" cy="1255425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6B9ADE-BD4B-4419-AF3D-EDC660B7C936}">
      <dsp:nvSpPr>
        <dsp:cNvPr id="0" name=""/>
        <dsp:cNvSpPr/>
      </dsp:nvSpPr>
      <dsp:spPr>
        <a:xfrm>
          <a:off x="3459917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72F928-1949-4C95-9813-A8BF21DF31C7}">
      <dsp:nvSpPr>
        <dsp:cNvPr id="0" name=""/>
        <dsp:cNvSpPr/>
      </dsp:nvSpPr>
      <dsp:spPr>
        <a:xfrm>
          <a:off x="2791043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600" kern="1200" dirty="0"/>
            <a:t>- B163, B165 Suburbanisatie en Urban </a:t>
          </a:r>
          <a:r>
            <a:rPr lang="nl-NL" sz="1600" kern="1200" dirty="0" err="1"/>
            <a:t>sprawl</a:t>
          </a:r>
          <a:endParaRPr lang="en-US" sz="1600" kern="1200" dirty="0"/>
        </a:p>
      </dsp:txBody>
      <dsp:txXfrm>
        <a:off x="2791043" y="2356270"/>
        <a:ext cx="2058075" cy="720000"/>
      </dsp:txXfrm>
    </dsp:sp>
    <dsp:sp modelId="{72416709-97FA-4C7B-B497-013B9C73729F}">
      <dsp:nvSpPr>
        <dsp:cNvPr id="0" name=""/>
        <dsp:cNvSpPr/>
      </dsp:nvSpPr>
      <dsp:spPr>
        <a:xfrm>
          <a:off x="5610606" y="709809"/>
          <a:ext cx="1255425" cy="1255425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E651E3-967F-4E22-A939-D2D7DEBC3245}">
      <dsp:nvSpPr>
        <dsp:cNvPr id="0" name=""/>
        <dsp:cNvSpPr/>
      </dsp:nvSpPr>
      <dsp:spPr>
        <a:xfrm>
          <a:off x="5878155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B284CA-FFA4-4B9F-B3BB-E8F358F6B1B2}">
      <dsp:nvSpPr>
        <dsp:cNvPr id="0" name=""/>
        <dsp:cNvSpPr/>
      </dsp:nvSpPr>
      <dsp:spPr>
        <a:xfrm>
          <a:off x="5209281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600" kern="1200" dirty="0"/>
            <a:t>- Zelfstandig werken </a:t>
          </a:r>
          <a:endParaRPr lang="en-US" sz="1600" kern="1200" dirty="0"/>
        </a:p>
      </dsp:txBody>
      <dsp:txXfrm>
        <a:off x="5209281" y="2356270"/>
        <a:ext cx="2058075" cy="720000"/>
      </dsp:txXfrm>
    </dsp:sp>
    <dsp:sp modelId="{CB3155AF-96C3-412B-92B9-80675BE71503}">
      <dsp:nvSpPr>
        <dsp:cNvPr id="0" name=""/>
        <dsp:cNvSpPr/>
      </dsp:nvSpPr>
      <dsp:spPr>
        <a:xfrm>
          <a:off x="8028844" y="709809"/>
          <a:ext cx="1255425" cy="1255425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509F1E-8D93-4E89-8DDB-8335463513B9}">
      <dsp:nvSpPr>
        <dsp:cNvPr id="0" name=""/>
        <dsp:cNvSpPr/>
      </dsp:nvSpPr>
      <dsp:spPr>
        <a:xfrm>
          <a:off x="8296394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7B74CF-A899-4B1C-B302-917F456AE0AC}">
      <dsp:nvSpPr>
        <dsp:cNvPr id="0" name=""/>
        <dsp:cNvSpPr/>
      </dsp:nvSpPr>
      <dsp:spPr>
        <a:xfrm>
          <a:off x="7627519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600" kern="1200" dirty="0"/>
            <a:t>- Nabespreking</a:t>
          </a:r>
          <a:endParaRPr lang="en-US" sz="1600" kern="1200" dirty="0"/>
        </a:p>
      </dsp:txBody>
      <dsp:txXfrm>
        <a:off x="7627519" y="2356270"/>
        <a:ext cx="2058075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6/9/2020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421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6/9/2020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885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6/9/2020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242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6/9/2020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69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6/9/2020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195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6/9/2020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824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6/9/2020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863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6/9/2020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964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6/9/2020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764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6/9/2020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64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6/9/2020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428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6/9/2020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9752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2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6DA3230-3D7B-403C-9775-4BB907C9FD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chemeClr val="tx1">
                  <a:alpha val="30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367BC3-1FC4-4C4B-AE17-8A1FAE7F30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49"/>
            <a:ext cx="10058400" cy="36637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nl-NL" sz="3600">
                <a:solidFill>
                  <a:schemeClr val="bg1"/>
                </a:solidFill>
              </a:rPr>
              <a:t>Chicago: Basisboek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3450E75-6D72-4B05-8F5E-81C4F471CA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158916"/>
            <a:ext cx="10058400" cy="119583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/>
            <a:endParaRPr lang="nl-NL" sz="1800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4E5597F-CE67-4085-9548-E6A8036DA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393881" y="4035362"/>
            <a:ext cx="5404237" cy="0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42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8F0A37D-2337-4AAF-98B0-7E4E9B987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18618F1-2A1D-43B1-B507-34332C076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nl-NL" dirty="0"/>
              <a:t>Inhoud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5CCCF0-E573-463A-9760-1FDC0B2CFB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F7234D70-FB65-4E99-985E-64D219674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43F3550-BF11-43D7-A75E-FA00D5971A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4556940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0911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29">
            <a:extLst>
              <a:ext uri="{FF2B5EF4-FFF2-40B4-BE49-F238E27FC236}">
                <a16:creationId xmlns:a16="http://schemas.microsoft.com/office/drawing/2014/main" id="{E844E128-FF69-4E9F-8327-6B504B3C5A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" y="0"/>
            <a:ext cx="12191985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D1B5A03-84CF-4611-AA50-25EDE5C24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16835"/>
            <a:ext cx="5977937" cy="1666501"/>
          </a:xfrm>
        </p:spPr>
        <p:txBody>
          <a:bodyPr>
            <a:normAutofit/>
          </a:bodyPr>
          <a:lstStyle/>
          <a:p>
            <a:r>
              <a:rPr lang="nl-NL" sz="4000">
                <a:solidFill>
                  <a:srgbClr val="FFFFFF"/>
                </a:solidFill>
              </a:rPr>
              <a:t>- B154, B155, B165 Etnische wijken en Ghetto’s</a:t>
            </a:r>
          </a:p>
        </p:txBody>
      </p:sp>
      <p:cxnSp>
        <p:nvCxnSpPr>
          <p:cNvPr id="39" name="Straight Connector 31">
            <a:extLst>
              <a:ext uri="{FF2B5EF4-FFF2-40B4-BE49-F238E27FC236}">
                <a16:creationId xmlns:a16="http://schemas.microsoft.com/office/drawing/2014/main" id="{055CEADF-09EA-423C-8C45-F94AF44D5A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15896" y="2353592"/>
            <a:ext cx="53035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3031590-D6D5-4EAE-90C1-8F7BFB711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546224"/>
            <a:ext cx="7880246" cy="4311764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nl-NL" sz="2400" spc="-150" dirty="0">
                <a:solidFill>
                  <a:srgbClr val="FFFFFF"/>
                </a:solidFill>
              </a:rPr>
              <a:t>Een woonwijk waar vooral mensen uit 1 </a:t>
            </a:r>
            <a:r>
              <a:rPr lang="nl-NL" sz="2400" b="1" spc="-150" dirty="0">
                <a:solidFill>
                  <a:srgbClr val="FFFFFF"/>
                </a:solidFill>
              </a:rPr>
              <a:t>etnische groep</a:t>
            </a:r>
            <a:r>
              <a:rPr lang="nl-NL" sz="2400" spc="-150" dirty="0">
                <a:solidFill>
                  <a:srgbClr val="FFFFFF"/>
                </a:solidFill>
              </a:rPr>
              <a:t> wonen is een </a:t>
            </a:r>
            <a:r>
              <a:rPr lang="nl-NL" sz="2400" b="1" spc="-150" dirty="0">
                <a:solidFill>
                  <a:srgbClr val="FFFFFF"/>
                </a:solidFill>
              </a:rPr>
              <a:t>etnische wijk</a:t>
            </a:r>
          </a:p>
          <a:p>
            <a:pPr>
              <a:lnSpc>
                <a:spcPct val="110000"/>
              </a:lnSpc>
            </a:pPr>
            <a:r>
              <a:rPr lang="nl-NL" sz="2400" spc="-150" dirty="0">
                <a:solidFill>
                  <a:srgbClr val="FFFFFF"/>
                </a:solidFill>
              </a:rPr>
              <a:t>Een etnische groepen worden in stand gehouden door:</a:t>
            </a:r>
          </a:p>
          <a:p>
            <a:pPr>
              <a:lnSpc>
                <a:spcPct val="110000"/>
              </a:lnSpc>
            </a:pPr>
            <a:r>
              <a:rPr lang="nl-NL" sz="2400" spc="-150" dirty="0">
                <a:solidFill>
                  <a:srgbClr val="FFFFFF"/>
                </a:solidFill>
              </a:rPr>
              <a:t>- Gemeenschappelijke </a:t>
            </a:r>
            <a:r>
              <a:rPr lang="nl-NL" sz="2400" spc="-150" dirty="0" err="1">
                <a:solidFill>
                  <a:srgbClr val="FFFFFF"/>
                </a:solidFill>
              </a:rPr>
              <a:t>levenwijze</a:t>
            </a:r>
            <a:endParaRPr lang="nl-NL" sz="2400" spc="-150" dirty="0">
              <a:solidFill>
                <a:srgbClr val="FFFFFF"/>
              </a:solidFill>
            </a:endParaRPr>
          </a:p>
          <a:p>
            <a:pPr>
              <a:lnSpc>
                <a:spcPct val="110000"/>
              </a:lnSpc>
            </a:pPr>
            <a:r>
              <a:rPr lang="nl-NL" sz="2400" spc="-150" dirty="0">
                <a:solidFill>
                  <a:srgbClr val="FFFFFF"/>
                </a:solidFill>
              </a:rPr>
              <a:t>- </a:t>
            </a:r>
            <a:r>
              <a:rPr lang="nl-NL" sz="2400" b="1" spc="-150" dirty="0">
                <a:solidFill>
                  <a:srgbClr val="FFFFFF"/>
                </a:solidFill>
              </a:rPr>
              <a:t>Discriminatie</a:t>
            </a:r>
          </a:p>
          <a:p>
            <a:pPr>
              <a:lnSpc>
                <a:spcPct val="110000"/>
              </a:lnSpc>
            </a:pPr>
            <a:r>
              <a:rPr lang="nl-NL" sz="2400" spc="-150" dirty="0">
                <a:solidFill>
                  <a:srgbClr val="FFFFFF"/>
                </a:solidFill>
              </a:rPr>
              <a:t>- Inkomen</a:t>
            </a:r>
          </a:p>
          <a:p>
            <a:pPr>
              <a:lnSpc>
                <a:spcPct val="110000"/>
              </a:lnSpc>
            </a:pPr>
            <a:r>
              <a:rPr lang="nl-NL" sz="2400" spc="-150" dirty="0" err="1">
                <a:solidFill>
                  <a:srgbClr val="FFFFFF"/>
                </a:solidFill>
              </a:rPr>
              <a:t>Ghetto</a:t>
            </a:r>
            <a:r>
              <a:rPr lang="nl-NL" sz="2400" spc="-150" dirty="0">
                <a:solidFill>
                  <a:srgbClr val="FFFFFF"/>
                </a:solidFill>
              </a:rPr>
              <a:t> is een etnische wijk met een slechte </a:t>
            </a:r>
            <a:r>
              <a:rPr lang="nl-NL" sz="2400" b="1" spc="-150" dirty="0">
                <a:solidFill>
                  <a:srgbClr val="FFFFFF"/>
                </a:solidFill>
              </a:rPr>
              <a:t>leefbaarheid</a:t>
            </a:r>
          </a:p>
          <a:p>
            <a:pPr>
              <a:lnSpc>
                <a:spcPct val="110000"/>
              </a:lnSpc>
            </a:pPr>
            <a:r>
              <a:rPr lang="nl-NL" sz="2400" b="1" spc="-150" dirty="0">
                <a:solidFill>
                  <a:srgbClr val="FFFFFF"/>
                </a:solidFill>
              </a:rPr>
              <a:t>Ruimtelijke segregatie </a:t>
            </a:r>
            <a:r>
              <a:rPr lang="nl-NL" sz="2400" spc="-150" dirty="0">
                <a:solidFill>
                  <a:srgbClr val="FFFFFF"/>
                </a:solidFill>
              </a:rPr>
              <a:t>&amp;</a:t>
            </a:r>
            <a:r>
              <a:rPr lang="nl-NL" sz="2400" b="1" spc="-150" dirty="0">
                <a:solidFill>
                  <a:srgbClr val="FFFFFF"/>
                </a:solidFill>
              </a:rPr>
              <a:t> Maatschappelijke segregatie</a:t>
            </a:r>
          </a:p>
          <a:p>
            <a:pPr marL="0" indent="0">
              <a:lnSpc>
                <a:spcPct val="110000"/>
              </a:lnSpc>
              <a:buNone/>
            </a:pPr>
            <a:endParaRPr lang="nl-NL" sz="1500" spc="-150" dirty="0">
              <a:solidFill>
                <a:srgbClr val="FFFFFF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70E7160-2FF2-48A2-8DED-3B3DB179BC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26" r="36766"/>
          <a:stretch/>
        </p:blipFill>
        <p:spPr>
          <a:xfrm>
            <a:off x="7880246" y="10"/>
            <a:ext cx="458009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746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844E128-FF69-4E9F-8327-6B504B3C5A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" y="0"/>
            <a:ext cx="12191985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E1A02E0-333D-4062-B23A-0BAC54A52F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16835"/>
            <a:ext cx="5977937" cy="1666501"/>
          </a:xfrm>
        </p:spPr>
        <p:txBody>
          <a:bodyPr>
            <a:normAutofit/>
          </a:bodyPr>
          <a:lstStyle/>
          <a:p>
            <a:r>
              <a:rPr lang="nl-NL" sz="4000">
                <a:solidFill>
                  <a:srgbClr val="FFFFFF"/>
                </a:solidFill>
              </a:rPr>
              <a:t>- B163, B165 Suburbanisatie en Urban sprawl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55CEADF-09EA-423C-8C45-F94AF44D5A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15896" y="2353592"/>
            <a:ext cx="53035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97D5C3-790F-4B11-830E-1C74D2370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353592"/>
            <a:ext cx="7611901" cy="4504398"/>
          </a:xfrm>
        </p:spPr>
        <p:txBody>
          <a:bodyPr>
            <a:normAutofit/>
          </a:bodyPr>
          <a:lstStyle/>
          <a:p>
            <a:r>
              <a:rPr lang="nl-NL" sz="2000" b="1" dirty="0">
                <a:solidFill>
                  <a:srgbClr val="FFFFFF"/>
                </a:solidFill>
              </a:rPr>
              <a:t>Suburbanisatie</a:t>
            </a:r>
            <a:r>
              <a:rPr lang="nl-NL" sz="2000" dirty="0">
                <a:solidFill>
                  <a:srgbClr val="FFFFFF"/>
                </a:solidFill>
              </a:rPr>
              <a:t> is de </a:t>
            </a:r>
            <a:r>
              <a:rPr lang="nl-NL" sz="2000" b="1" dirty="0">
                <a:solidFill>
                  <a:srgbClr val="FFFFFF"/>
                </a:solidFill>
              </a:rPr>
              <a:t>migratie</a:t>
            </a:r>
            <a:r>
              <a:rPr lang="nl-NL" sz="2000" dirty="0">
                <a:solidFill>
                  <a:srgbClr val="FFFFFF"/>
                </a:solidFill>
              </a:rPr>
              <a:t> van mensen vanuit de stad naar het omringende </a:t>
            </a:r>
            <a:r>
              <a:rPr lang="nl-NL" sz="2000" b="1" dirty="0">
                <a:solidFill>
                  <a:srgbClr val="FFFFFF"/>
                </a:solidFill>
              </a:rPr>
              <a:t>platteland</a:t>
            </a:r>
            <a:r>
              <a:rPr lang="nl-NL" sz="2000" dirty="0">
                <a:solidFill>
                  <a:srgbClr val="FFFFFF"/>
                </a:solidFill>
              </a:rPr>
              <a:t>,</a:t>
            </a:r>
          </a:p>
          <a:p>
            <a:r>
              <a:rPr lang="nl-NL" sz="2000" dirty="0">
                <a:solidFill>
                  <a:srgbClr val="FFFFFF"/>
                </a:solidFill>
              </a:rPr>
              <a:t>Hierdoor groeit ook de urbanisatiegraad in de betreffende gebieden.</a:t>
            </a:r>
          </a:p>
          <a:p>
            <a:r>
              <a:rPr lang="nl-NL" sz="2000" dirty="0">
                <a:solidFill>
                  <a:srgbClr val="FFFFFF"/>
                </a:solidFill>
              </a:rPr>
              <a:t>Uiteindelijk kan het uitgroeien tot een </a:t>
            </a:r>
            <a:r>
              <a:rPr lang="nl-NL" sz="2000" b="1" dirty="0">
                <a:solidFill>
                  <a:srgbClr val="FFFFFF"/>
                </a:solidFill>
              </a:rPr>
              <a:t>voorstad</a:t>
            </a:r>
            <a:r>
              <a:rPr lang="nl-NL" sz="2000" dirty="0">
                <a:solidFill>
                  <a:srgbClr val="FFFFFF"/>
                </a:solidFill>
              </a:rPr>
              <a:t> oftewel </a:t>
            </a:r>
            <a:r>
              <a:rPr lang="nl-NL" sz="2000" b="1" dirty="0" err="1">
                <a:solidFill>
                  <a:srgbClr val="FFFFFF"/>
                </a:solidFill>
              </a:rPr>
              <a:t>suburb</a:t>
            </a:r>
            <a:r>
              <a:rPr lang="nl-NL" sz="2000" dirty="0">
                <a:solidFill>
                  <a:srgbClr val="FFFFFF"/>
                </a:solidFill>
              </a:rPr>
              <a:t>.</a:t>
            </a:r>
          </a:p>
          <a:p>
            <a:r>
              <a:rPr lang="nl-NL" sz="2000" dirty="0">
                <a:solidFill>
                  <a:srgbClr val="FFFFFF"/>
                </a:solidFill>
              </a:rPr>
              <a:t>De grote verspreiding van deze </a:t>
            </a:r>
            <a:r>
              <a:rPr lang="nl-NL" sz="2000" dirty="0" err="1">
                <a:solidFill>
                  <a:srgbClr val="FFFFFF"/>
                </a:solidFill>
              </a:rPr>
              <a:t>suburbs</a:t>
            </a:r>
            <a:r>
              <a:rPr lang="nl-NL" sz="2000" dirty="0">
                <a:solidFill>
                  <a:srgbClr val="FFFFFF"/>
                </a:solidFill>
              </a:rPr>
              <a:t> over het </a:t>
            </a:r>
            <a:r>
              <a:rPr lang="nl-NL" sz="2000" dirty="0" err="1">
                <a:solidFill>
                  <a:srgbClr val="FFFFFF"/>
                </a:solidFill>
              </a:rPr>
              <a:t>amerikaanse</a:t>
            </a:r>
            <a:r>
              <a:rPr lang="nl-NL" sz="2000" dirty="0">
                <a:solidFill>
                  <a:srgbClr val="FFFFFF"/>
                </a:solidFill>
              </a:rPr>
              <a:t> grondgebied noemt men </a:t>
            </a:r>
            <a:r>
              <a:rPr lang="nl-NL" sz="2000" b="1" dirty="0" err="1">
                <a:solidFill>
                  <a:srgbClr val="FFFFFF"/>
                </a:solidFill>
              </a:rPr>
              <a:t>urban</a:t>
            </a:r>
            <a:r>
              <a:rPr lang="nl-NL" sz="2000" b="1" dirty="0">
                <a:solidFill>
                  <a:srgbClr val="FFFFFF"/>
                </a:solidFill>
              </a:rPr>
              <a:t> </a:t>
            </a:r>
            <a:r>
              <a:rPr lang="nl-NL" sz="2000" b="1" dirty="0" err="1">
                <a:solidFill>
                  <a:srgbClr val="FFFFFF"/>
                </a:solidFill>
              </a:rPr>
              <a:t>sprawl</a:t>
            </a:r>
            <a:r>
              <a:rPr lang="nl-NL" sz="2000" dirty="0">
                <a:solidFill>
                  <a:srgbClr val="FFFFFF"/>
                </a:solidFill>
              </a:rPr>
              <a:t>.</a:t>
            </a:r>
          </a:p>
          <a:p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3C37185-058F-4F9C-9FB0-B12824CDBE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"/>
          <a:stretch/>
        </p:blipFill>
        <p:spPr>
          <a:xfrm>
            <a:off x="7611902" y="10"/>
            <a:ext cx="4580097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56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Afbeelding 2">
            <a:extLst>
              <a:ext uri="{FF2B5EF4-FFF2-40B4-BE49-F238E27FC236}">
                <a16:creationId xmlns:a16="http://schemas.microsoft.com/office/drawing/2014/main" id="{3227796B-BF8C-408D-96B3-6C4DBD727D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chemeClr val="tx1">
                  <a:alpha val="30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3088C74-913F-450F-80CA-BF42275FA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25549"/>
            <a:ext cx="10058400" cy="36637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>
                <a:solidFill>
                  <a:schemeClr val="bg1"/>
                </a:solidFill>
              </a:rPr>
              <a:t>Megalopolis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4E5597F-CE67-4085-9548-E6A8036DA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393881" y="4035362"/>
            <a:ext cx="5404237" cy="0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3394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FDF0794-1B86-42B2-B8C7-F60123E638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4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6312D47-F0B8-403D-872E-61BB55B592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46"/>
          <a:stretch/>
        </p:blipFill>
        <p:spPr>
          <a:xfrm>
            <a:off x="20" y="975"/>
            <a:ext cx="12191980" cy="6858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EFC1EB0-DB92-4E98-B3A9-0CD6FA5A8B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38326" y="-341385"/>
            <a:ext cx="6858003" cy="7540754"/>
          </a:xfrm>
          <a:prstGeom prst="rect">
            <a:avLst/>
          </a:prstGeom>
          <a:gradFill flip="none" rotWithShape="1">
            <a:gsLst>
              <a:gs pos="48000">
                <a:schemeClr val="tx1">
                  <a:alpha val="25000"/>
                </a:schemeClr>
              </a:gs>
              <a:gs pos="85000">
                <a:schemeClr val="tx1">
                  <a:alpha val="45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FA1E02C-725A-4C98-8259-81F3C3632E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4277" y="1475234"/>
            <a:ext cx="3214307" cy="290169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Edge city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6D07482-83A3-4451-943C-B469610829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06950" y="4508519"/>
            <a:ext cx="310896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2495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FBDCECDC-EEE3-4128-AA5E-82A8C08796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2FB67FB-5522-42C7-B116-777ABD985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89216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9600">
                <a:solidFill>
                  <a:srgbClr val="FFFFFF"/>
                </a:solidFill>
              </a:rPr>
              <a:t>- Zelfstandig werken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260EDE0-989C-4E16-AF94-F652294D82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80756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8DD82D3-D002-45B0-B16A-82B3DA4EFD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53D993-196A-4CBC-AC48-5545A2CA2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073550" cy="5126203"/>
          </a:xfrm>
        </p:spPr>
        <p:txBody>
          <a:bodyPr anchor="ctr">
            <a:normAutofit/>
          </a:bodyPr>
          <a:lstStyle/>
          <a:p>
            <a:pPr algn="r"/>
            <a:r>
              <a:rPr lang="nl-NL" sz="4100" dirty="0"/>
              <a:t> Nabespreking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F09C252-16FE-4557-AD6D-BB5CA77349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42052" y="1778497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BB3ABB-F026-4D70-8D11-546E1F7977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3786" y="621697"/>
            <a:ext cx="6791894" cy="5147973"/>
          </a:xfrm>
        </p:spPr>
        <p:txBody>
          <a:bodyPr anchor="ctr">
            <a:normAutofit/>
          </a:bodyPr>
          <a:lstStyle/>
          <a:p>
            <a:r>
              <a:rPr lang="nl-NL" dirty="0"/>
              <a:t>-Wat is het verschil tussen een etnische wijk en een </a:t>
            </a:r>
            <a:r>
              <a:rPr lang="nl-NL" dirty="0" err="1"/>
              <a:t>Ghetto</a:t>
            </a:r>
            <a:r>
              <a:rPr lang="nl-NL" dirty="0"/>
              <a:t>?</a:t>
            </a:r>
          </a:p>
          <a:p>
            <a:r>
              <a:rPr lang="nl-NL" dirty="0"/>
              <a:t>-Wat is segregatie?</a:t>
            </a:r>
          </a:p>
          <a:p>
            <a:r>
              <a:rPr lang="nl-NL" dirty="0"/>
              <a:t>-Wat is suburbanisatie?</a:t>
            </a:r>
          </a:p>
          <a:p>
            <a:r>
              <a:rPr lang="nl-NL" dirty="0"/>
              <a:t>-Wat is </a:t>
            </a:r>
            <a:r>
              <a:rPr lang="nl-NL" dirty="0" err="1"/>
              <a:t>urban</a:t>
            </a:r>
            <a:r>
              <a:rPr lang="nl-NL" dirty="0"/>
              <a:t> </a:t>
            </a:r>
            <a:r>
              <a:rPr lang="nl-NL" dirty="0" err="1"/>
              <a:t>sprawl</a:t>
            </a:r>
            <a:r>
              <a:rPr lang="nl-NL" dirty="0"/>
              <a:t>?</a:t>
            </a:r>
          </a:p>
          <a:p>
            <a:r>
              <a:rPr lang="nl-NL" dirty="0"/>
              <a:t>-Wat is een megalopolis?</a:t>
            </a:r>
          </a:p>
          <a:p>
            <a:endParaRPr lang="nl-NL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552793-7DFF-4EC7-AC69-D34A75D018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21619221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AnalogousFromRegularSeed_2SEEDS">
      <a:dk1>
        <a:srgbClr val="000000"/>
      </a:dk1>
      <a:lt1>
        <a:srgbClr val="FFFFFF"/>
      </a:lt1>
      <a:dk2>
        <a:srgbClr val="243741"/>
      </a:dk2>
      <a:lt2>
        <a:srgbClr val="E2E5E8"/>
      </a:lt2>
      <a:accent1>
        <a:srgbClr val="B16C3B"/>
      </a:accent1>
      <a:accent2>
        <a:srgbClr val="C34D4D"/>
      </a:accent2>
      <a:accent3>
        <a:srgbClr val="B5A347"/>
      </a:accent3>
      <a:accent4>
        <a:srgbClr val="3BA9B1"/>
      </a:accent4>
      <a:accent5>
        <a:srgbClr val="4D89C3"/>
      </a:accent5>
      <a:accent6>
        <a:srgbClr val="4F59B9"/>
      </a:accent6>
      <a:hlink>
        <a:srgbClr val="3C86BB"/>
      </a:hlink>
      <a:folHlink>
        <a:srgbClr val="7F7F7F"/>
      </a:folHlink>
    </a:clrScheme>
    <a:fontScheme name="Retrospect">
      <a:majorFont>
        <a:latin typeface="Univers Condensed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Univers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</Words>
  <Application>Microsoft Office PowerPoint</Application>
  <PresentationFormat>Breedbeeld</PresentationFormat>
  <Paragraphs>28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Calibri</vt:lpstr>
      <vt:lpstr>Univers</vt:lpstr>
      <vt:lpstr>Univers Condensed</vt:lpstr>
      <vt:lpstr>RetrospectVTI</vt:lpstr>
      <vt:lpstr>Chicago: Basisboek</vt:lpstr>
      <vt:lpstr>Inhoud</vt:lpstr>
      <vt:lpstr>- B154, B155, B165 Etnische wijken en Ghetto’s</vt:lpstr>
      <vt:lpstr>- B163, B165 Suburbanisatie en Urban sprawl</vt:lpstr>
      <vt:lpstr>Megalopolis</vt:lpstr>
      <vt:lpstr>Edge city</vt:lpstr>
      <vt:lpstr>- Zelfstandig werken </vt:lpstr>
      <vt:lpstr> Nabespreking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Chicago: Basisboek</dc:title>
  <dc:creator>Luc de Lange</dc:creator>
  <cp:lastModifiedBy>Luc de Lange</cp:lastModifiedBy>
  <cp:revision>1</cp:revision>
  <dcterms:created xsi:type="dcterms:W3CDTF">2020-06-09T22:12:40Z</dcterms:created>
  <dcterms:modified xsi:type="dcterms:W3CDTF">2020-06-09T22:13:00Z</dcterms:modified>
</cp:coreProperties>
</file>