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1604D7-7625-4BF1-B53B-BD58E520C8B2}" v="79" dt="2020-03-24T14:26:51.4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56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van Halderen" userId="6bff2a4e97b4373a" providerId="LiveId" clId="{C81604D7-7625-4BF1-B53B-BD58E520C8B2}"/>
    <pc:docChg chg="delSld modSld">
      <pc:chgData name="John van Halderen" userId="6bff2a4e97b4373a" providerId="LiveId" clId="{C81604D7-7625-4BF1-B53B-BD58E520C8B2}" dt="2020-03-24T14:37:15.240" v="90" actId="2696"/>
      <pc:docMkLst>
        <pc:docMk/>
      </pc:docMkLst>
      <pc:sldChg chg="del">
        <pc:chgData name="John van Halderen" userId="6bff2a4e97b4373a" providerId="LiveId" clId="{C81604D7-7625-4BF1-B53B-BD58E520C8B2}" dt="2020-03-24T14:37:15.240" v="90" actId="2696"/>
        <pc:sldMkLst>
          <pc:docMk/>
          <pc:sldMk cId="371107821" sldId="256"/>
        </pc:sldMkLst>
      </pc:sldChg>
      <pc:sldChg chg="addSp modSp modAnim">
        <pc:chgData name="John van Halderen" userId="6bff2a4e97b4373a" providerId="LiveId" clId="{C81604D7-7625-4BF1-B53B-BD58E520C8B2}" dt="2020-03-24T14:26:51.448" v="89"/>
        <pc:sldMkLst>
          <pc:docMk/>
          <pc:sldMk cId="2575372973" sldId="259"/>
        </pc:sldMkLst>
        <pc:spChg chg="add mod">
          <ac:chgData name="John van Halderen" userId="6bff2a4e97b4373a" providerId="LiveId" clId="{C81604D7-7625-4BF1-B53B-BD58E520C8B2}" dt="2020-03-24T14:17:38.766" v="1" actId="1076"/>
          <ac:spMkLst>
            <pc:docMk/>
            <pc:sldMk cId="2575372973" sldId="259"/>
            <ac:spMk id="24" creationId="{2A517F6B-B8EA-4908-BD33-DF7EE5B1E517}"/>
          </ac:spMkLst>
        </pc:spChg>
        <pc:spChg chg="add mod">
          <ac:chgData name="John van Halderen" userId="6bff2a4e97b4373a" providerId="LiveId" clId="{C81604D7-7625-4BF1-B53B-BD58E520C8B2}" dt="2020-03-24T14:19:09.933" v="42" actId="1036"/>
          <ac:spMkLst>
            <pc:docMk/>
            <pc:sldMk cId="2575372973" sldId="259"/>
            <ac:spMk id="25" creationId="{654113CF-2C6C-4D71-A153-EEB736996117}"/>
          </ac:spMkLst>
        </pc:spChg>
        <pc:spChg chg="add mod">
          <ac:chgData name="John van Halderen" userId="6bff2a4e97b4373a" providerId="LiveId" clId="{C81604D7-7625-4BF1-B53B-BD58E520C8B2}" dt="2020-03-24T14:23:33.275" v="81" actId="164"/>
          <ac:spMkLst>
            <pc:docMk/>
            <pc:sldMk cId="2575372973" sldId="259"/>
            <ac:spMk id="26" creationId="{F6E517F6-312D-4112-AD18-163DAFF12060}"/>
          </ac:spMkLst>
        </pc:spChg>
        <pc:grpChg chg="add mod">
          <ac:chgData name="John van Halderen" userId="6bff2a4e97b4373a" providerId="LiveId" clId="{C81604D7-7625-4BF1-B53B-BD58E520C8B2}" dt="2020-03-24T14:23:33.275" v="81" actId="164"/>
          <ac:grpSpMkLst>
            <pc:docMk/>
            <pc:sldMk cId="2575372973" sldId="259"/>
            <ac:grpSpMk id="29" creationId="{122E8E11-3594-4A4B-A4D7-F682D8818128}"/>
          </ac:grpSpMkLst>
        </pc:grpChg>
        <pc:cxnChg chg="add mod">
          <ac:chgData name="John van Halderen" userId="6bff2a4e97b4373a" providerId="LiveId" clId="{C81604D7-7625-4BF1-B53B-BD58E520C8B2}" dt="2020-03-24T14:23:33.275" v="81" actId="164"/>
          <ac:cxnSpMkLst>
            <pc:docMk/>
            <pc:sldMk cId="2575372973" sldId="259"/>
            <ac:cxnSpMk id="28" creationId="{CA0C1EAF-6ED4-4149-B24C-DFE1F24F5B75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C35646-1331-46B7-B0D7-0D86508AAD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B165BC-F25D-4A72-9B29-A7C01109BC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301EF7-895E-46F2-B812-E28252E87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4102F3-BF3B-4E1F-80EA-16BCCADF1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1B823B-BB83-4964-84F3-BDCAC5452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0616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0F235-84FE-47D7-B92E-0F68F26EC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B1CC8D1-BF59-407D-BF63-833D1463D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6E0173-FCDD-4F86-8C60-69E3F42A3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A97A03-3ECA-4160-BE77-68AC53CE7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7A8A60-1FBC-472D-8A0D-26AA8995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947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57073B7-77B3-44DD-A90B-3718BFC045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4AF865D-CFEA-4A7E-8374-1E582528AA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B86389-BE66-4614-BC7E-95C01FE80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1747EB-7413-4EBA-802D-228F9135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2FD626-E980-4668-81F5-C1D5B43AB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099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330C75-1623-49D1-B1F7-0FEE0EDA1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E08271-2736-4D88-9772-5684A5CD3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D85AB9-A4D1-4A8A-AAA9-3705C753A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64CD8E-E3FA-4013-A4CD-F176D05B4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9216EC-D80E-443C-A444-F17FFF140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403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B2862A-B297-4D06-9AA2-8CEDA32CF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4461F01-983D-4A1D-A306-A0CDA410B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F61098-4C9B-4D66-B26A-75DFEAB0B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D5C466-064F-48BB-B0BA-0E9C01E6A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AFA842-A964-4256-8749-30112C06A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21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AED270-7C44-483E-A17C-8BF906B30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887941-64F8-47F1-BB7E-F48998694E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992AB53-3DB3-4503-9F38-64BAC20C92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D80E6AD-7557-48EF-8237-3E248CE5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EE31ED6-FFD8-4497-BD2B-F41A4E5B7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C2B57DE-CBBA-4057-B2D4-0DFBA3891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128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4FF34B-4598-4F04-9008-3839D267B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33114F2-233B-4ADC-A0C8-FC313FEAC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C96F7DA-3B3C-453A-B5E9-007A617B9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6A130CF-A44B-4299-8965-E07058008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C0F7048-FE3D-4177-A940-B7D1B2076A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6CDD0BA-025D-4E5D-8E10-A3C1EEDBC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10977E4-4712-47A1-B412-28E5D75D9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54E26E6-148D-4245-9961-C73924B60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7176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6368BB-EF75-4B18-9B3F-FB1F5F1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39D1C17-3BFD-41B0-8D1B-7E0B007A7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518E84A-C014-4B7F-AE7E-CC5212EBF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04274F8-9331-42FA-999C-7C525CA6A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5720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6ABC166-BDA6-474F-902A-6C444DDDA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CF80CB8-DFE8-4B27-B0BA-9A6AF15E4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3FBE0BA-2723-424B-BB3E-EBEE20604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0322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CFF7A3-FE64-4953-9471-4F29E4A32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A79392-24B3-4E5F-804E-8B15782D1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E7E6BA2-E358-4AE9-8283-1F96D9B4AA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610397D-3E6D-4C1E-83CD-B9EB71423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2D10197-65DD-4C17-97F4-143F3BA3D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CC0FAF4-7F00-4D44-AC9A-6D87A2534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11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563D8A-4338-443C-9F9F-C59810D50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C22392-FC63-4023-AE54-015C7A2FB4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7DBD14D-1AB7-4FC3-9A8E-79F93E75C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73892D3-2C03-4C62-8274-549BEEEB0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88BE472-BA6E-49A6-AC01-8B51001E5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DAF0AF6-6F07-4AA0-8B8C-ADA80A0F5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76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9CDF7AB-E182-49A2-A71F-AFD58E1E2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E017526-F1F2-4D02-8883-4D34B2443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01BD3B5-AEA0-411C-B992-58287CA3D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826AD-1B6E-4B89-9167-DB7A481999C6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38B338-82DD-4321-B49E-21DAB955FB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37EF995-CBC3-4132-B4B7-E18E587231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22229-91AB-4E61-80D6-EEB8680505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31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EB04A22-3666-4A52-B99D-CA5FA9446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029622"/>
              </p:ext>
            </p:extLst>
          </p:nvPr>
        </p:nvGraphicFramePr>
        <p:xfrm>
          <a:off x="243398" y="675840"/>
          <a:ext cx="11705204" cy="3063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886">
                  <a:extLst>
                    <a:ext uri="{9D8B030D-6E8A-4147-A177-3AD203B41FA5}">
                      <a16:colId xmlns:a16="http://schemas.microsoft.com/office/drawing/2014/main" val="1378778101"/>
                    </a:ext>
                  </a:extLst>
                </a:gridCol>
                <a:gridCol w="2196336">
                  <a:extLst>
                    <a:ext uri="{9D8B030D-6E8A-4147-A177-3AD203B41FA5}">
                      <a16:colId xmlns:a16="http://schemas.microsoft.com/office/drawing/2014/main" val="386011373"/>
                    </a:ext>
                  </a:extLst>
                </a:gridCol>
                <a:gridCol w="1828719">
                  <a:extLst>
                    <a:ext uri="{9D8B030D-6E8A-4147-A177-3AD203B41FA5}">
                      <a16:colId xmlns:a16="http://schemas.microsoft.com/office/drawing/2014/main" val="1354407252"/>
                    </a:ext>
                  </a:extLst>
                </a:gridCol>
                <a:gridCol w="1648422">
                  <a:extLst>
                    <a:ext uri="{9D8B030D-6E8A-4147-A177-3AD203B41FA5}">
                      <a16:colId xmlns:a16="http://schemas.microsoft.com/office/drawing/2014/main" val="3319666302"/>
                    </a:ext>
                  </a:extLst>
                </a:gridCol>
                <a:gridCol w="1646081">
                  <a:extLst>
                    <a:ext uri="{9D8B030D-6E8A-4147-A177-3AD203B41FA5}">
                      <a16:colId xmlns:a16="http://schemas.microsoft.com/office/drawing/2014/main" val="4191995742"/>
                    </a:ext>
                  </a:extLst>
                </a:gridCol>
                <a:gridCol w="1458760">
                  <a:extLst>
                    <a:ext uri="{9D8B030D-6E8A-4147-A177-3AD203B41FA5}">
                      <a16:colId xmlns:a16="http://schemas.microsoft.com/office/drawing/2014/main" val="3030059687"/>
                    </a:ext>
                  </a:extLst>
                </a:gridCol>
              </a:tblGrid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Alle bedragen x € 1000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Lekkerbuiten bv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Bolleke beer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Opstapper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Overige klanten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Totaal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61025461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Omzet aandeel %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20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18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52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211684576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Brutowinst aandeel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</a:rPr>
                        <a:t>24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23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47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2127335059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Inkoop aandeel %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53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53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 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3293870940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Inkoop potentieel €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1.200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1.019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566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9.515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12.300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257414273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Omzet €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600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540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300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1.560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3.000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1822560626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Brutowinst €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</a:rPr>
                        <a:t>432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414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108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846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1.800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2175913674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Brutowinstmarge %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</a:rPr>
                        <a:t>72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</a:rPr>
                        <a:t>77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36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54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</a:rPr>
                        <a:t>60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184555085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BD795B70-374C-4DB3-B46A-6F506F992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97" y="3991579"/>
            <a:ext cx="1151951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BushBush</a:t>
            </a: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heeft een aantal grote en natuurlijk ook een grote hoeveelheid kleinere klanten.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Het bedrijf heeft van haar klanten een accountanalyse gemaakt (</a:t>
            </a:r>
            <a:r>
              <a:rPr kumimoji="0" lang="nl-NL" altLang="nl-NL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BushBush</a:t>
            </a: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levert alleen in Nederland).</a:t>
            </a:r>
            <a:endParaRPr kumimoji="0" lang="nl-NL" altLang="nl-NL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Het marktaandeel van </a:t>
            </a:r>
            <a:r>
              <a:rPr kumimoji="0" lang="nl-NL" altLang="nl-NL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BushBush</a:t>
            </a: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in de Nederlandse markt was vorig jaar 12%.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/>
            </a:pP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Bereken de omvang van de Nederlandse markt van vorig jaar.</a:t>
            </a:r>
            <a:endParaRPr kumimoji="0" lang="nl-NL" altLang="nl-NL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1F1D7DC3-D8D9-495E-AA42-16842180B57D}"/>
              </a:ext>
            </a:extLst>
          </p:cNvPr>
          <p:cNvSpPr/>
          <p:nvPr/>
        </p:nvSpPr>
        <p:spPr>
          <a:xfrm>
            <a:off x="243397" y="239315"/>
            <a:ext cx="80579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Tabel 1. Analyse van </a:t>
            </a:r>
            <a:r>
              <a:rPr kumimoji="0" lang="nl-NL" altLang="nl-NL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BushBush</a:t>
            </a: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van de Nederlandse markt van 2019.</a:t>
            </a:r>
            <a:endParaRPr kumimoji="0" lang="nl-NL" altLang="nl-NL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35FA282D-DEC7-4EFE-8096-8A01590E275B}"/>
              </a:ext>
            </a:extLst>
          </p:cNvPr>
          <p:cNvSpPr/>
          <p:nvPr/>
        </p:nvSpPr>
        <p:spPr>
          <a:xfrm>
            <a:off x="243397" y="2592280"/>
            <a:ext cx="11705204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Ovaal 2">
            <a:extLst>
              <a:ext uri="{FF2B5EF4-FFF2-40B4-BE49-F238E27FC236}">
                <a16:creationId xmlns:a16="http://schemas.microsoft.com/office/drawing/2014/main" id="{5EFAAFD7-1FB0-4234-84EE-54710FC6A1A3}"/>
              </a:ext>
            </a:extLst>
          </p:cNvPr>
          <p:cNvSpPr/>
          <p:nvPr/>
        </p:nvSpPr>
        <p:spPr>
          <a:xfrm>
            <a:off x="10218199" y="2230969"/>
            <a:ext cx="1305018" cy="10919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17289B8D-D8A6-4DBD-B5DC-CF9DD136CEAF}"/>
              </a:ext>
            </a:extLst>
          </p:cNvPr>
          <p:cNvSpPr/>
          <p:nvPr/>
        </p:nvSpPr>
        <p:spPr>
          <a:xfrm>
            <a:off x="6560599" y="4223710"/>
            <a:ext cx="1305018" cy="10919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38D30E-84E0-4D91-A8E9-9B49081312DD}"/>
              </a:ext>
            </a:extLst>
          </p:cNvPr>
          <p:cNvSpPr txBox="1"/>
          <p:nvPr/>
        </p:nvSpPr>
        <p:spPr>
          <a:xfrm>
            <a:off x="335280" y="5536100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3.000.000 : 12 x 100 =  25.000.000,-</a:t>
            </a:r>
          </a:p>
        </p:txBody>
      </p:sp>
    </p:spTree>
    <p:extLst>
      <p:ext uri="{BB962C8B-B14F-4D97-AF65-F5344CB8AC3E}">
        <p14:creationId xmlns:p14="http://schemas.microsoft.com/office/powerpoint/2010/main" val="334111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EB04A22-3666-4A52-B99D-CA5FA9446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888049"/>
              </p:ext>
            </p:extLst>
          </p:nvPr>
        </p:nvGraphicFramePr>
        <p:xfrm>
          <a:off x="243398" y="675840"/>
          <a:ext cx="11705204" cy="3063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886">
                  <a:extLst>
                    <a:ext uri="{9D8B030D-6E8A-4147-A177-3AD203B41FA5}">
                      <a16:colId xmlns:a16="http://schemas.microsoft.com/office/drawing/2014/main" val="1378778101"/>
                    </a:ext>
                  </a:extLst>
                </a:gridCol>
                <a:gridCol w="2196336">
                  <a:extLst>
                    <a:ext uri="{9D8B030D-6E8A-4147-A177-3AD203B41FA5}">
                      <a16:colId xmlns:a16="http://schemas.microsoft.com/office/drawing/2014/main" val="386011373"/>
                    </a:ext>
                  </a:extLst>
                </a:gridCol>
                <a:gridCol w="1828719">
                  <a:extLst>
                    <a:ext uri="{9D8B030D-6E8A-4147-A177-3AD203B41FA5}">
                      <a16:colId xmlns:a16="http://schemas.microsoft.com/office/drawing/2014/main" val="1354407252"/>
                    </a:ext>
                  </a:extLst>
                </a:gridCol>
                <a:gridCol w="1648422">
                  <a:extLst>
                    <a:ext uri="{9D8B030D-6E8A-4147-A177-3AD203B41FA5}">
                      <a16:colId xmlns:a16="http://schemas.microsoft.com/office/drawing/2014/main" val="3319666302"/>
                    </a:ext>
                  </a:extLst>
                </a:gridCol>
                <a:gridCol w="1646081">
                  <a:extLst>
                    <a:ext uri="{9D8B030D-6E8A-4147-A177-3AD203B41FA5}">
                      <a16:colId xmlns:a16="http://schemas.microsoft.com/office/drawing/2014/main" val="4191995742"/>
                    </a:ext>
                  </a:extLst>
                </a:gridCol>
                <a:gridCol w="1458760">
                  <a:extLst>
                    <a:ext uri="{9D8B030D-6E8A-4147-A177-3AD203B41FA5}">
                      <a16:colId xmlns:a16="http://schemas.microsoft.com/office/drawing/2014/main" val="3030059687"/>
                    </a:ext>
                  </a:extLst>
                </a:gridCol>
              </a:tblGrid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Alle bedragen x € 1000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Lekkerbuiten bv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Bolleke beer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Opstapper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Overige klanten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Totaal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61025461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Omzet aandeel %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20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18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52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211684576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Brutowinst aandeel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</a:rPr>
                        <a:t>24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23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47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2127335059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Inkoop aandeel %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53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53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 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3293870940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Inkoop potentieel €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1.200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1.019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566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9.515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12.300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257414273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Omzet €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600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540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300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1.560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3.000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1822560626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Brutowinst €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</a:rPr>
                        <a:t>432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414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108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846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1.800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2175913674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Brutowinstmarge %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</a:rPr>
                        <a:t>72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</a:rPr>
                        <a:t>77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36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54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</a:rPr>
                        <a:t>60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extLst>
                  <a:ext uri="{0D108BD9-81ED-4DB2-BD59-A6C34878D82A}">
                    <a16:rowId xmlns:a16="http://schemas.microsoft.com/office/drawing/2014/main" val="184555085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BD795B70-374C-4DB3-B46A-6F506F992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97" y="3714581"/>
            <a:ext cx="1151951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BushBush</a:t>
            </a: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heeft een aantal grote en natuurlijk ook een grote hoeveelheid kleinere klanten.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Het bedrijf heeft van haar klanten een accountanalyse gemaakt (</a:t>
            </a:r>
            <a:r>
              <a:rPr kumimoji="0" lang="nl-NL" altLang="nl-NL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BushBush</a:t>
            </a: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levert alleen in Nederland).</a:t>
            </a:r>
            <a:endParaRPr kumimoji="0" lang="nl-NL" altLang="nl-NL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Het marktaandeel van </a:t>
            </a:r>
            <a:r>
              <a:rPr kumimoji="0" lang="nl-NL" altLang="nl-NL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BushBush</a:t>
            </a: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in de Nederlandse markt was vorig jaar 12%.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342900" lvl="0" indent="-342900">
              <a:buFont typeface="+mj-lt"/>
              <a:buAutoNum type="alphaUcPeriod" startAt="2"/>
            </a:pPr>
            <a:r>
              <a:rPr lang="nl-NL" dirty="0">
                <a:latin typeface="+mj-lt"/>
              </a:rPr>
              <a:t>De omvang van de totale markt stijgt in 2020 met 4%. (Opm. Bij de berekening van de omzet is nog geen rekening gehouden met eventuele omzetverliezen i.v.m. de Coronacrisis)</a:t>
            </a:r>
            <a:br>
              <a:rPr lang="nl-NL" dirty="0">
                <a:latin typeface="+mj-lt"/>
              </a:rPr>
            </a:br>
            <a:r>
              <a:rPr lang="nl-NL" dirty="0">
                <a:latin typeface="+mj-lt"/>
              </a:rPr>
              <a:t>Bereken de omvang van de Nederlandse markt van 2020.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1F1D7DC3-D8D9-495E-AA42-16842180B57D}"/>
              </a:ext>
            </a:extLst>
          </p:cNvPr>
          <p:cNvSpPr/>
          <p:nvPr/>
        </p:nvSpPr>
        <p:spPr>
          <a:xfrm>
            <a:off x="243397" y="239315"/>
            <a:ext cx="80579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Tabel 1. Analyse van </a:t>
            </a:r>
            <a:r>
              <a:rPr kumimoji="0" lang="nl-NL" altLang="nl-NL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BushBush</a:t>
            </a: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van de Nederlandse markt van 2019.</a:t>
            </a:r>
            <a:endParaRPr kumimoji="0" lang="nl-NL" altLang="nl-NL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998D1AF-E644-4BB4-AAB1-CB4A6B8E2C02}"/>
              </a:ext>
            </a:extLst>
          </p:cNvPr>
          <p:cNvSpPr txBox="1"/>
          <p:nvPr/>
        </p:nvSpPr>
        <p:spPr>
          <a:xfrm>
            <a:off x="599440" y="5894108"/>
            <a:ext cx="2796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Markt in 2019: 25.000.000,-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C6C3829-BEED-4340-B442-5FDC843D5035}"/>
              </a:ext>
            </a:extLst>
          </p:cNvPr>
          <p:cNvSpPr txBox="1"/>
          <p:nvPr/>
        </p:nvSpPr>
        <p:spPr>
          <a:xfrm>
            <a:off x="599440" y="6226976"/>
            <a:ext cx="4811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Markt in 2020: 25.000.000,- x 1,04 = 26.000.000,-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00CCBE50-F53A-4E68-9CF2-1A6D681FCBEB}"/>
              </a:ext>
            </a:extLst>
          </p:cNvPr>
          <p:cNvSpPr/>
          <p:nvPr/>
        </p:nvSpPr>
        <p:spPr>
          <a:xfrm>
            <a:off x="4758313" y="4422613"/>
            <a:ext cx="1305018" cy="10919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426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EB04A22-3666-4A52-B99D-CA5FA9446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444033"/>
              </p:ext>
            </p:extLst>
          </p:nvPr>
        </p:nvGraphicFramePr>
        <p:xfrm>
          <a:off x="243398" y="675840"/>
          <a:ext cx="11705204" cy="3063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886">
                  <a:extLst>
                    <a:ext uri="{9D8B030D-6E8A-4147-A177-3AD203B41FA5}">
                      <a16:colId xmlns:a16="http://schemas.microsoft.com/office/drawing/2014/main" val="1378778101"/>
                    </a:ext>
                  </a:extLst>
                </a:gridCol>
                <a:gridCol w="2196336">
                  <a:extLst>
                    <a:ext uri="{9D8B030D-6E8A-4147-A177-3AD203B41FA5}">
                      <a16:colId xmlns:a16="http://schemas.microsoft.com/office/drawing/2014/main" val="386011373"/>
                    </a:ext>
                  </a:extLst>
                </a:gridCol>
                <a:gridCol w="1828719">
                  <a:extLst>
                    <a:ext uri="{9D8B030D-6E8A-4147-A177-3AD203B41FA5}">
                      <a16:colId xmlns:a16="http://schemas.microsoft.com/office/drawing/2014/main" val="1354407252"/>
                    </a:ext>
                  </a:extLst>
                </a:gridCol>
                <a:gridCol w="1648422">
                  <a:extLst>
                    <a:ext uri="{9D8B030D-6E8A-4147-A177-3AD203B41FA5}">
                      <a16:colId xmlns:a16="http://schemas.microsoft.com/office/drawing/2014/main" val="3319666302"/>
                    </a:ext>
                  </a:extLst>
                </a:gridCol>
                <a:gridCol w="1646081">
                  <a:extLst>
                    <a:ext uri="{9D8B030D-6E8A-4147-A177-3AD203B41FA5}">
                      <a16:colId xmlns:a16="http://schemas.microsoft.com/office/drawing/2014/main" val="4191995742"/>
                    </a:ext>
                  </a:extLst>
                </a:gridCol>
                <a:gridCol w="1458760">
                  <a:extLst>
                    <a:ext uri="{9D8B030D-6E8A-4147-A177-3AD203B41FA5}">
                      <a16:colId xmlns:a16="http://schemas.microsoft.com/office/drawing/2014/main" val="3030059687"/>
                    </a:ext>
                  </a:extLst>
                </a:gridCol>
              </a:tblGrid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Alle bedragen x € 1000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Lekkerbuiten bv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Bolleke beer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Opstapper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Overige klanten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Totaal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 anchor="ctr"/>
                </a:tc>
                <a:extLst>
                  <a:ext uri="{0D108BD9-81ED-4DB2-BD59-A6C34878D82A}">
                    <a16:rowId xmlns:a16="http://schemas.microsoft.com/office/drawing/2014/main" val="610254612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Omzet aandeel %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extLst>
                  <a:ext uri="{0D108BD9-81ED-4DB2-BD59-A6C34878D82A}">
                    <a16:rowId xmlns:a16="http://schemas.microsoft.com/office/drawing/2014/main" val="211684576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Brutowinst aandeel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extLst>
                  <a:ext uri="{0D108BD9-81ED-4DB2-BD59-A6C34878D82A}">
                    <a16:rowId xmlns:a16="http://schemas.microsoft.com/office/drawing/2014/main" val="2127335059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Inkoop aandeel %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extLst>
                  <a:ext uri="{0D108BD9-81ED-4DB2-BD59-A6C34878D82A}">
                    <a16:rowId xmlns:a16="http://schemas.microsoft.com/office/drawing/2014/main" val="3293870940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</a:rPr>
                        <a:t>Inkoop potentieel €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1.019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12.515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15.300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extLst>
                  <a:ext uri="{0D108BD9-81ED-4DB2-BD59-A6C34878D82A}">
                    <a16:rowId xmlns:a16="http://schemas.microsoft.com/office/drawing/2014/main" val="2574142735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Omzet €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645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524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564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2.297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4.030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extLst>
                  <a:ext uri="{0D108BD9-81ED-4DB2-BD59-A6C34878D82A}">
                    <a16:rowId xmlns:a16="http://schemas.microsoft.com/office/drawing/2014/main" val="1822560626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Brutowinst €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extLst>
                  <a:ext uri="{0D108BD9-81ED-4DB2-BD59-A6C34878D82A}">
                    <a16:rowId xmlns:a16="http://schemas.microsoft.com/office/drawing/2014/main" val="2175913674"/>
                  </a:ext>
                </a:extLst>
              </a:tr>
              <a:tr h="382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</a:rPr>
                        <a:t>Brutowinstmarge %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371" marR="0" marT="777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nl-NL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120" marR="62865" marT="6985" marB="0"/>
                </a:tc>
                <a:extLst>
                  <a:ext uri="{0D108BD9-81ED-4DB2-BD59-A6C34878D82A}">
                    <a16:rowId xmlns:a16="http://schemas.microsoft.com/office/drawing/2014/main" val="184555085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BD795B70-374C-4DB3-B46A-6F506F992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97" y="4047737"/>
            <a:ext cx="115195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lvl="0" indent="-342900">
              <a:buFont typeface="+mj-lt"/>
              <a:buAutoNum type="alphaUcPeriod" startAt="3"/>
            </a:pPr>
            <a:r>
              <a:rPr lang="nl-NL" dirty="0">
                <a:latin typeface="+mj-lt"/>
              </a:rPr>
              <a:t>Bereken de ontbrekende brutowinstbedragen en de ontbrekende brutowinstmarge van de tabel</a:t>
            </a:r>
            <a:r>
              <a:rPr lang="nl-NL" dirty="0"/>
              <a:t>.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1F1D7DC3-D8D9-495E-AA42-16842180B57D}"/>
              </a:ext>
            </a:extLst>
          </p:cNvPr>
          <p:cNvSpPr/>
          <p:nvPr/>
        </p:nvSpPr>
        <p:spPr>
          <a:xfrm>
            <a:off x="243397" y="239315"/>
            <a:ext cx="80579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dirty="0">
                <a:latin typeface="+mj-lt"/>
              </a:rPr>
              <a:t>Tabel 2 Analyse van </a:t>
            </a:r>
            <a:r>
              <a:rPr lang="nl-NL" b="1" dirty="0" err="1">
                <a:latin typeface="+mj-lt"/>
              </a:rPr>
              <a:t>BushBush</a:t>
            </a:r>
            <a:r>
              <a:rPr lang="nl-NL" dirty="0">
                <a:latin typeface="+mj-lt"/>
              </a:rPr>
              <a:t> van de Nederlandse markt van dit jaar</a:t>
            </a:r>
            <a:r>
              <a:rPr kumimoji="0" lang="nl-NL" altLang="nl-N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.</a:t>
            </a:r>
            <a:endParaRPr kumimoji="0" lang="nl-NL" altLang="nl-NL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4E9F44E-943D-4167-BF7F-2E11F3DFF5FA}"/>
              </a:ext>
            </a:extLst>
          </p:cNvPr>
          <p:cNvSpPr/>
          <p:nvPr/>
        </p:nvSpPr>
        <p:spPr>
          <a:xfrm>
            <a:off x="243397" y="2592280"/>
            <a:ext cx="11705204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4FD5251B-C61B-4770-9B8E-60E775C3AF56}"/>
              </a:ext>
            </a:extLst>
          </p:cNvPr>
          <p:cNvSpPr/>
          <p:nvPr/>
        </p:nvSpPr>
        <p:spPr>
          <a:xfrm>
            <a:off x="243398" y="3339731"/>
            <a:ext cx="11705204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CD94396D-42CB-4C17-84A1-D74F10B1AB92}"/>
              </a:ext>
            </a:extLst>
          </p:cNvPr>
          <p:cNvSpPr/>
          <p:nvPr/>
        </p:nvSpPr>
        <p:spPr>
          <a:xfrm>
            <a:off x="0" y="3233121"/>
            <a:ext cx="2410681" cy="6997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206935A5-827B-4B2D-9599-78FA9E87E8DF}"/>
              </a:ext>
            </a:extLst>
          </p:cNvPr>
          <p:cNvSpPr txBox="1"/>
          <p:nvPr/>
        </p:nvSpPr>
        <p:spPr>
          <a:xfrm>
            <a:off x="4366950" y="1343774"/>
            <a:ext cx="3458099" cy="13280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400" dirty="0">
                <a:solidFill>
                  <a:srgbClr val="FF0000"/>
                </a:solidFill>
                <a:latin typeface="+mj-lt"/>
              </a:rPr>
              <a:t>Brutomarge, dus omzet is uitgangspunt en dus 100%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2C42A93-CE88-4A76-82C4-58FE965F6319}"/>
              </a:ext>
            </a:extLst>
          </p:cNvPr>
          <p:cNvSpPr txBox="1"/>
          <p:nvPr/>
        </p:nvSpPr>
        <p:spPr>
          <a:xfrm>
            <a:off x="240573" y="4618894"/>
            <a:ext cx="50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645.000 = 100%, dus 645.000 : 100 x 76 = 490.200,-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C3D67F0C-EEA5-42E6-810B-7682C843D6A4}"/>
              </a:ext>
            </a:extLst>
          </p:cNvPr>
          <p:cNvSpPr txBox="1"/>
          <p:nvPr/>
        </p:nvSpPr>
        <p:spPr>
          <a:xfrm>
            <a:off x="240573" y="4966356"/>
            <a:ext cx="50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524.000 = 100%, dus 524.000 : 100 x 80 = 419.200‬,-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BBB870C-1128-4FB2-B2D3-52E5E26A1099}"/>
              </a:ext>
            </a:extLst>
          </p:cNvPr>
          <p:cNvSpPr txBox="1"/>
          <p:nvPr/>
        </p:nvSpPr>
        <p:spPr>
          <a:xfrm>
            <a:off x="240573" y="5313818"/>
            <a:ext cx="50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564.000 = 100%, dus 564.000 : 100 x 50 = 282.000,-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FD7EBF37-5307-4319-A07E-32D7A49AA92D}"/>
              </a:ext>
            </a:extLst>
          </p:cNvPr>
          <p:cNvSpPr txBox="1"/>
          <p:nvPr/>
        </p:nvSpPr>
        <p:spPr>
          <a:xfrm>
            <a:off x="240573" y="5723353"/>
            <a:ext cx="553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2.297.000 = 100%, dus 2.297.000 : 100 x 49 = 1.125.530,-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7C8664BB-FABD-445D-90EB-251E40FAAABA}"/>
              </a:ext>
            </a:extLst>
          </p:cNvPr>
          <p:cNvSpPr txBox="1"/>
          <p:nvPr/>
        </p:nvSpPr>
        <p:spPr>
          <a:xfrm>
            <a:off x="240573" y="6132888"/>
            <a:ext cx="2410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Totale winst: 2.316.930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F6C3DF10-3A0A-4EA9-B419-D5A5F1F6EBFE}"/>
              </a:ext>
            </a:extLst>
          </p:cNvPr>
          <p:cNvSpPr txBox="1"/>
          <p:nvPr/>
        </p:nvSpPr>
        <p:spPr>
          <a:xfrm>
            <a:off x="3360273" y="6130220"/>
            <a:ext cx="623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Gemiddelde Brutomarge: 2.316.930 : 4.030.000 x 100 = 57,49 % 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50D95D6-F57C-413B-A0A5-FD9EC450AF5B}"/>
              </a:ext>
            </a:extLst>
          </p:cNvPr>
          <p:cNvSpPr txBox="1"/>
          <p:nvPr/>
        </p:nvSpPr>
        <p:spPr>
          <a:xfrm>
            <a:off x="3650940" y="3005039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490.200,-</a:t>
            </a:r>
            <a:endParaRPr lang="nl-NL" dirty="0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182452E-45B8-4BF3-9BC5-B3CB5300A10D}"/>
              </a:ext>
            </a:extLst>
          </p:cNvPr>
          <p:cNvSpPr txBox="1"/>
          <p:nvPr/>
        </p:nvSpPr>
        <p:spPr>
          <a:xfrm>
            <a:off x="5753468" y="3005039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419.200,-</a:t>
            </a:r>
            <a:endParaRPr lang="nl-NL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697FF91-CDC0-4998-BADF-C1E83B545434}"/>
              </a:ext>
            </a:extLst>
          </p:cNvPr>
          <p:cNvSpPr txBox="1"/>
          <p:nvPr/>
        </p:nvSpPr>
        <p:spPr>
          <a:xfrm>
            <a:off x="7439436" y="3005039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282.000,-</a:t>
            </a:r>
            <a:endParaRPr lang="nl-NL" dirty="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8431147A-E777-47C2-8ED3-758C93592E24}"/>
              </a:ext>
            </a:extLst>
          </p:cNvPr>
          <p:cNvSpPr txBox="1"/>
          <p:nvPr/>
        </p:nvSpPr>
        <p:spPr>
          <a:xfrm>
            <a:off x="9115244" y="3005039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1.125.530,-</a:t>
            </a:r>
            <a:endParaRPr lang="nl-NL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5A7AD92-6275-4914-A606-706577534EE4}"/>
              </a:ext>
            </a:extLst>
          </p:cNvPr>
          <p:cNvSpPr txBox="1"/>
          <p:nvPr/>
        </p:nvSpPr>
        <p:spPr>
          <a:xfrm>
            <a:off x="10679292" y="3005039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2.316.930,-</a:t>
            </a:r>
            <a:endParaRPr lang="nl-NL" dirty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14341485-CF4C-4F60-A244-417875B7E964}"/>
              </a:ext>
            </a:extLst>
          </p:cNvPr>
          <p:cNvSpPr txBox="1"/>
          <p:nvPr/>
        </p:nvSpPr>
        <p:spPr>
          <a:xfrm>
            <a:off x="10936800" y="3357051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57,49%</a:t>
            </a:r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2A517F6B-B8EA-4908-BD33-DF7EE5B1E517}"/>
              </a:ext>
            </a:extLst>
          </p:cNvPr>
          <p:cNvSpPr/>
          <p:nvPr/>
        </p:nvSpPr>
        <p:spPr>
          <a:xfrm>
            <a:off x="243398" y="2978771"/>
            <a:ext cx="11705204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654113CF-2C6C-4D71-A153-EEB736996117}"/>
              </a:ext>
            </a:extLst>
          </p:cNvPr>
          <p:cNvSpPr/>
          <p:nvPr/>
        </p:nvSpPr>
        <p:spPr>
          <a:xfrm>
            <a:off x="10485120" y="3349890"/>
            <a:ext cx="1463481" cy="3693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29" name="Groep 28">
            <a:extLst>
              <a:ext uri="{FF2B5EF4-FFF2-40B4-BE49-F238E27FC236}">
                <a16:creationId xmlns:a16="http://schemas.microsoft.com/office/drawing/2014/main" id="{122E8E11-3594-4A4B-A4D7-F682D8818128}"/>
              </a:ext>
            </a:extLst>
          </p:cNvPr>
          <p:cNvGrpSpPr/>
          <p:nvPr/>
        </p:nvGrpSpPr>
        <p:grpSpPr>
          <a:xfrm>
            <a:off x="3792649" y="3233121"/>
            <a:ext cx="6886643" cy="3086289"/>
            <a:chOff x="3792649" y="3233121"/>
            <a:chExt cx="6886643" cy="3086289"/>
          </a:xfrm>
        </p:grpSpPr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F6E517F6-312D-4112-AD18-163DAFF12060}"/>
                </a:ext>
              </a:extLst>
            </p:cNvPr>
            <p:cNvSpPr/>
            <p:nvPr/>
          </p:nvSpPr>
          <p:spPr>
            <a:xfrm>
              <a:off x="3792649" y="4141385"/>
              <a:ext cx="2303351" cy="217802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28" name="Rechte verbindingslijn met pijl 27">
              <a:extLst>
                <a:ext uri="{FF2B5EF4-FFF2-40B4-BE49-F238E27FC236}">
                  <a16:creationId xmlns:a16="http://schemas.microsoft.com/office/drawing/2014/main" id="{CA0C1EAF-6ED4-4149-B24C-DFE1F24F5B75}"/>
                </a:ext>
              </a:extLst>
            </p:cNvPr>
            <p:cNvCxnSpPr/>
            <p:nvPr/>
          </p:nvCxnSpPr>
          <p:spPr>
            <a:xfrm flipV="1">
              <a:off x="6096000" y="3233121"/>
              <a:ext cx="4583292" cy="173323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537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2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" grpId="0" animBg="1"/>
      <p:bldP spid="2" grpId="1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 animBg="1"/>
      <p:bldP spid="24" grpId="1" animBg="1"/>
      <p:bldP spid="25" grpId="0" animBg="1"/>
      <p:bldP spid="25" grpId="1" animBg="1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503</Words>
  <Application>Microsoft Office PowerPoint</Application>
  <PresentationFormat>Breedbeeld</PresentationFormat>
  <Paragraphs>174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Kantoorthema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John van Halderen</dc:creator>
  <cp:lastModifiedBy>Sander Hermes</cp:lastModifiedBy>
  <cp:revision>9</cp:revision>
  <dcterms:created xsi:type="dcterms:W3CDTF">2020-03-24T12:47:43Z</dcterms:created>
  <dcterms:modified xsi:type="dcterms:W3CDTF">2020-04-03T21:02:42Z</dcterms:modified>
</cp:coreProperties>
</file>