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4"/>
  </p:sldMasterIdLst>
  <p:sldIdLst>
    <p:sldId id="278" r:id="rId5"/>
    <p:sldId id="257" r:id="rId6"/>
    <p:sldId id="258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79" r:id="rId17"/>
    <p:sldId id="275" r:id="rId18"/>
    <p:sldId id="277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40" autoAdjust="0"/>
    <p:restoredTop sz="94660"/>
  </p:normalViewPr>
  <p:slideViewPr>
    <p:cSldViewPr snapToGrid="0">
      <p:cViewPr varScale="1">
        <p:scale>
          <a:sx n="41" d="100"/>
          <a:sy n="41" d="100"/>
        </p:scale>
        <p:origin x="484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halie Beisser" userId="433b79ac-881a-4c77-b27d-3632ea4ab17e" providerId="ADAL" clId="{0E16ED1D-A74E-460F-AF11-D98CBFD1FCEE}"/>
    <pc:docChg chg="delSld">
      <pc:chgData name="Nathalie Beisser" userId="433b79ac-881a-4c77-b27d-3632ea4ab17e" providerId="ADAL" clId="{0E16ED1D-A74E-460F-AF11-D98CBFD1FCEE}" dt="2020-06-15T07:27:11.634" v="0" actId="2696"/>
      <pc:docMkLst>
        <pc:docMk/>
      </pc:docMkLst>
      <pc:sldChg chg="del">
        <pc:chgData name="Nathalie Beisser" userId="433b79ac-881a-4c77-b27d-3632ea4ab17e" providerId="ADAL" clId="{0E16ED1D-A74E-460F-AF11-D98CBFD1FCEE}" dt="2020-06-15T07:27:11.634" v="0" actId="2696"/>
        <pc:sldMkLst>
          <pc:docMk/>
          <pc:sldMk cId="3163530024" sldId="27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37689-2A8D-494A-AE82-2C3478BBC5F2}" type="datetimeFigureOut">
              <a:rPr lang="nl-NL" smtClean="0"/>
              <a:t>15-6-2020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325797D4-F2AB-461A-82A4-3EA47BB04912}" type="slidenum">
              <a:rPr lang="nl-NL" smtClean="0"/>
              <a:t>‹nr.›</a:t>
            </a:fld>
            <a:endParaRPr lang="nl-NL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9277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37689-2A8D-494A-AE82-2C3478BBC5F2}" type="datetimeFigureOut">
              <a:rPr lang="nl-NL" smtClean="0"/>
              <a:t>15-6-2020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797D4-F2AB-461A-82A4-3EA47BB04912}" type="slidenum">
              <a:rPr lang="nl-NL" smtClean="0"/>
              <a:t>‹nr.›</a:t>
            </a:fld>
            <a:endParaRPr lang="nl-NL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5058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37689-2A8D-494A-AE82-2C3478BBC5F2}" type="datetimeFigureOut">
              <a:rPr lang="nl-NL" smtClean="0"/>
              <a:t>15-6-2020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797D4-F2AB-461A-82A4-3EA47BB04912}" type="slidenum">
              <a:rPr lang="nl-NL" smtClean="0"/>
              <a:t>‹nr.›</a:t>
            </a:fld>
            <a:endParaRPr lang="nl-NL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0896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37689-2A8D-494A-AE82-2C3478BBC5F2}" type="datetimeFigureOut">
              <a:rPr lang="nl-NL" smtClean="0"/>
              <a:t>15-6-2020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797D4-F2AB-461A-82A4-3EA47BB04912}" type="slidenum">
              <a:rPr lang="nl-NL" smtClean="0"/>
              <a:t>‹nr.›</a:t>
            </a:fld>
            <a:endParaRPr lang="nl-NL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4398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37689-2A8D-494A-AE82-2C3478BBC5F2}" type="datetimeFigureOut">
              <a:rPr lang="nl-NL" smtClean="0"/>
              <a:t>15-6-2020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797D4-F2AB-461A-82A4-3EA47BB04912}" type="slidenum">
              <a:rPr lang="nl-NL" smtClean="0"/>
              <a:t>‹nr.›</a:t>
            </a:fld>
            <a:endParaRPr lang="nl-NL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3831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37689-2A8D-494A-AE82-2C3478BBC5F2}" type="datetimeFigureOut">
              <a:rPr lang="nl-NL" smtClean="0"/>
              <a:t>15-6-2020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797D4-F2AB-461A-82A4-3EA47BB04912}" type="slidenum">
              <a:rPr lang="nl-NL" smtClean="0"/>
              <a:t>‹nr.›</a:t>
            </a:fld>
            <a:endParaRPr lang="nl-NL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2450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37689-2A8D-494A-AE82-2C3478BBC5F2}" type="datetimeFigureOut">
              <a:rPr lang="nl-NL" smtClean="0"/>
              <a:t>15-6-2020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797D4-F2AB-461A-82A4-3EA47BB04912}" type="slidenum">
              <a:rPr lang="nl-NL" smtClean="0"/>
              <a:t>‹nr.›</a:t>
            </a:fld>
            <a:endParaRPr lang="nl-NL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5556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37689-2A8D-494A-AE82-2C3478BBC5F2}" type="datetimeFigureOut">
              <a:rPr lang="nl-NL" smtClean="0"/>
              <a:t>15-6-2020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797D4-F2AB-461A-82A4-3EA47BB04912}" type="slidenum">
              <a:rPr lang="nl-NL" smtClean="0"/>
              <a:t>‹nr.›</a:t>
            </a:fld>
            <a:endParaRPr lang="nl-NL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7158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37689-2A8D-494A-AE82-2C3478BBC5F2}" type="datetimeFigureOut">
              <a:rPr lang="nl-NL" smtClean="0"/>
              <a:t>15-6-2020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797D4-F2AB-461A-82A4-3EA47BB049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7773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37689-2A8D-494A-AE82-2C3478BBC5F2}" type="datetimeFigureOut">
              <a:rPr lang="nl-NL" smtClean="0"/>
              <a:t>15-6-2020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797D4-F2AB-461A-82A4-3EA47BB04912}" type="slidenum">
              <a:rPr lang="nl-NL" smtClean="0"/>
              <a:t>‹nr.›</a:t>
            </a:fld>
            <a:endParaRPr lang="nl-NL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3961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B8737689-2A8D-494A-AE82-2C3478BBC5F2}" type="datetimeFigureOut">
              <a:rPr lang="nl-NL" smtClean="0"/>
              <a:t>15-6-2020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797D4-F2AB-461A-82A4-3EA47BB04912}" type="slidenum">
              <a:rPr lang="nl-NL" smtClean="0"/>
              <a:t>‹nr.›</a:t>
            </a:fld>
            <a:endParaRPr lang="nl-NL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1167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737689-2A8D-494A-AE82-2C3478BBC5F2}" type="datetimeFigureOut">
              <a:rPr lang="nl-NL" smtClean="0"/>
              <a:t>15-6-2020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325797D4-F2AB-461A-82A4-3EA47BB04912}" type="slidenum">
              <a:rPr lang="nl-NL" smtClean="0"/>
              <a:t>‹nr.›</a:t>
            </a:fld>
            <a:endParaRPr lang="nl-NL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862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JiNs794-QF0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ambiumned.nl/oefenen/spelling/werkwoordspelling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5076FD-2789-461C-8AB8-1A6D1D9D9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Tekstanalyse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17982AC-C356-4337-A106-BA271230CE9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Bepaal het onderwerp door:</a:t>
            </a:r>
          </a:p>
          <a:p>
            <a:r>
              <a:rPr lang="nl-NL" dirty="0"/>
              <a:t>Bekijk de tekst (oriënteren). </a:t>
            </a:r>
          </a:p>
          <a:p>
            <a:r>
              <a:rPr lang="nl-NL" dirty="0"/>
              <a:t>Lees de eerste alinea (inleiding)</a:t>
            </a:r>
          </a:p>
          <a:p>
            <a:r>
              <a:rPr lang="nl-NL" dirty="0"/>
              <a:t>Lees de eerste en laatste zin per alinea</a:t>
            </a:r>
          </a:p>
          <a:p>
            <a:r>
              <a:rPr lang="nl-NL" dirty="0"/>
              <a:t>Lees de laatste alinea (slot, conclusie)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F58D74-7183-452B-805E-DBC8FADD358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Doel van de tekst:</a:t>
            </a:r>
          </a:p>
          <a:p>
            <a:r>
              <a:rPr lang="nl-NL" dirty="0"/>
              <a:t>Informeren (feitelijke informatie) zoals nieuwsberichten en artikelen.</a:t>
            </a:r>
          </a:p>
          <a:p>
            <a:r>
              <a:rPr lang="nl-NL" dirty="0"/>
              <a:t>Instrueren (uitleg over hoe iets werkt)</a:t>
            </a:r>
          </a:p>
          <a:p>
            <a:r>
              <a:rPr lang="nl-NL" dirty="0"/>
              <a:t>Overtuigen (mening van de schrijver) de tekst bestaat voornamelijk uit argumenten</a:t>
            </a:r>
          </a:p>
        </p:txBody>
      </p:sp>
    </p:spTree>
    <p:extLst>
      <p:ext uri="{BB962C8B-B14F-4D97-AF65-F5344CB8AC3E}">
        <p14:creationId xmlns:p14="http://schemas.microsoft.com/office/powerpoint/2010/main" val="35077507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EXTRA: – Figuurlijk taalgebruik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Woorden kunnen letterlijk en figuurlijk bedoeld zijn</a:t>
            </a:r>
          </a:p>
          <a:p>
            <a:r>
              <a:rPr lang="nl-NL" dirty="0"/>
              <a:t>Bij figuurlijk taalgebruik wordt er iets anders bedoeld dan wat er staat </a:t>
            </a:r>
            <a:r>
              <a:rPr lang="nl-NL" dirty="0">
                <a:sym typeface="Wingdings" panose="05000000000000000000" pitchFamily="2" charset="2"/>
              </a:rPr>
              <a:t> uit de rest van de zin kun je opmaken of een woord letterlijk of figuurlijk bedoeld is.</a:t>
            </a:r>
          </a:p>
          <a:p>
            <a:r>
              <a:rPr lang="nl-NL" dirty="0">
                <a:sym typeface="Wingdings" panose="05000000000000000000" pitchFamily="2" charset="2"/>
              </a:rPr>
              <a:t>Uitdrukkingen zijn altijd figuurlijk bedoeld</a:t>
            </a:r>
            <a:br>
              <a:rPr lang="nl-NL" dirty="0">
                <a:sym typeface="Wingdings" panose="05000000000000000000" pitchFamily="2" charset="2"/>
              </a:rPr>
            </a:br>
            <a:br>
              <a:rPr lang="nl-NL" dirty="0">
                <a:sym typeface="Wingdings" panose="05000000000000000000" pitchFamily="2" charset="2"/>
              </a:rPr>
            </a:br>
            <a:r>
              <a:rPr lang="nl-NL" i="1" dirty="0">
                <a:sym typeface="Wingdings" panose="05000000000000000000" pitchFamily="2" charset="2"/>
              </a:rPr>
              <a:t>Voor personen die Nederlands als tweede taal hebben, zijn uitdrukkingen vaak erg ingewikkeld. Zij zien deze uitdrukkingen vaak als letterlijk, terwijl ze figuurlijk bedoeld zijn</a:t>
            </a:r>
            <a:r>
              <a:rPr lang="nl-NL" dirty="0">
                <a:sym typeface="Wingdings" panose="05000000000000000000" pitchFamily="2" charset="2"/>
              </a:rPr>
              <a:t>. </a:t>
            </a:r>
            <a:br>
              <a:rPr lang="nl-NL" dirty="0">
                <a:sym typeface="Wingdings" panose="05000000000000000000" pitchFamily="2" charset="2"/>
              </a:rPr>
            </a:br>
            <a:br>
              <a:rPr lang="nl-NL" dirty="0">
                <a:sym typeface="Wingdings" panose="05000000000000000000" pitchFamily="2" charset="2"/>
              </a:rPr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9365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Letterlijk of figuurlijk?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/>
              <a:t>SC Heerenveen kwam </a:t>
            </a:r>
            <a:r>
              <a:rPr lang="nl-NL" dirty="0"/>
              <a:t>na rust flink op stoom</a:t>
            </a:r>
          </a:p>
          <a:p>
            <a:r>
              <a:rPr lang="nl-NL" dirty="0"/>
              <a:t>De pestkop strooide met die opmerkingen flink zout in de wonden</a:t>
            </a:r>
          </a:p>
          <a:p>
            <a:r>
              <a:rPr lang="nl-NL" dirty="0"/>
              <a:t>Dit voelt een beetje als water naar de zee dragen</a:t>
            </a:r>
          </a:p>
          <a:p>
            <a:r>
              <a:rPr lang="nl-NL" dirty="0"/>
              <a:t>Het is algemeen bekend dat roken slecht is voor de gezondheid</a:t>
            </a:r>
          </a:p>
          <a:p>
            <a:r>
              <a:rPr lang="nl-NL" dirty="0"/>
              <a:t>Het gezicht van de man stond op onweer</a:t>
            </a:r>
          </a:p>
          <a:p>
            <a:r>
              <a:rPr lang="nl-NL" dirty="0"/>
              <a:t>Het meisje dronk de fles in één keer leeg</a:t>
            </a:r>
          </a:p>
          <a:p>
            <a:r>
              <a:rPr lang="nl-NL" dirty="0"/>
              <a:t>De omelet brandde behoorlijk aan</a:t>
            </a:r>
          </a:p>
        </p:txBody>
      </p:sp>
    </p:spTree>
    <p:extLst>
      <p:ext uri="{BB962C8B-B14F-4D97-AF65-F5344CB8AC3E}">
        <p14:creationId xmlns:p14="http://schemas.microsoft.com/office/powerpoint/2010/main" val="20877026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00B050"/>
                </a:solidFill>
              </a:rPr>
              <a:t>Letterlijk</a:t>
            </a:r>
            <a:r>
              <a:rPr lang="nl-NL" dirty="0"/>
              <a:t> of </a:t>
            </a:r>
            <a:r>
              <a:rPr lang="nl-NL" dirty="0">
                <a:solidFill>
                  <a:srgbClr val="FF0000"/>
                </a:solidFill>
              </a:rPr>
              <a:t>figuurlijk</a:t>
            </a:r>
            <a:r>
              <a:rPr lang="nl-NL" dirty="0"/>
              <a:t>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FC Groningen kwam na rust flink op stoom</a:t>
            </a:r>
          </a:p>
          <a:p>
            <a:r>
              <a:rPr lang="nl-NL" dirty="0">
                <a:solidFill>
                  <a:srgbClr val="FF0000"/>
                </a:solidFill>
              </a:rPr>
              <a:t>De pestkop strooide met die opmerkingen flink zout in de wonden</a:t>
            </a:r>
          </a:p>
          <a:p>
            <a:r>
              <a:rPr lang="nl-NL" dirty="0">
                <a:solidFill>
                  <a:srgbClr val="FF0000"/>
                </a:solidFill>
              </a:rPr>
              <a:t>Dit voelt een beetje als water naar de zee dragen</a:t>
            </a:r>
          </a:p>
          <a:p>
            <a:r>
              <a:rPr lang="nl-NL" dirty="0">
                <a:solidFill>
                  <a:srgbClr val="00B050"/>
                </a:solidFill>
              </a:rPr>
              <a:t>Het is algemeen bekend dat roken slecht is voor de gezondheid</a:t>
            </a:r>
          </a:p>
          <a:p>
            <a:r>
              <a:rPr lang="nl-NL" dirty="0">
                <a:solidFill>
                  <a:srgbClr val="FF0000"/>
                </a:solidFill>
              </a:rPr>
              <a:t>Het gezicht van de man stond op onweer</a:t>
            </a:r>
          </a:p>
          <a:p>
            <a:r>
              <a:rPr lang="nl-NL" dirty="0">
                <a:solidFill>
                  <a:srgbClr val="00B050"/>
                </a:solidFill>
              </a:rPr>
              <a:t>Het meisje dronk de fles in één keer leeg</a:t>
            </a:r>
          </a:p>
          <a:p>
            <a:r>
              <a:rPr lang="nl-NL" dirty="0">
                <a:solidFill>
                  <a:srgbClr val="00B050"/>
                </a:solidFill>
              </a:rPr>
              <a:t>De omelet brandde behoorlijk aan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494212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26014B-4821-4E10-8811-F26BF18812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Opmerkingen schrijfopdracht: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21C255E-850B-4DB9-B9E8-F82983B689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Houd je aan de opdracht!</a:t>
            </a:r>
          </a:p>
          <a:p>
            <a:r>
              <a:rPr lang="nl-NL" dirty="0"/>
              <a:t>Denk aan de doelgroep</a:t>
            </a:r>
          </a:p>
          <a:p>
            <a:r>
              <a:rPr lang="nl-NL" dirty="0"/>
              <a:t>Gebruik schrijftaal en geen spreektaal. </a:t>
            </a:r>
          </a:p>
          <a:p>
            <a:r>
              <a:rPr lang="nl-NL" dirty="0"/>
              <a:t>Voorkom herhaling </a:t>
            </a:r>
          </a:p>
          <a:p>
            <a:r>
              <a:rPr lang="nl-NL" dirty="0"/>
              <a:t>Maak gebruik van alinea’s</a:t>
            </a:r>
          </a:p>
          <a:p>
            <a:r>
              <a:rPr lang="nl-NL" dirty="0"/>
              <a:t>Vermijd lange zinnen</a:t>
            </a:r>
          </a:p>
          <a:p>
            <a:r>
              <a:rPr lang="nl-NL" dirty="0"/>
              <a:t>Na een verbindingswoord komt een komma. , omdat , want , enz.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75137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Spelling: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Bekijk dit filmpje van Arnoud Kuipers </a:t>
            </a:r>
          </a:p>
          <a:p>
            <a:r>
              <a:rPr lang="nl-NL" dirty="0">
                <a:hlinkClick r:id="rId2"/>
              </a:rPr>
              <a:t>https://www.youtube.com/watch?v=JiNs794-QF0</a:t>
            </a:r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485436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CA0B3B-C1BE-4603-84A1-39045F85BC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Oefenen: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E216D2-B364-4AE0-BDBA-8A69FC9724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>
                <a:hlinkClick r:id="rId2"/>
              </a:rPr>
              <a:t>https://www.cambiumned.nl/oefenen/spelling/werkwoordspelling/</a:t>
            </a:r>
            <a:endParaRPr lang="nl-NL" dirty="0"/>
          </a:p>
          <a:p>
            <a:endParaRPr lang="nl-NL" dirty="0"/>
          </a:p>
          <a:p>
            <a:r>
              <a:rPr lang="nl-NL" dirty="0"/>
              <a:t>Huiswerk: Maak 4 oefeningen.</a:t>
            </a:r>
          </a:p>
          <a:p>
            <a:r>
              <a:rPr lang="nl-NL" dirty="0"/>
              <a:t>1) oefening 1: persoonsvorm(pv) in de tegenwoordige tijd</a:t>
            </a:r>
          </a:p>
          <a:p>
            <a:r>
              <a:rPr lang="nl-NL" dirty="0"/>
              <a:t>2)oefening 2: persoonsvormen zwakke werkwoorden in de verleden tijd</a:t>
            </a:r>
          </a:p>
          <a:p>
            <a:r>
              <a:rPr lang="nl-NL" dirty="0"/>
              <a:t>3)oefening persoonsvormen (pv) en voltooide deelwoorden</a:t>
            </a:r>
          </a:p>
          <a:p>
            <a:r>
              <a:rPr lang="nl-NL" dirty="0"/>
              <a:t>NB: sterke werkwoorden veranderen van klank in de verleden tijd: lopen – liep – gelopen In dit geval hoef je niet meer na te denken over d’s en t’s. Dus nooit: </a:t>
            </a:r>
            <a:r>
              <a:rPr lang="nl-NL" dirty="0" err="1"/>
              <a:t>werdt</a:t>
            </a:r>
            <a:r>
              <a:rPr lang="nl-NL" dirty="0"/>
              <a:t>! Altijd werd.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68796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Lezen – Deelonderwerpen herkennen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/>
              <a:t>Leerdoel van deze paragraaf:</a:t>
            </a:r>
            <a:br>
              <a:rPr lang="nl-NL" sz="2400" dirty="0"/>
            </a:br>
            <a:br>
              <a:rPr lang="nl-NL" sz="2400" dirty="0"/>
            </a:br>
            <a:r>
              <a:rPr lang="nl-NL" sz="2400" dirty="0"/>
              <a:t>“Je herkent de deelonderwerpen in een tekst”</a:t>
            </a:r>
          </a:p>
        </p:txBody>
      </p:sp>
    </p:spTree>
    <p:extLst>
      <p:ext uri="{BB962C8B-B14F-4D97-AF65-F5344CB8AC3E}">
        <p14:creationId xmlns:p14="http://schemas.microsoft.com/office/powerpoint/2010/main" val="11782700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zijn deelonderwerpen?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Verschillende kanten van een onderwerp die in een tekst aan bod komen</a:t>
            </a:r>
          </a:p>
          <a:p>
            <a:r>
              <a:rPr lang="nl-NL" dirty="0"/>
              <a:t>Langere teksten hebben vaak meerdere deelonderwerpen</a:t>
            </a:r>
          </a:p>
          <a:p>
            <a:r>
              <a:rPr lang="nl-NL" dirty="0"/>
              <a:t>Zichtbaar in tekst door gebruik witregels/verschillende alinea’s</a:t>
            </a:r>
          </a:p>
          <a:p>
            <a:endParaRPr lang="nl-NL" dirty="0"/>
          </a:p>
          <a:p>
            <a:r>
              <a:rPr lang="nl-NL" dirty="0"/>
              <a:t>Vaak: één deelonderwerp per alinea. Soms is een deelonderwerp zo belangrijk, dat het in meerdere alinea’s behandeld wordt</a:t>
            </a:r>
          </a:p>
        </p:txBody>
      </p:sp>
    </p:spTree>
    <p:extLst>
      <p:ext uri="{BB962C8B-B14F-4D97-AF65-F5344CB8AC3E}">
        <p14:creationId xmlns:p14="http://schemas.microsoft.com/office/powerpoint/2010/main" val="16391030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000" dirty="0"/>
              <a:t>Hoe vind je de deelonderwerpen in een tekst?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Lees de titel en de inleiding en stel vast wat het onderwerp is</a:t>
            </a:r>
          </a:p>
          <a:p>
            <a:r>
              <a:rPr lang="nl-NL" dirty="0"/>
              <a:t>Bekijk de lay-out van de tekst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nl-NL" dirty="0">
                <a:sym typeface="Wingdings" panose="05000000000000000000" pitchFamily="2" charset="2"/>
              </a:rPr>
              <a:t> Waarom is dit belangrijk?</a:t>
            </a:r>
          </a:p>
          <a:p>
            <a:pPr marL="0" indent="0">
              <a:buNone/>
            </a:pP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Bij twijfel: lees de eerste en de laatste zin van een alinea om vast te stellen waar een nieuw deelonderwerp begint</a:t>
            </a:r>
          </a:p>
        </p:txBody>
      </p:sp>
    </p:spTree>
    <p:extLst>
      <p:ext uri="{BB962C8B-B14F-4D97-AF65-F5344CB8AC3E}">
        <p14:creationId xmlns:p14="http://schemas.microsoft.com/office/powerpoint/2010/main" val="2423020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Lezen – tekstverbanden en signaalwoorden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51578" y="2810862"/>
            <a:ext cx="9603275" cy="3450613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Leerdoel van deze paragraaf:</a:t>
            </a:r>
            <a:br>
              <a:rPr lang="nl-NL" dirty="0"/>
            </a:br>
            <a:br>
              <a:rPr lang="nl-NL" dirty="0"/>
            </a:br>
            <a:r>
              <a:rPr lang="nl-NL" dirty="0"/>
              <a:t>“Je herkent signaalwoorden en je ontdekt verbanden in een tekst”</a:t>
            </a:r>
          </a:p>
        </p:txBody>
      </p:sp>
    </p:spTree>
    <p:extLst>
      <p:ext uri="{BB962C8B-B14F-4D97-AF65-F5344CB8AC3E}">
        <p14:creationId xmlns:p14="http://schemas.microsoft.com/office/powerpoint/2010/main" val="12965628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zijn tekstverbanden en signaalwoorden?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Tekstverbanden: logische verbanden tussen verschillende alinea’s.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Signaalwoorden zijn nodig om tekstverbanden te leggen. Laten ook zien welke relatie de alinea’s met elkaar hebben.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183596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Verschillende tekstverbanden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Verklaring</a:t>
            </a:r>
          </a:p>
          <a:p>
            <a:r>
              <a:rPr lang="nl-NL" dirty="0"/>
              <a:t>Tegenstelling </a:t>
            </a:r>
          </a:p>
          <a:p>
            <a:r>
              <a:rPr lang="nl-NL" dirty="0"/>
              <a:t>Conclusie/samenvatting</a:t>
            </a:r>
          </a:p>
          <a:p>
            <a:r>
              <a:rPr lang="nl-NL" dirty="0"/>
              <a:t>Doel-middel</a:t>
            </a:r>
          </a:p>
          <a:p>
            <a:r>
              <a:rPr lang="nl-NL" dirty="0"/>
              <a:t>Oorzaak-gevolg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(maar ook: opsomming, tijd, toelichting, voorwaarde, vergelijking, reden.)</a:t>
            </a:r>
          </a:p>
        </p:txBody>
      </p:sp>
    </p:spTree>
    <p:extLst>
      <p:ext uri="{BB962C8B-B14F-4D97-AF65-F5344CB8AC3E}">
        <p14:creationId xmlns:p14="http://schemas.microsoft.com/office/powerpoint/2010/main" val="20642174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Welke signaalwoorden en tekstverbanden zie je?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Ik</a:t>
            </a:r>
            <a:r>
              <a:rPr lang="en-US" dirty="0"/>
              <a:t> ben </a:t>
            </a:r>
            <a:r>
              <a:rPr lang="en-US" dirty="0" err="1"/>
              <a:t>dol</a:t>
            </a:r>
            <a:r>
              <a:rPr lang="en-US" dirty="0"/>
              <a:t> op </a:t>
            </a:r>
            <a:r>
              <a:rPr lang="en-US" dirty="0" err="1"/>
              <a:t>Italiaans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Mexicaans</a:t>
            </a:r>
            <a:r>
              <a:rPr lang="en-US" dirty="0"/>
              <a:t> </a:t>
            </a:r>
            <a:r>
              <a:rPr lang="en-US" dirty="0" err="1"/>
              <a:t>eten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 err="1"/>
              <a:t>Shoppen</a:t>
            </a:r>
            <a:r>
              <a:rPr lang="en-US" dirty="0"/>
              <a:t> </a:t>
            </a:r>
            <a:r>
              <a:rPr lang="en-US" dirty="0" err="1"/>
              <a:t>vind</a:t>
            </a:r>
            <a:r>
              <a:rPr lang="en-US" dirty="0"/>
              <a:t> </a:t>
            </a:r>
            <a:r>
              <a:rPr lang="en-US" dirty="0" err="1"/>
              <a:t>ik</a:t>
            </a:r>
            <a:r>
              <a:rPr lang="en-US" dirty="0"/>
              <a:t> </a:t>
            </a:r>
            <a:r>
              <a:rPr lang="en-US" dirty="0" err="1"/>
              <a:t>echt</a:t>
            </a:r>
            <a:r>
              <a:rPr lang="en-US" dirty="0"/>
              <a:t> super, maar </a:t>
            </a:r>
            <a:r>
              <a:rPr lang="en-US" dirty="0" err="1"/>
              <a:t>ik</a:t>
            </a:r>
            <a:r>
              <a:rPr lang="en-US" dirty="0"/>
              <a:t> </a:t>
            </a:r>
            <a:r>
              <a:rPr lang="en-US" dirty="0" err="1"/>
              <a:t>heb</a:t>
            </a:r>
            <a:r>
              <a:rPr lang="en-US" dirty="0"/>
              <a:t> </a:t>
            </a:r>
            <a:r>
              <a:rPr lang="en-US" dirty="0" err="1"/>
              <a:t>geen</a:t>
            </a:r>
            <a:r>
              <a:rPr lang="en-US" dirty="0"/>
              <a:t> geld op het moment.</a:t>
            </a:r>
          </a:p>
          <a:p>
            <a:endParaRPr lang="en-US" dirty="0"/>
          </a:p>
          <a:p>
            <a:r>
              <a:rPr lang="en-US" dirty="0" err="1"/>
              <a:t>Signaalwoorden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belangrijk</a:t>
            </a:r>
            <a:r>
              <a:rPr lang="en-US" dirty="0"/>
              <a:t> om </a:t>
            </a:r>
            <a:r>
              <a:rPr lang="en-US" dirty="0" err="1"/>
              <a:t>teksten</a:t>
            </a:r>
            <a:r>
              <a:rPr lang="en-US" dirty="0"/>
              <a:t> </a:t>
            </a:r>
            <a:r>
              <a:rPr lang="en-US" dirty="0" err="1"/>
              <a:t>goed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begrijpen</a:t>
            </a:r>
            <a:r>
              <a:rPr lang="en-US" dirty="0"/>
              <a:t>, </a:t>
            </a:r>
            <a:r>
              <a:rPr lang="en-US" dirty="0" err="1"/>
              <a:t>daarom</a:t>
            </a:r>
            <a:r>
              <a:rPr lang="en-US" dirty="0"/>
              <a:t>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je</a:t>
            </a:r>
            <a:r>
              <a:rPr lang="en-US" dirty="0"/>
              <a:t> </a:t>
            </a:r>
            <a:r>
              <a:rPr lang="en-US" dirty="0" err="1"/>
              <a:t>ze</a:t>
            </a:r>
            <a:r>
              <a:rPr lang="en-US" dirty="0"/>
              <a:t> </a:t>
            </a:r>
            <a:r>
              <a:rPr lang="en-US" dirty="0" err="1"/>
              <a:t>leren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 err="1"/>
              <a:t>Ik</a:t>
            </a:r>
            <a:r>
              <a:rPr lang="en-US" dirty="0"/>
              <a:t> </a:t>
            </a:r>
            <a:r>
              <a:rPr lang="en-US" dirty="0" err="1"/>
              <a:t>geef</a:t>
            </a:r>
            <a:r>
              <a:rPr lang="en-US" dirty="0"/>
              <a:t>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voorbeelden</a:t>
            </a:r>
            <a:r>
              <a:rPr lang="en-US" dirty="0"/>
              <a:t>, </a:t>
            </a:r>
            <a:r>
              <a:rPr lang="en-US" dirty="0" err="1"/>
              <a:t>zodat</a:t>
            </a:r>
            <a:r>
              <a:rPr lang="en-US" dirty="0"/>
              <a:t> </a:t>
            </a:r>
            <a:r>
              <a:rPr lang="en-US" dirty="0" err="1"/>
              <a:t>jullie</a:t>
            </a:r>
            <a:r>
              <a:rPr lang="en-US" dirty="0"/>
              <a:t> </a:t>
            </a:r>
            <a:r>
              <a:rPr lang="en-US" dirty="0" err="1"/>
              <a:t>alvast</a:t>
            </a:r>
            <a:r>
              <a:rPr lang="en-US" dirty="0"/>
              <a:t> wat </a:t>
            </a:r>
            <a:r>
              <a:rPr lang="en-US" dirty="0" err="1"/>
              <a:t>kunnen</a:t>
            </a:r>
            <a:r>
              <a:rPr lang="en-US" dirty="0"/>
              <a:t> </a:t>
            </a:r>
            <a:r>
              <a:rPr lang="en-US" dirty="0" err="1"/>
              <a:t>oefenen</a:t>
            </a:r>
            <a:r>
              <a:rPr lang="en-US" dirty="0"/>
              <a:t> met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stof</a:t>
            </a:r>
            <a:r>
              <a:rPr lang="en-US" dirty="0"/>
              <a:t>.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87788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000" dirty="0"/>
              <a:t>Alle tekstverbanden met enkele voorbeelden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nl-NL" dirty="0"/>
              <a:t>Opsomming </a:t>
            </a:r>
            <a:r>
              <a:rPr lang="nl-NL" dirty="0">
                <a:sym typeface="Wingdings" pitchFamily="2" charset="2"/>
              </a:rPr>
              <a:t> Ten eerste…</a:t>
            </a:r>
          </a:p>
          <a:p>
            <a:r>
              <a:rPr lang="nl-NL" dirty="0">
                <a:sym typeface="Wingdings" pitchFamily="2" charset="2"/>
              </a:rPr>
              <a:t>Tegenstelling  Maar, echter…</a:t>
            </a:r>
          </a:p>
          <a:p>
            <a:r>
              <a:rPr lang="nl-NL" dirty="0">
                <a:sym typeface="Wingdings" pitchFamily="2" charset="2"/>
              </a:rPr>
              <a:t>Tijd  Eerst, vervolgens, toen…</a:t>
            </a:r>
          </a:p>
          <a:p>
            <a:r>
              <a:rPr lang="nl-NL" dirty="0">
                <a:sym typeface="Wingdings" pitchFamily="2" charset="2"/>
              </a:rPr>
              <a:t>Oorzaak-gevolg  Doordat, daardoor…</a:t>
            </a:r>
          </a:p>
          <a:p>
            <a:r>
              <a:rPr lang="nl-NL" dirty="0">
                <a:sym typeface="Wingdings" pitchFamily="2" charset="2"/>
              </a:rPr>
              <a:t>Toelichting  Zo, bijvoorbeeld, zoals…</a:t>
            </a:r>
          </a:p>
          <a:p>
            <a:r>
              <a:rPr lang="nl-NL" dirty="0">
                <a:sym typeface="Wingdings" pitchFamily="2" charset="2"/>
              </a:rPr>
              <a:t>Voorwaarde  Als, indien, mits…</a:t>
            </a:r>
          </a:p>
          <a:p>
            <a:r>
              <a:rPr lang="nl-NL" dirty="0">
                <a:sym typeface="Wingdings" pitchFamily="2" charset="2"/>
              </a:rPr>
              <a:t>Vergelijking  Zoals, evenals, groter/kleiner…</a:t>
            </a:r>
          </a:p>
          <a:p>
            <a:r>
              <a:rPr lang="nl-NL" dirty="0">
                <a:sym typeface="Wingdings" pitchFamily="2" charset="2"/>
              </a:rPr>
              <a:t>Reden  Daarom, omdat, want, immers…</a:t>
            </a:r>
          </a:p>
          <a:p>
            <a:r>
              <a:rPr lang="nl-NL" dirty="0">
                <a:sym typeface="Wingdings" pitchFamily="2" charset="2"/>
              </a:rPr>
              <a:t>Doel-middel  Zodat, daarvoor, waarvoor…</a:t>
            </a:r>
          </a:p>
          <a:p>
            <a:r>
              <a:rPr lang="nl-NL" dirty="0">
                <a:sym typeface="Wingdings" pitchFamily="2" charset="2"/>
              </a:rPr>
              <a:t>Samenvatting  Kortom, samengevat, al met al…</a:t>
            </a:r>
          </a:p>
          <a:p>
            <a:r>
              <a:rPr lang="nl-NL" dirty="0">
                <a:sym typeface="Wingdings" pitchFamily="2" charset="2"/>
              </a:rPr>
              <a:t>Conclusie  Dus, concluderend, hieruit volgt…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55105585"/>
      </p:ext>
    </p:extLst>
  </p:cSld>
  <p:clrMapOvr>
    <a:masterClrMapping/>
  </p:clrMapOvr>
</p:sld>
</file>

<file path=ppt/theme/theme1.xml><?xml version="1.0" encoding="utf-8"?>
<a:theme xmlns:a="http://schemas.openxmlformats.org/drawingml/2006/main" name="Galerie">
  <a:themeElements>
    <a:clrScheme name="Galerie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erie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erie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EB1EBD75D1D0498BF9CB3B13D9A0EC" ma:contentTypeVersion="10" ma:contentTypeDescription="Een nieuw document maken." ma:contentTypeScope="" ma:versionID="021133488f340a5208083face405994f">
  <xsd:schema xmlns:xsd="http://www.w3.org/2001/XMLSchema" xmlns:xs="http://www.w3.org/2001/XMLSchema" xmlns:p="http://schemas.microsoft.com/office/2006/metadata/properties" xmlns:ns3="171eec53-f477-4f52-9849-d7d5b89b9f17" xmlns:ns4="166fac28-08a7-4cbf-a1aa-bd30faebd3e8" targetNamespace="http://schemas.microsoft.com/office/2006/metadata/properties" ma:root="true" ma:fieldsID="2ae373b6970483d7cd896468a78e1695" ns3:_="" ns4:_="">
    <xsd:import namespace="171eec53-f477-4f52-9849-d7d5b89b9f17"/>
    <xsd:import namespace="166fac28-08a7-4cbf-a1aa-bd30faebd3e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1eec53-f477-4f52-9849-d7d5b89b9f1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6fac28-08a7-4cbf-a1aa-bd30faebd3e8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BA97153-9C7E-46FA-80BD-C0A0B33C706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E1712BC-E835-4479-B91E-F65EA1661D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71eec53-f477-4f52-9849-d7d5b89b9f17"/>
    <ds:schemaRef ds:uri="166fac28-08a7-4cbf-a1aa-bd30faebd3e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0E6309A-620E-4082-AF00-F35C9977F1DE}">
  <ds:schemaRefs>
    <ds:schemaRef ds:uri="166fac28-08a7-4cbf-a1aa-bd30faebd3e8"/>
    <ds:schemaRef ds:uri="http://purl.org/dc/terms/"/>
    <ds:schemaRef ds:uri="http://www.w3.org/XML/1998/namespace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171eec53-f477-4f52-9849-d7d5b89b9f17"/>
    <ds:schemaRef ds:uri="http://schemas.microsoft.com/office/2006/metadata/propertie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4335</TotalTime>
  <Words>710</Words>
  <Application>Microsoft Office PowerPoint</Application>
  <PresentationFormat>Breedbeeld</PresentationFormat>
  <Paragraphs>95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9" baseType="lpstr">
      <vt:lpstr>Arial</vt:lpstr>
      <vt:lpstr>Gill Sans MT</vt:lpstr>
      <vt:lpstr>Wingdings</vt:lpstr>
      <vt:lpstr>Galerie</vt:lpstr>
      <vt:lpstr>Tekstanalyse</vt:lpstr>
      <vt:lpstr>Lezen – Deelonderwerpen herkennen</vt:lpstr>
      <vt:lpstr>Wat zijn deelonderwerpen?</vt:lpstr>
      <vt:lpstr>Hoe vind je de deelonderwerpen in een tekst?</vt:lpstr>
      <vt:lpstr>Lezen – tekstverbanden en signaalwoorden</vt:lpstr>
      <vt:lpstr>Wat zijn tekstverbanden en signaalwoorden?</vt:lpstr>
      <vt:lpstr>Verschillende tekstverbanden</vt:lpstr>
      <vt:lpstr>Welke signaalwoorden en tekstverbanden zie je?</vt:lpstr>
      <vt:lpstr>Alle tekstverbanden met enkele voorbeelden</vt:lpstr>
      <vt:lpstr>EXTRA: – Figuurlijk taalgebruik</vt:lpstr>
      <vt:lpstr>Letterlijk of figuurlijk?</vt:lpstr>
      <vt:lpstr>Letterlijk of figuurlijk?</vt:lpstr>
      <vt:lpstr>Opmerkingen schrijfopdracht:</vt:lpstr>
      <vt:lpstr>Spelling:</vt:lpstr>
      <vt:lpstr>Oefenen: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Lezen 2.2 en 2.3  Woordenschat 1.3, 2.1 en 2.2</dc:title>
  <dc:creator>Tim van Bommel</dc:creator>
  <cp:lastModifiedBy>Nathalie Beisser</cp:lastModifiedBy>
  <cp:revision>14</cp:revision>
  <dcterms:created xsi:type="dcterms:W3CDTF">2017-09-01T13:15:59Z</dcterms:created>
  <dcterms:modified xsi:type="dcterms:W3CDTF">2020-06-15T07:27:20Z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0x010100AAEB1EBD75D1D0498BF9CB3B13D9A0EC</vt:lpwstr>
  </property>
</Properties>
</file>