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4"/>
  </p:sldMasterIdLst>
  <p:notesMasterIdLst>
    <p:notesMasterId r:id="rId14"/>
  </p:notesMasterIdLst>
  <p:sldIdLst>
    <p:sldId id="256" r:id="rId5"/>
    <p:sldId id="257" r:id="rId6"/>
    <p:sldId id="258" r:id="rId7"/>
    <p:sldId id="259" r:id="rId8"/>
    <p:sldId id="263" r:id="rId9"/>
    <p:sldId id="260" r:id="rId10"/>
    <p:sldId id="261" r:id="rId11"/>
    <p:sldId id="262" r:id="rId12"/>
    <p:sldId id="264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llen, Marloes" initials="KM" lastIdx="2" clrIdx="0">
    <p:extLst>
      <p:ext uri="{19B8F6BF-5375-455C-9EA6-DF929625EA0E}">
        <p15:presenceInfo xmlns:p15="http://schemas.microsoft.com/office/powerpoint/2012/main" userId="S::m.kollen@alfa-college.nl::89649fd7-6a25-496d-a126-d5912ed7858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9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BE0B1-6D43-438B-9E1E-A725F8AE67E8}" type="datetimeFigureOut">
              <a:rPr lang="nl-NL" smtClean="0"/>
              <a:t>3-6-2020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4F6BC-AEC0-46A4-914F-66AED262C6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3285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boportaal.nl/onderwerpen/tillen-en-dragen/vraag-en-antwoord/hoeveel-mag-een-werknemer-tillen#:~:text=Maximaal%20is%20dat%2023%20kilo,niet%20handmatig%20verplaatst%20mogen%20worden.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 dit werk draag je altijd handschoenen en een schort. Haal besmet beddengoed voorzichtig af, zodat de bacteriën niet ‘opwaaien’.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64F6BC-AEC0-46A4-914F-66AED262C67F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3052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>
                <a:hlinkClick r:id="rId3"/>
              </a:rPr>
              <a:t>https://www.arboportaal.nl/onderwerpen/tillen-en-dragen/vraag-en-antwoord/hoeveel-mag-een-werknemer-tillen#:~:text=Maximaal%20is%20dat%2023%20kilo,niet%20handmatig%20verplaatst%20mogen%20worden.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64F6BC-AEC0-46A4-914F-66AED262C67F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8080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none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6/3/2020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79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32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82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395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none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985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6/3/2020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835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6/3/2020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381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6/3/2020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757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6/3/2020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231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6/3/2020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85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6/3/2020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8957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515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2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200" i="0" kern="1200" cap="none" spc="-7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F22B2A9-2CEE-4084-A90A-DF7E61696E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174" b="21576"/>
          <a:stretch/>
        </p:blipFill>
        <p:spPr>
          <a:xfrm>
            <a:off x="20" y="-839"/>
            <a:ext cx="12191980" cy="6858000"/>
          </a:xfrm>
          <a:prstGeom prst="rect">
            <a:avLst/>
          </a:prstGeom>
        </p:spPr>
      </p:pic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F9FFE17-DE95-4821-ACC1-B90C95449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CF76AF-FF72-4430-A772-058403290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D3C8D3B-E98B-477D-8A26-5E7F9E05A2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1132" y="2091263"/>
            <a:ext cx="8649738" cy="2590800"/>
          </a:xfrm>
        </p:spPr>
        <p:txBody>
          <a:bodyPr>
            <a:normAutofit/>
          </a:bodyPr>
          <a:lstStyle/>
          <a:p>
            <a:r>
              <a:rPr lang="nl-NL" dirty="0"/>
              <a:t>Voorschriften toepassen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C7127B4-163A-494E-B50F-523C4E22EB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1130" y="4682062"/>
            <a:ext cx="8652788" cy="457201"/>
          </a:xfrm>
        </p:spPr>
        <p:txBody>
          <a:bodyPr>
            <a:normAutofit/>
          </a:bodyPr>
          <a:lstStyle/>
          <a:p>
            <a:r>
              <a:rPr lang="nl-NL" dirty="0"/>
              <a:t>Textielverwerking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1C8180-2FDD-4202-8C45-4057CB1AB2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E86CC6-13EA-4A88-86AD-CF27BF52C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F80B441-4F7D-4B40-8A13-FED03A1F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0C7FD1A-44B1-4E4C-B0C9-A8103DCCDC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913025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41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EB949D8D-8E17-4DBF-BEA8-13C57BF63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BC6FC45-D4D9-4025-91DA-272D318D37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4393" y="237744"/>
            <a:ext cx="7652977" cy="638251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A284212-C175-4C82-B112-A5208F70C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3809" y="393365"/>
            <a:ext cx="7328969" cy="6059273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10C06A0-25B5-4A44-B97D-4CA398DE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642593"/>
            <a:ext cx="6281928" cy="1744183"/>
          </a:xfrm>
        </p:spPr>
        <p:txBody>
          <a:bodyPr>
            <a:normAutofit/>
          </a:bodyPr>
          <a:lstStyle/>
          <a:p>
            <a:r>
              <a:rPr lang="nl-NL" dirty="0"/>
              <a:t>Wat weet je al?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D07923-6949-4C5A-BA23-E85AC41BD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680" y="2386584"/>
            <a:ext cx="6281928" cy="3648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i="1" u="sng" dirty="0"/>
              <a:t>Wat verstaan we onder:</a:t>
            </a:r>
          </a:p>
          <a:p>
            <a:r>
              <a:rPr lang="nl-NL" sz="2000" dirty="0"/>
              <a:t>Hygiënisch werken</a:t>
            </a:r>
          </a:p>
          <a:p>
            <a:r>
              <a:rPr lang="nl-NL" sz="2000" dirty="0"/>
              <a:t>Veilig werken</a:t>
            </a:r>
          </a:p>
          <a:p>
            <a:r>
              <a:rPr lang="nl-NL" sz="2000" dirty="0"/>
              <a:t>Ergonomisch werken</a:t>
            </a:r>
          </a:p>
          <a:p>
            <a:r>
              <a:rPr lang="nl-NL" sz="2000" dirty="0"/>
              <a:t>Milieubewust werken</a:t>
            </a:r>
          </a:p>
          <a:p>
            <a:r>
              <a:rPr lang="nl-NL" sz="2000" dirty="0"/>
              <a:t>Kostenbesparend werken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19EC706-8928-4DFD-8084-35D599EB4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7370" y="0"/>
            <a:ext cx="435463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Strijken - Werkhouding VVT">
            <a:extLst>
              <a:ext uri="{FF2B5EF4-FFF2-40B4-BE49-F238E27FC236}">
                <a16:creationId xmlns:a16="http://schemas.microsoft.com/office/drawing/2014/main" id="{540C4E6A-5A5F-4E6E-B874-C9EB665FAE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16242" y="1768534"/>
            <a:ext cx="3322121" cy="332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8B612D08-6700-463E-84CC-8C7C83CC74E2}"/>
              </a:ext>
            </a:extLst>
          </p:cNvPr>
          <p:cNvSpPr txBox="1"/>
          <p:nvPr/>
        </p:nvSpPr>
        <p:spPr>
          <a:xfrm>
            <a:off x="3902156" y="3010483"/>
            <a:ext cx="3695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nl-NL" dirty="0"/>
              <a:t>Bedenk in 5 minuten voorbeelden die passen bij de verschillende voorschriften </a:t>
            </a:r>
            <a:r>
              <a:rPr lang="nl-NL" dirty="0">
                <a:sym typeface="Wingdings" panose="05000000000000000000" pitchFamily="2" charset="2"/>
              </a:rPr>
              <a:t> passend bij het doen van de was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37989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A53F63-829F-48D5-A5CD-CF519CA1A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Hygiënisch 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E2DF26-6F83-49A7-99C1-1FCF26B23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800" dirty="0"/>
              <a:t>Vuil wasgoed </a:t>
            </a:r>
            <a:r>
              <a:rPr lang="nl-NL" sz="2800" dirty="0">
                <a:sym typeface="Wingdings" panose="05000000000000000000" pitchFamily="2" charset="2"/>
              </a:rPr>
              <a:t> minimaal wassen op 60 graden</a:t>
            </a:r>
          </a:p>
          <a:p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Desinfecteren</a:t>
            </a:r>
          </a:p>
          <a:p>
            <a:pPr lvl="1"/>
            <a:r>
              <a:rPr lang="nl-NL" sz="2200" dirty="0"/>
              <a:t>Ontsmetten met chemische middelen</a:t>
            </a:r>
          </a:p>
          <a:p>
            <a:pPr lvl="1"/>
            <a:r>
              <a:rPr lang="nl-NL" sz="2200" dirty="0"/>
              <a:t>Doden van ziekteverwekkers</a:t>
            </a:r>
          </a:p>
          <a:p>
            <a:endParaRPr lang="nl-NL" sz="2400" dirty="0"/>
          </a:p>
          <a:p>
            <a:r>
              <a:rPr lang="nl-NL" sz="2400" u="sng" dirty="0"/>
              <a:t>Besmet linnengoed verzamel je apart in een afgesloten zak.</a:t>
            </a:r>
          </a:p>
          <a:p>
            <a:r>
              <a:rPr lang="nl-NL" sz="2400" dirty="0"/>
              <a:t>Op welke manier bescherm je jezelf?</a:t>
            </a:r>
          </a:p>
          <a:p>
            <a:endParaRPr lang="nl-NL" sz="4000" dirty="0"/>
          </a:p>
          <a:p>
            <a:pPr lvl="1"/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700693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4A95C2-127C-4401-AF6B-70F18762B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Veilig 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1CDF2F-F6E2-40A5-9A2E-B4236BECE4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 dirty="0"/>
              <a:t>Kleding en linnengoed zijn steeds vaker gemaakt van synthetische stoffen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400" dirty="0"/>
              <a:t>Synthetisch stoffen </a:t>
            </a:r>
            <a:r>
              <a:rPr lang="nl-NL" sz="2400" dirty="0">
                <a:sym typeface="Wingdings" panose="05000000000000000000" pitchFamily="2" charset="2"/>
              </a:rPr>
              <a:t> snel brandbaar</a:t>
            </a:r>
          </a:p>
          <a:p>
            <a:pPr marL="0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Wollen kleding  Beste bestand tegen brand, maar wordt snel vies</a:t>
            </a:r>
          </a:p>
          <a:p>
            <a:pPr marL="0" indent="0">
              <a:buNone/>
            </a:pPr>
            <a:endParaRPr lang="nl-NL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Het beste is natuurlijke stoffen (katoen en linnen)</a:t>
            </a:r>
          </a:p>
          <a:p>
            <a:pPr marL="0" indent="0">
              <a:buNone/>
            </a:pPr>
            <a:endParaRPr lang="nl-NL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61804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155D6F-9972-43CE-9EDF-FD4F31EE1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9450" y="727627"/>
            <a:ext cx="4957553" cy="1645920"/>
          </a:xfrm>
        </p:spPr>
        <p:txBody>
          <a:bodyPr>
            <a:normAutofit/>
          </a:bodyPr>
          <a:lstStyle/>
          <a:p>
            <a:r>
              <a:rPr lang="nl-NL" dirty="0"/>
              <a:t>Veilig werken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BBB6B01-5B73-410C-B70E-8CF2FA470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8836" y="721224"/>
            <a:ext cx="5367164" cy="5415552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712F587-12D0-435C-8E3F-F44C36EE7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217" y="892220"/>
            <a:ext cx="5054517" cy="5097085"/>
          </a:xfrm>
          <a:prstGeom prst="rect">
            <a:avLst/>
          </a:prstGeom>
          <a:noFill/>
          <a:ln w="6350" cap="sq" cmpd="sng" algn="ctr">
            <a:solidFill>
              <a:srgbClr val="404040"/>
            </a:solidFill>
            <a:prstDash val="solid"/>
            <a:miter lim="800000"/>
          </a:ln>
          <a:effectLst/>
        </p:spPr>
      </p:sp>
      <p:pic>
        <p:nvPicPr>
          <p:cNvPr id="5122" name="Picture 2" descr="Ariel Sensation Pink 3in1Pods wasmiddelcapsules 3 x 36 wasbeurten ...">
            <a:extLst>
              <a:ext uri="{FF2B5EF4-FFF2-40B4-BE49-F238E27FC236}">
                <a16:creationId xmlns:a16="http://schemas.microsoft.com/office/drawing/2014/main" id="{1061E2A0-75CD-4682-A913-9F3364DE1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05256" y="1230863"/>
            <a:ext cx="4414438" cy="441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48F633-6EDA-4F70-8F43-5B12AC90B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9450" y="2538919"/>
            <a:ext cx="4957554" cy="3496120"/>
          </a:xfrm>
        </p:spPr>
        <p:txBody>
          <a:bodyPr>
            <a:normAutofit/>
          </a:bodyPr>
          <a:lstStyle/>
          <a:p>
            <a:r>
              <a:rPr lang="nl-NL" sz="2400" dirty="0"/>
              <a:t>Wasmiddelen buiten bereik van kinderen houden!!</a:t>
            </a:r>
          </a:p>
        </p:txBody>
      </p:sp>
    </p:spTree>
    <p:extLst>
      <p:ext uri="{BB962C8B-B14F-4D97-AF65-F5344CB8AC3E}">
        <p14:creationId xmlns:p14="http://schemas.microsoft.com/office/powerpoint/2010/main" val="2419669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AD165A-8289-4D7B-8D99-4645A93CE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9450" y="727627"/>
            <a:ext cx="4957553" cy="1645920"/>
          </a:xfrm>
        </p:spPr>
        <p:txBody>
          <a:bodyPr>
            <a:normAutofit/>
          </a:bodyPr>
          <a:lstStyle/>
          <a:p>
            <a:r>
              <a:rPr lang="nl-NL" dirty="0"/>
              <a:t>Ergonomisch werken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BBB6B01-5B73-410C-B70E-8CF2FA470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8836" y="721224"/>
            <a:ext cx="5367164" cy="5415552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712F587-12D0-435C-8E3F-F44C36EE7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217" y="892220"/>
            <a:ext cx="5054517" cy="5097085"/>
          </a:xfrm>
          <a:prstGeom prst="rect">
            <a:avLst/>
          </a:prstGeom>
          <a:noFill/>
          <a:ln w="6350" cap="sq" cmpd="sng" algn="ctr">
            <a:solidFill>
              <a:srgbClr val="404040"/>
            </a:solidFill>
            <a:prstDash val="solid"/>
            <a:miter lim="800000"/>
          </a:ln>
          <a:effectLst/>
        </p:spPr>
      </p:sp>
      <p:pic>
        <p:nvPicPr>
          <p:cNvPr id="2050" name="Picture 2" descr="Tips heffen en tillen - Ergonomie site">
            <a:extLst>
              <a:ext uri="{FF2B5EF4-FFF2-40B4-BE49-F238E27FC236}">
                <a16:creationId xmlns:a16="http://schemas.microsoft.com/office/drawing/2014/main" id="{5A156221-C723-4B46-9DA1-E9CE0CAB9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05256" y="1364058"/>
            <a:ext cx="4414438" cy="414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BC065B-55C5-4661-A6B0-F47523C59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9450" y="2538919"/>
            <a:ext cx="4957554" cy="349612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nl-NL" sz="2000" dirty="0"/>
              <a:t>Werk vanuit de “Power Zone”</a:t>
            </a:r>
          </a:p>
          <a:p>
            <a:pPr lvl="1">
              <a:lnSpc>
                <a:spcPct val="90000"/>
              </a:lnSpc>
            </a:pPr>
            <a:r>
              <a:rPr lang="nl-NL" sz="1800" dirty="0"/>
              <a:t>Bij fysieke belasting: dicht bij het lichaam, tussen  middel en  het midden van de borst. </a:t>
            </a:r>
          </a:p>
          <a:p>
            <a:pPr>
              <a:lnSpc>
                <a:spcPct val="90000"/>
              </a:lnSpc>
            </a:pPr>
            <a:endParaRPr lang="nl-NL" sz="2000" dirty="0"/>
          </a:p>
          <a:p>
            <a:pPr>
              <a:lnSpc>
                <a:spcPct val="90000"/>
              </a:lnSpc>
            </a:pPr>
            <a:r>
              <a:rPr lang="nl-NL" sz="2000" dirty="0"/>
              <a:t>Zorg voor geregeld bewegen en oefeningen</a:t>
            </a:r>
          </a:p>
          <a:p>
            <a:pPr>
              <a:lnSpc>
                <a:spcPct val="90000"/>
              </a:lnSpc>
            </a:pPr>
            <a:endParaRPr lang="nl-NL" sz="2000" dirty="0"/>
          </a:p>
          <a:p>
            <a:pPr>
              <a:lnSpc>
                <a:spcPct val="90000"/>
              </a:lnSpc>
            </a:pPr>
            <a:r>
              <a:rPr lang="nl-NL" sz="2000" dirty="0"/>
              <a:t>Denk om de juiste lichaamshouding</a:t>
            </a:r>
          </a:p>
          <a:p>
            <a:pPr lvl="1">
              <a:lnSpc>
                <a:spcPct val="90000"/>
              </a:lnSpc>
            </a:pPr>
            <a:r>
              <a:rPr lang="nl-NL" sz="1800" dirty="0"/>
              <a:t>Werk op de juiste hoogte</a:t>
            </a:r>
          </a:p>
          <a:p>
            <a:pPr lvl="1">
              <a:lnSpc>
                <a:spcPct val="90000"/>
              </a:lnSpc>
            </a:pPr>
            <a:r>
              <a:rPr lang="nl-NL" sz="1800" dirty="0"/>
              <a:t>Weet hoe zwaar je mag tillen </a:t>
            </a:r>
            <a:br>
              <a:rPr lang="nl-NL" sz="1800" dirty="0"/>
            </a:b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333658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B6DFB9-6533-4B65-9325-21FFE3DA5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9450" y="727627"/>
            <a:ext cx="4957553" cy="1645920"/>
          </a:xfrm>
        </p:spPr>
        <p:txBody>
          <a:bodyPr>
            <a:normAutofit/>
          </a:bodyPr>
          <a:lstStyle/>
          <a:p>
            <a:r>
              <a:rPr lang="nl-NL" dirty="0"/>
              <a:t>Milieubewust werken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BBB6B01-5B73-410C-B70E-8CF2FA470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8836" y="721224"/>
            <a:ext cx="5367164" cy="5415552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712F587-12D0-435C-8E3F-F44C36EE7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217" y="892220"/>
            <a:ext cx="5054517" cy="5097085"/>
          </a:xfrm>
          <a:prstGeom prst="rect">
            <a:avLst/>
          </a:prstGeom>
          <a:noFill/>
          <a:ln w="6350" cap="sq" cmpd="sng" algn="ctr">
            <a:solidFill>
              <a:srgbClr val="404040"/>
            </a:solidFill>
            <a:prstDash val="solid"/>
            <a:miter lim="800000"/>
          </a:ln>
          <a:effectLst/>
        </p:spPr>
      </p:sp>
      <p:pic>
        <p:nvPicPr>
          <p:cNvPr id="3074" name="Picture 2" descr="Milieubewust leven en groen opvoeden met deze 9 eenvoudige tips!">
            <a:extLst>
              <a:ext uri="{FF2B5EF4-FFF2-40B4-BE49-F238E27FC236}">
                <a16:creationId xmlns:a16="http://schemas.microsoft.com/office/drawing/2014/main" id="{70AF1E8F-5F7A-4010-96E1-CBC9EB850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05256" y="1923165"/>
            <a:ext cx="4414438" cy="302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308A37-6156-414E-93E7-F16C69A84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9450" y="2220686"/>
            <a:ext cx="4957554" cy="4147457"/>
          </a:xfrm>
        </p:spPr>
        <p:txBody>
          <a:bodyPr>
            <a:normAutofit lnSpcReduction="10000"/>
          </a:bodyPr>
          <a:lstStyle/>
          <a:p>
            <a:r>
              <a:rPr lang="nl-NL" sz="2000" b="1" dirty="0"/>
              <a:t>Gebruik zo min mogelijk agressieve schoonmaakmiddelen</a:t>
            </a:r>
          </a:p>
          <a:p>
            <a:pPr lvl="1"/>
            <a:r>
              <a:rPr lang="nl-NL" sz="1800" dirty="0"/>
              <a:t>Gebruik het zelfreinigend vermogen van water</a:t>
            </a:r>
          </a:p>
          <a:p>
            <a:r>
              <a:rPr lang="nl-NL" sz="2000" b="1" dirty="0"/>
              <a:t>Gebruik zo min mogelijk wasverzachter</a:t>
            </a:r>
          </a:p>
          <a:p>
            <a:pPr lvl="1"/>
            <a:r>
              <a:rPr lang="nl-NL" sz="1800" dirty="0"/>
              <a:t>Allergische reacties</a:t>
            </a:r>
          </a:p>
          <a:p>
            <a:pPr lvl="1"/>
            <a:r>
              <a:rPr lang="nl-NL" sz="1800" dirty="0"/>
              <a:t>Minder wateropname textiel</a:t>
            </a:r>
          </a:p>
          <a:p>
            <a:r>
              <a:rPr lang="nl-NL" sz="2000" b="1" dirty="0"/>
              <a:t>Bezuiniging elektriciteit</a:t>
            </a:r>
          </a:p>
          <a:p>
            <a:pPr lvl="1"/>
            <a:r>
              <a:rPr lang="nl-NL" sz="1800" dirty="0"/>
              <a:t>Hoe lang en warm was je?</a:t>
            </a:r>
          </a:p>
          <a:p>
            <a:pPr lvl="1"/>
            <a:r>
              <a:rPr lang="nl-NL" sz="1800" dirty="0"/>
              <a:t>Is het voorwasprogramma nodig?</a:t>
            </a:r>
          </a:p>
          <a:p>
            <a:r>
              <a:rPr lang="nl-NL" sz="2000" b="1" dirty="0"/>
              <a:t>Sla over als de was niet heel vuil is</a:t>
            </a:r>
            <a:br>
              <a:rPr lang="nl-NL" dirty="0"/>
            </a:b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2535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0C48A5-A39B-42BE-9CF2-9B65DE2DB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9450" y="727627"/>
            <a:ext cx="4957553" cy="1645920"/>
          </a:xfrm>
        </p:spPr>
        <p:txBody>
          <a:bodyPr>
            <a:normAutofit/>
          </a:bodyPr>
          <a:lstStyle/>
          <a:p>
            <a:r>
              <a:rPr lang="nl-NL" dirty="0"/>
              <a:t>Kostenbesparend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BBB6B01-5B73-410C-B70E-8CF2FA470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8836" y="721224"/>
            <a:ext cx="5367164" cy="5415552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712F587-12D0-435C-8E3F-F44C36EE7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217" y="892220"/>
            <a:ext cx="5054517" cy="5097085"/>
          </a:xfrm>
          <a:prstGeom prst="rect">
            <a:avLst/>
          </a:prstGeom>
          <a:noFill/>
          <a:ln w="6350" cap="sq" cmpd="sng" algn="ctr">
            <a:solidFill>
              <a:srgbClr val="404040"/>
            </a:solidFill>
            <a:prstDash val="solid"/>
            <a:miter lim="800000"/>
          </a:ln>
          <a:effectLst/>
        </p:spPr>
      </p:sp>
      <p:pic>
        <p:nvPicPr>
          <p:cNvPr id="4098" name="Picture 2" descr="Droogmolen | Brabantia">
            <a:extLst>
              <a:ext uri="{FF2B5EF4-FFF2-40B4-BE49-F238E27FC236}">
                <a16:creationId xmlns:a16="http://schemas.microsoft.com/office/drawing/2014/main" id="{491A5FC1-6F94-4D25-A2F1-996C5C492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05256" y="1969279"/>
            <a:ext cx="4414438" cy="293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F50B8A-D6D7-473B-A665-921F28D56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9450" y="2538919"/>
            <a:ext cx="4957554" cy="3496120"/>
          </a:xfrm>
        </p:spPr>
        <p:txBody>
          <a:bodyPr>
            <a:normAutofit/>
          </a:bodyPr>
          <a:lstStyle/>
          <a:p>
            <a:r>
              <a:rPr lang="nl-NL" sz="2000" dirty="0"/>
              <a:t>Als je milieubewust werkt, werk je vaak ook kostenbesparend.</a:t>
            </a:r>
            <a:br>
              <a:rPr lang="nl-NL" sz="2000" dirty="0"/>
            </a:br>
            <a:endParaRPr lang="nl-NL" sz="2000" dirty="0"/>
          </a:p>
          <a:p>
            <a:r>
              <a:rPr lang="nl-NL" sz="2000" dirty="0"/>
              <a:t>Gebruik zo veel mogelijk het miniwasprogramma of korte programma</a:t>
            </a:r>
          </a:p>
          <a:p>
            <a:endParaRPr lang="nl-NL" sz="2000" dirty="0"/>
          </a:p>
          <a:p>
            <a:r>
              <a:rPr lang="nl-NL" sz="2000" dirty="0"/>
              <a:t>Ook met het drogen van kleding kun je </a:t>
            </a:r>
            <a:r>
              <a:rPr lang="nl-NL" sz="2000" b="1" dirty="0"/>
              <a:t>kostenbesparend werken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792587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67C694-8D5E-4B86-9CC1-7F08133B1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9450" y="727627"/>
            <a:ext cx="4957553" cy="1645920"/>
          </a:xfrm>
        </p:spPr>
        <p:txBody>
          <a:bodyPr>
            <a:normAutofit/>
          </a:bodyPr>
          <a:lstStyle/>
          <a:p>
            <a:r>
              <a:rPr lang="nl-NL" dirty="0"/>
              <a:t>Test je kennis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BBB6B01-5B73-410C-B70E-8CF2FA470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8836" y="721224"/>
            <a:ext cx="5367164" cy="5415552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712F587-12D0-435C-8E3F-F44C36EE7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217" y="892220"/>
            <a:ext cx="5054517" cy="5097085"/>
          </a:xfrm>
          <a:prstGeom prst="rect">
            <a:avLst/>
          </a:prstGeom>
          <a:noFill/>
          <a:ln w="6350" cap="sq" cmpd="sng" algn="ctr">
            <a:solidFill>
              <a:srgbClr val="404040"/>
            </a:solidFill>
            <a:prstDash val="solid"/>
            <a:miter lim="800000"/>
          </a:ln>
          <a:effectLst/>
        </p:spPr>
      </p:sp>
      <p:pic>
        <p:nvPicPr>
          <p:cNvPr id="6146" name="Picture 2" descr="Prijzen Winnen met een Gratis Quiz of IQ Test!">
            <a:extLst>
              <a:ext uri="{FF2B5EF4-FFF2-40B4-BE49-F238E27FC236}">
                <a16:creationId xmlns:a16="http://schemas.microsoft.com/office/drawing/2014/main" id="{96F721F2-9686-4135-81CC-7D6873D8BD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05256" y="1647487"/>
            <a:ext cx="4414438" cy="358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B0DA96-A52A-46A7-8D29-48F915BE3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9450" y="2538919"/>
            <a:ext cx="4957554" cy="3496120"/>
          </a:xfrm>
        </p:spPr>
        <p:txBody>
          <a:bodyPr>
            <a:normAutofit/>
          </a:bodyPr>
          <a:lstStyle/>
          <a:p>
            <a:r>
              <a:rPr lang="nl-NL" sz="2400" dirty="0"/>
              <a:t>Maak de oefentoets over voorschriften</a:t>
            </a:r>
          </a:p>
          <a:p>
            <a:r>
              <a:rPr lang="nl-NL" sz="2400" dirty="0"/>
              <a:t>Doorlezen instructiekaart</a:t>
            </a:r>
          </a:p>
          <a:p>
            <a:r>
              <a:rPr lang="nl-NL" sz="2400" dirty="0"/>
              <a:t>Oefenen</a:t>
            </a:r>
          </a:p>
        </p:txBody>
      </p:sp>
    </p:spTree>
    <p:extLst>
      <p:ext uri="{BB962C8B-B14F-4D97-AF65-F5344CB8AC3E}">
        <p14:creationId xmlns:p14="http://schemas.microsoft.com/office/powerpoint/2010/main" val="40356645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AnalogousFromRegularSeedRightStep">
      <a:dk1>
        <a:srgbClr val="000000"/>
      </a:dk1>
      <a:lt1>
        <a:srgbClr val="FFFFFF"/>
      </a:lt1>
      <a:dk2>
        <a:srgbClr val="242F41"/>
      </a:dk2>
      <a:lt2>
        <a:srgbClr val="E8E2E2"/>
      </a:lt2>
      <a:accent1>
        <a:srgbClr val="45AFAD"/>
      </a:accent1>
      <a:accent2>
        <a:srgbClr val="3B83B1"/>
      </a:accent2>
      <a:accent3>
        <a:srgbClr val="4D63C3"/>
      </a:accent3>
      <a:accent4>
        <a:srgbClr val="6249B7"/>
      </a:accent4>
      <a:accent5>
        <a:srgbClr val="994DC3"/>
      </a:accent5>
      <a:accent6>
        <a:srgbClr val="B13BAA"/>
      </a:accent6>
      <a:hlink>
        <a:srgbClr val="C55255"/>
      </a:hlink>
      <a:folHlink>
        <a:srgbClr val="7F7F7F"/>
      </a:folHlink>
    </a:clrScheme>
    <a:fontScheme name="Savon">
      <a:majorFont>
        <a:latin typeface="Century Schoolbook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0473AD2C22424A916E9A4548234623" ma:contentTypeVersion="13" ma:contentTypeDescription="Een nieuw document maken." ma:contentTypeScope="" ma:versionID="41c8d13423c21cf98a1c44ee84ebc70e">
  <xsd:schema xmlns:xsd="http://www.w3.org/2001/XMLSchema" xmlns:xs="http://www.w3.org/2001/XMLSchema" xmlns:p="http://schemas.microsoft.com/office/2006/metadata/properties" xmlns:ns3="b1909aec-b864-4078-8a87-63c0cb92edfb" xmlns:ns4="08d9b378-a650-408a-8917-aa425c8ea4f0" targetNamespace="http://schemas.microsoft.com/office/2006/metadata/properties" ma:root="true" ma:fieldsID="b6039a7e568971e2c0c05d5820ba915d" ns3:_="" ns4:_="">
    <xsd:import namespace="b1909aec-b864-4078-8a87-63c0cb92edfb"/>
    <xsd:import namespace="08d9b378-a650-408a-8917-aa425c8ea4f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909aec-b864-4078-8a87-63c0cb92ed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d9b378-a650-408a-8917-aa425c8ea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8B79EAA-F550-48EC-96D7-B192EA4A97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1909aec-b864-4078-8a87-63c0cb92edfb"/>
    <ds:schemaRef ds:uri="08d9b378-a650-408a-8917-aa425c8ea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887873E-6214-45CD-85C5-0B98C72A43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369FFB-75AA-4918-85C8-D3291046EC6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Microsoft Office PowerPoint</Application>
  <PresentationFormat>Breedbeeld</PresentationFormat>
  <Paragraphs>60</Paragraphs>
  <Slides>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Schoolbook</vt:lpstr>
      <vt:lpstr>Franklin Gothic Book</vt:lpstr>
      <vt:lpstr>Garamond</vt:lpstr>
      <vt:lpstr>SavonVTI</vt:lpstr>
      <vt:lpstr>Voorschriften toepassen</vt:lpstr>
      <vt:lpstr>Wat weet je al?</vt:lpstr>
      <vt:lpstr>Hygiënisch werken</vt:lpstr>
      <vt:lpstr>Veilig werken</vt:lpstr>
      <vt:lpstr>Veilig werken</vt:lpstr>
      <vt:lpstr>Ergonomisch werken</vt:lpstr>
      <vt:lpstr>Milieubewust werken</vt:lpstr>
      <vt:lpstr>Kostenbesparend</vt:lpstr>
      <vt:lpstr>Test je kennis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Voorschriften toepassen</dc:title>
  <dc:creator>Kollen, Marloes</dc:creator>
  <cp:lastModifiedBy>Kollen, Marloes</cp:lastModifiedBy>
  <cp:revision>3</cp:revision>
  <dcterms:created xsi:type="dcterms:W3CDTF">2020-06-03T12:44:50Z</dcterms:created>
  <dcterms:modified xsi:type="dcterms:W3CDTF">2020-06-03T12:54:51Z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0x010100480473AD2C22424A916E9A4548234623</vt:lpwstr>
  </property>
</Properties>
</file>