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60" r:id="rId7"/>
    <p:sldId id="265" r:id="rId8"/>
    <p:sldId id="267" r:id="rId9"/>
    <p:sldId id="261" r:id="rId10"/>
    <p:sldId id="270" r:id="rId11"/>
    <p:sldId id="262" r:id="rId12"/>
    <p:sldId id="264" r:id="rId13"/>
    <p:sldId id="263" r:id="rId14"/>
    <p:sldId id="269" r:id="rId15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D972EB-525E-452F-8599-C587E5EE27F8}" v="2" dt="2020-09-03T09:58:48.5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A7D972EB-525E-452F-8599-C587E5EE27F8}"/>
    <pc:docChg chg="delSld modSld sldOrd">
      <pc:chgData name="Thomas Noordeloos" userId="7c446670-7459-44eb-8c93-60d80c060528" providerId="ADAL" clId="{A7D972EB-525E-452F-8599-C587E5EE27F8}" dt="2020-09-03T10:03:53.579" v="7" actId="113"/>
      <pc:docMkLst>
        <pc:docMk/>
      </pc:docMkLst>
      <pc:sldChg chg="del">
        <pc:chgData name="Thomas Noordeloos" userId="7c446670-7459-44eb-8c93-60d80c060528" providerId="ADAL" clId="{A7D972EB-525E-452F-8599-C587E5EE27F8}" dt="2020-09-03T09:57:58.148" v="0" actId="47"/>
        <pc:sldMkLst>
          <pc:docMk/>
          <pc:sldMk cId="3053890408" sldId="258"/>
        </pc:sldMkLst>
      </pc:sldChg>
      <pc:sldChg chg="del">
        <pc:chgData name="Thomas Noordeloos" userId="7c446670-7459-44eb-8c93-60d80c060528" providerId="ADAL" clId="{A7D972EB-525E-452F-8599-C587E5EE27F8}" dt="2020-09-03T09:57:58.148" v="0" actId="47"/>
        <pc:sldMkLst>
          <pc:docMk/>
          <pc:sldMk cId="2429977577" sldId="259"/>
        </pc:sldMkLst>
      </pc:sldChg>
      <pc:sldChg chg="addSp delSp modSp mod">
        <pc:chgData name="Thomas Noordeloos" userId="7c446670-7459-44eb-8c93-60d80c060528" providerId="ADAL" clId="{A7D972EB-525E-452F-8599-C587E5EE27F8}" dt="2020-09-03T09:58:48.588" v="4" actId="164"/>
        <pc:sldMkLst>
          <pc:docMk/>
          <pc:sldMk cId="3955729286" sldId="261"/>
        </pc:sldMkLst>
        <pc:grpChg chg="add mod">
          <ac:chgData name="Thomas Noordeloos" userId="7c446670-7459-44eb-8c93-60d80c060528" providerId="ADAL" clId="{A7D972EB-525E-452F-8599-C587E5EE27F8}" dt="2020-09-03T09:58:48.588" v="4" actId="164"/>
          <ac:grpSpMkLst>
            <pc:docMk/>
            <pc:sldMk cId="3955729286" sldId="261"/>
            <ac:grpSpMk id="3" creationId="{7F0FF152-B524-4E2E-A69E-FEED1383A34A}"/>
          </ac:grpSpMkLst>
        </pc:grpChg>
        <pc:grpChg chg="del">
          <ac:chgData name="Thomas Noordeloos" userId="7c446670-7459-44eb-8c93-60d80c060528" providerId="ADAL" clId="{A7D972EB-525E-452F-8599-C587E5EE27F8}" dt="2020-09-03T09:58:27.828" v="2" actId="165"/>
          <ac:grpSpMkLst>
            <pc:docMk/>
            <pc:sldMk cId="3955729286" sldId="261"/>
            <ac:grpSpMk id="6" creationId="{00000000-0000-0000-0000-000000000000}"/>
          </ac:grpSpMkLst>
        </pc:grpChg>
        <pc:picChg chg="mod topLvl">
          <ac:chgData name="Thomas Noordeloos" userId="7c446670-7459-44eb-8c93-60d80c060528" providerId="ADAL" clId="{A7D972EB-525E-452F-8599-C587E5EE27F8}" dt="2020-09-03T09:58:48.588" v="4" actId="164"/>
          <ac:picMkLst>
            <pc:docMk/>
            <pc:sldMk cId="3955729286" sldId="261"/>
            <ac:picMk id="4" creationId="{4AB40DFA-DF84-40A5-B7B1-F043444D0135}"/>
          </ac:picMkLst>
        </pc:picChg>
        <pc:picChg chg="mod topLvl modCrop">
          <ac:chgData name="Thomas Noordeloos" userId="7c446670-7459-44eb-8c93-60d80c060528" providerId="ADAL" clId="{A7D972EB-525E-452F-8599-C587E5EE27F8}" dt="2020-09-03T09:58:48.588" v="4" actId="164"/>
          <ac:picMkLst>
            <pc:docMk/>
            <pc:sldMk cId="3955729286" sldId="261"/>
            <ac:picMk id="5" creationId="{4AB40DFA-DF84-40A5-B7B1-F043444D0135}"/>
          </ac:picMkLst>
        </pc:picChg>
      </pc:sldChg>
      <pc:sldChg chg="modSp mod">
        <pc:chgData name="Thomas Noordeloos" userId="7c446670-7459-44eb-8c93-60d80c060528" providerId="ADAL" clId="{A7D972EB-525E-452F-8599-C587E5EE27F8}" dt="2020-09-03T10:03:53.579" v="7" actId="113"/>
        <pc:sldMkLst>
          <pc:docMk/>
          <pc:sldMk cId="1387719674" sldId="262"/>
        </pc:sldMkLst>
        <pc:spChg chg="mod">
          <ac:chgData name="Thomas Noordeloos" userId="7c446670-7459-44eb-8c93-60d80c060528" providerId="ADAL" clId="{A7D972EB-525E-452F-8599-C587E5EE27F8}" dt="2020-09-03T10:03:53.579" v="7" actId="113"/>
          <ac:spMkLst>
            <pc:docMk/>
            <pc:sldMk cId="1387719674" sldId="262"/>
            <ac:spMk id="3" creationId="{00000000-0000-0000-0000-000000000000}"/>
          </ac:spMkLst>
        </pc:spChg>
      </pc:sldChg>
      <pc:sldChg chg="del">
        <pc:chgData name="Thomas Noordeloos" userId="7c446670-7459-44eb-8c93-60d80c060528" providerId="ADAL" clId="{A7D972EB-525E-452F-8599-C587E5EE27F8}" dt="2020-09-03T09:58:09.985" v="1" actId="47"/>
        <pc:sldMkLst>
          <pc:docMk/>
          <pc:sldMk cId="4111011686" sldId="266"/>
        </pc:sldMkLst>
      </pc:sldChg>
      <pc:sldChg chg="del">
        <pc:chgData name="Thomas Noordeloos" userId="7c446670-7459-44eb-8c93-60d80c060528" providerId="ADAL" clId="{A7D972EB-525E-452F-8599-C587E5EE27F8}" dt="2020-09-03T09:58:09.985" v="1" actId="47"/>
        <pc:sldMkLst>
          <pc:docMk/>
          <pc:sldMk cId="2419647194" sldId="268"/>
        </pc:sldMkLst>
      </pc:sldChg>
      <pc:sldChg chg="ord">
        <pc:chgData name="Thomas Noordeloos" userId="7c446670-7459-44eb-8c93-60d80c060528" providerId="ADAL" clId="{A7D972EB-525E-452F-8599-C587E5EE27F8}" dt="2020-09-03T09:59:58.060" v="6"/>
        <pc:sldMkLst>
          <pc:docMk/>
          <pc:sldMk cId="2040374425" sldId="27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D2973-7A98-44E4-8488-CC6CDEAC8F84}" type="datetimeFigureOut">
              <a:rPr lang="nl-NL" smtClean="0"/>
              <a:t>3-9-2020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5A8D6-0C98-46F5-B9EC-E9C08C6C45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84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15BD-C251-4361-9924-1908F6DB658F}" type="datetimeFigureOut">
              <a:rPr lang="nl-NL" smtClean="0"/>
              <a:t>3-9-2020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9CD5-9F55-41D3-AAEF-D83B101467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41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6916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95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3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6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64267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74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4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9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2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092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5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288" y="6211888"/>
            <a:ext cx="1208722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hoek 12"/>
          <p:cNvSpPr/>
          <p:nvPr/>
        </p:nvSpPr>
        <p:spPr>
          <a:xfrm>
            <a:off x="2586038" y="6211888"/>
            <a:ext cx="9605962" cy="646112"/>
          </a:xfrm>
          <a:prstGeom prst="rect">
            <a:avLst/>
          </a:prstGeom>
          <a:solidFill>
            <a:srgbClr val="C8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28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98C51CD5-7E81-42D6-B847-227155BE7844}" type="slidenum">
              <a:rPr lang="nl-NL" smtClean="0"/>
              <a:t>‹nr.›</a:t>
            </a:fld>
            <a:endParaRPr lang="nl-NL"/>
          </a:p>
        </p:txBody>
      </p:sp>
      <p:pic>
        <p:nvPicPr>
          <p:cNvPr id="1031" name="Afbeelding 6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8238" y="6211888"/>
            <a:ext cx="4826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Afbeelding 10"/>
          <p:cNvPicPr>
            <a:picLocks noChangeAspect="1"/>
          </p:cNvPicPr>
          <p:nvPr/>
        </p:nvPicPr>
        <p:blipFill>
          <a:blip r:embed="rId13"/>
          <a:srcRect l="15472" t="-378519" r="-15472" b="378519"/>
          <a:stretch>
            <a:fillRect/>
          </a:stretch>
        </p:blipFill>
        <p:spPr bwMode="auto">
          <a:xfrm>
            <a:off x="1433513" y="3028950"/>
            <a:ext cx="93249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Afbeelding 17"/>
          <p:cNvPicPr>
            <a:picLocks noChangeAspect="1"/>
          </p:cNvPicPr>
          <p:nvPr/>
        </p:nvPicPr>
        <p:blipFill>
          <a:blip r:embed="rId15"/>
          <a:srcRect t="27655" r="23270" b="25470"/>
          <a:stretch>
            <a:fillRect/>
          </a:stretch>
        </p:blipFill>
        <p:spPr bwMode="auto">
          <a:xfrm>
            <a:off x="28575" y="6205538"/>
            <a:ext cx="10858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Afbeeldingsresultaat voor pebble stad en mens">
            <a:extLst>
              <a:ext uri="{FF2B5EF4-FFF2-40B4-BE49-F238E27FC236}">
                <a16:creationId xmlns:a16="http://schemas.microsoft.com/office/drawing/2014/main" id="{2777A2BD-7E54-4C3E-A067-36AEA2C61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24402" y1="24651" x2="12919" y2="60930"/>
                        <a14:foregroundMark x1="17225" y1="63721" x2="17225" y2="63721"/>
                        <a14:foregroundMark x1="17225" y1="70698" x2="81818" y2="59070"/>
                        <a14:foregroundMark x1="81340" y1="56279" x2="87081" y2="23721"/>
                        <a14:foregroundMark x1="86124" y1="22326" x2="24402" y2="25116"/>
                        <a14:foregroundMark x1="30144" y1="34419" x2="72727" y2="40000"/>
                        <a14:foregroundMark x1="85646" y1="24651" x2="34450" y2="56279"/>
                        <a14:foregroundMark x1="60287" y1="38605" x2="60287" y2="38605"/>
                        <a14:foregroundMark x1="60287" y1="38605" x2="51675" y2="60930"/>
                        <a14:foregroundMark x1="51196" y1="55349" x2="70335" y2="53488"/>
                        <a14:foregroundMark x1="61244" y1="53953" x2="45455" y2="55349"/>
                        <a14:foregroundMark x1="51196" y1="56279" x2="60287" y2="52558"/>
                        <a14:foregroundMark x1="60287" y1="52558" x2="63158" y2="52558"/>
                        <a14:foregroundMark x1="63158" y1="52558" x2="68900" y2="56279"/>
                        <a14:foregroundMark x1="71770" y1="56279" x2="71770" y2="56279"/>
                        <a14:foregroundMark x1="68900" y1="58140" x2="68900" y2="58140"/>
                        <a14:foregroundMark x1="67464" y1="59070" x2="67464" y2="59070"/>
                        <a14:foregroundMark x1="80383" y1="40000" x2="80383" y2="40000"/>
                        <a14:foregroundMark x1="75598" y1="37674" x2="75598" y2="37674"/>
                        <a14:foregroundMark x1="75598" y1="34884" x2="75598" y2="34884"/>
                        <a14:foregroundMark x1="77033" y1="34884" x2="77033" y2="34884"/>
                        <a14:foregroundMark x1="58852" y1="40000" x2="58852" y2="40000"/>
                        <a14:foregroundMark x1="54067" y1="40000" x2="21531" y2="37674"/>
                        <a14:foregroundMark x1="27273" y1="31628" x2="25837" y2="44651"/>
                        <a14:foregroundMark x1="25837" y1="33023" x2="38756" y2="46977"/>
                        <a14:foregroundMark x1="39713" y1="41860" x2="39713" y2="41860"/>
                        <a14:foregroundMark x1="39713" y1="41395" x2="37321" y2="44186"/>
                        <a14:foregroundMark x1="36842" y1="50698" x2="36842" y2="50698"/>
                        <a14:foregroundMark x1="36842" y1="53953" x2="36842" y2="53953"/>
                        <a14:foregroundMark x1="31579" y1="60465" x2="31579" y2="60465"/>
                        <a14:foregroundMark x1="33971" y1="60465" x2="35407" y2="56744"/>
                        <a14:foregroundMark x1="39713" y1="55349" x2="42584" y2="54884"/>
                        <a14:foregroundMark x1="44498" y1="54884" x2="44498" y2="54884"/>
                        <a14:foregroundMark x1="44498" y1="54884" x2="44498" y2="54884"/>
                        <a14:foregroundMark x1="44498" y1="56279" x2="46890" y2="56279"/>
                        <a14:foregroundMark x1="52632" y1="55349" x2="55981" y2="53953"/>
                        <a14:foregroundMark x1="55981" y1="53953" x2="55981" y2="53953"/>
                        <a14:foregroundMark x1="59809" y1="52558" x2="60287" y2="49767"/>
                        <a14:foregroundMark x1="61244" y1="48372" x2="61244" y2="48372"/>
                        <a14:foregroundMark x1="51196" y1="40000" x2="51196" y2="40000"/>
                        <a14:foregroundMark x1="47368" y1="40465" x2="47368" y2="40465"/>
                        <a14:foregroundMark x1="44498" y1="40465" x2="44498" y2="40465"/>
                        <a14:foregroundMark x1="40191" y1="37674" x2="38278" y2="34884"/>
                        <a14:foregroundMark x1="35885" y1="34884" x2="35885" y2="34884"/>
                        <a14:foregroundMark x1="35885" y1="34884" x2="35885" y2="34884"/>
                        <a14:foregroundMark x1="35885" y1="35814" x2="35885" y2="35814"/>
                        <a14:foregroundMark x1="35407" y1="34419" x2="35407" y2="34419"/>
                        <a14:foregroundMark x1="35407" y1="33488" x2="35407" y2="33488"/>
                        <a14:foregroundMark x1="34450" y1="57674" x2="34450" y2="57674"/>
                        <a14:foregroundMark x1="33971" y1="57674" x2="48325" y2="52093"/>
                        <a14:foregroundMark x1="54545" y1="48372" x2="54545" y2="48372"/>
                        <a14:foregroundMark x1="57416" y1="45581" x2="59809" y2="41395"/>
                        <a14:foregroundMark x1="64115" y1="38605" x2="64115" y2="38605"/>
                        <a14:foregroundMark x1="67464" y1="37674" x2="67464" y2="37674"/>
                        <a14:foregroundMark x1="68900" y1="35814" x2="71770" y2="34419"/>
                        <a14:foregroundMark x1="75598" y1="34419" x2="75598" y2="34419"/>
                        <a14:foregroundMark x1="77033" y1="33488" x2="77033" y2="33488"/>
                        <a14:foregroundMark x1="75598" y1="38605" x2="75598" y2="38605"/>
                        <a14:foregroundMark x1="74641" y1="41860" x2="74641" y2="44186"/>
                        <a14:foregroundMark x1="71770" y1="45581" x2="71292" y2="47442"/>
                        <a14:foregroundMark x1="70335" y1="47442" x2="70335" y2="47442"/>
                        <a14:foregroundMark x1="64115" y1="52093" x2="61722" y2="52093"/>
                        <a14:foregroundMark x1="58852" y1="53953" x2="58373" y2="59070"/>
                        <a14:foregroundMark x1="57416" y1="60465" x2="57416" y2="60465"/>
                        <a14:foregroundMark x1="56938" y1="60465" x2="52632" y2="60930"/>
                        <a14:foregroundMark x1="52632" y1="60930" x2="52632" y2="60930"/>
                        <a14:foregroundMark x1="51196" y1="59535" x2="46890" y2="61860"/>
                        <a14:foregroundMark x1="45455" y1="61860" x2="45455" y2="61860"/>
                        <a14:foregroundMark x1="40191" y1="57674" x2="40191" y2="57674"/>
                        <a14:foregroundMark x1="30144" y1="45581" x2="28230" y2="44651"/>
                        <a14:foregroundMark x1="25837" y1="42791" x2="25837" y2="42791"/>
                        <a14:foregroundMark x1="25837" y1="40465" x2="25837" y2="404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18" y="6176963"/>
            <a:ext cx="569439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37462"/>
          </a:xfrm>
        </p:spPr>
        <p:txBody>
          <a:bodyPr/>
          <a:lstStyle/>
          <a:p>
            <a:r>
              <a:rPr lang="nl-NL" dirty="0"/>
              <a:t>Plan van aanpak </a:t>
            </a:r>
            <a:br>
              <a:rPr lang="nl-NL" dirty="0"/>
            </a:br>
            <a:r>
              <a:rPr lang="nl-NL" dirty="0"/>
              <a:t>“Verhalencafé”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3648614" y="2635130"/>
            <a:ext cx="4894772" cy="3499661"/>
            <a:chOff x="3816967" y="3183771"/>
            <a:chExt cx="4558067" cy="3147830"/>
          </a:xfrm>
        </p:grpSpPr>
        <p:grpSp>
          <p:nvGrpSpPr>
            <p:cNvPr id="4" name="Groep 3"/>
            <p:cNvGrpSpPr/>
            <p:nvPr/>
          </p:nvGrpSpPr>
          <p:grpSpPr>
            <a:xfrm>
              <a:off x="3816967" y="3183771"/>
              <a:ext cx="4558067" cy="3147830"/>
              <a:chOff x="1381125" y="4443210"/>
              <a:chExt cx="3320335" cy="2414789"/>
            </a:xfrm>
          </p:grpSpPr>
          <p:pic>
            <p:nvPicPr>
              <p:cNvPr id="6" name="Afbeelding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125" y="4443210"/>
                <a:ext cx="3320335" cy="2414789"/>
              </a:xfrm>
              <a:prstGeom prst="rect">
                <a:avLst/>
              </a:prstGeom>
            </p:spPr>
          </p:pic>
          <p:pic>
            <p:nvPicPr>
              <p:cNvPr id="7" name="Afbeelding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36035" y="5911402"/>
                <a:ext cx="637782" cy="244483"/>
              </a:xfrm>
              <a:prstGeom prst="rect">
                <a:avLst/>
              </a:prstGeom>
            </p:spPr>
          </p:pic>
        </p:grpSp>
        <p:sp>
          <p:nvSpPr>
            <p:cNvPr id="5" name="Tekstvak 4"/>
            <p:cNvSpPr txBox="1"/>
            <p:nvPr/>
          </p:nvSpPr>
          <p:spPr>
            <a:xfrm>
              <a:off x="5316694" y="4182405"/>
              <a:ext cx="153299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800" b="1" dirty="0">
                  <a:latin typeface="Harlow Solid Italic" panose="04030604020F02020D02" pitchFamily="82" charset="0"/>
                </a:rPr>
                <a:t>Verhalen</a:t>
              </a:r>
              <a:endParaRPr lang="nl-NL" sz="2000" b="1" dirty="0"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715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 Projectgrenzen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AE727B7-D23B-4D91-8BAB-0979641572E1}"/>
              </a:ext>
            </a:extLst>
          </p:cNvPr>
          <p:cNvSpPr>
            <a:spLocks noChangeArrowheads="1"/>
          </p:cNvSpPr>
          <p:nvPr/>
        </p:nvSpPr>
        <p:spPr bwMode="blackWhite">
          <a:xfrm>
            <a:off x="4253807" y="1728123"/>
            <a:ext cx="2768600" cy="3759200"/>
          </a:xfrm>
          <a:prstGeom prst="rect">
            <a:avLst/>
          </a:prstGeom>
          <a:solidFill>
            <a:schemeClr val="accent1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A49499-B70A-40DA-AB2D-6CF158450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4932" y="1297911"/>
            <a:ext cx="2250616" cy="36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>
                <a:solidFill>
                  <a:srgbClr val="002060"/>
                </a:solidFill>
              </a:rPr>
              <a:t>Start van het project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883090-91BE-482C-834C-E88ABFE46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3732" y="5565111"/>
            <a:ext cx="1596591" cy="36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>
                <a:solidFill>
                  <a:srgbClr val="002060"/>
                </a:solidFill>
              </a:rPr>
              <a:t>Einde  project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2DACE1-C0D8-4394-91DD-B481BEDC98D8}"/>
              </a:ext>
            </a:extLst>
          </p:cNvPr>
          <p:cNvSpPr>
            <a:spLocks noChangeArrowheads="1"/>
          </p:cNvSpPr>
          <p:nvPr/>
        </p:nvSpPr>
        <p:spPr bwMode="auto">
          <a:xfrm rot="-5460000">
            <a:off x="2273675" y="3247994"/>
            <a:ext cx="244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1800" dirty="0"/>
              <a:t>Rand van het project</a:t>
            </a:r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27577BC7-C228-427F-9935-0400A3AC2A43}"/>
              </a:ext>
            </a:extLst>
          </p:cNvPr>
          <p:cNvGrpSpPr>
            <a:grpSpLocks/>
          </p:cNvGrpSpPr>
          <p:nvPr/>
        </p:nvGrpSpPr>
        <p:grpSpPr bwMode="auto">
          <a:xfrm>
            <a:off x="4915795" y="2005936"/>
            <a:ext cx="1446212" cy="2744787"/>
            <a:chOff x="1201" y="1583"/>
            <a:chExt cx="911" cy="1729"/>
          </a:xfrm>
        </p:grpSpPr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1AC95C1B-5C45-4B34-9FB8-644C8ED12B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1776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AD79C22B-A734-41DA-872A-C4EAF87B7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583"/>
              <a:ext cx="5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600" dirty="0"/>
                <a:t>Mijlpaal</a:t>
              </a: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5AAD7D8B-C891-4CBE-BCE8-39BEB7B800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35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7369ED54-EE1E-4F30-8EC0-A2BE07E5B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" y="1871"/>
              <a:ext cx="5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600" dirty="0"/>
                <a:t>Mijlpaal</a:t>
              </a: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7A9301D1-41F2-4E49-92C7-C8EC50006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064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FA6298C6-FEB4-4624-A1AA-71C0879ED9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307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66CD6E10-6FC8-4652-BA43-D9C70448C3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2784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F57D8384-D46C-4D41-B99C-A5650608A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1" y="3312"/>
              <a:ext cx="9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</p:grpSp>
      <p:sp>
        <p:nvSpPr>
          <p:cNvPr id="16" name="Rectangle 16">
            <a:extLst>
              <a:ext uri="{FF2B5EF4-FFF2-40B4-BE49-F238E27FC236}">
                <a16:creationId xmlns:a16="http://schemas.microsoft.com/office/drawing/2014/main" id="{25309E83-31A1-4DF7-A0FF-CA884868A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332" y="5573048"/>
            <a:ext cx="1217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7" rIns="92075" bIns="46037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ª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w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ª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anose="05000000000000000000" pitchFamily="2" charset="2"/>
              <a:buChar char="w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nl-NL" sz="2400" dirty="0"/>
              <a:t>Project</a:t>
            </a:r>
          </a:p>
        </p:txBody>
      </p:sp>
      <p:grpSp>
        <p:nvGrpSpPr>
          <p:cNvPr id="17" name="Group 17">
            <a:extLst>
              <a:ext uri="{FF2B5EF4-FFF2-40B4-BE49-F238E27FC236}">
                <a16:creationId xmlns:a16="http://schemas.microsoft.com/office/drawing/2014/main" id="{D52B0A51-525E-4217-8252-AD0937E0472F}"/>
              </a:ext>
            </a:extLst>
          </p:cNvPr>
          <p:cNvGrpSpPr>
            <a:grpSpLocks/>
          </p:cNvGrpSpPr>
          <p:nvPr/>
        </p:nvGrpSpPr>
        <p:grpSpPr bwMode="auto">
          <a:xfrm>
            <a:off x="3777557" y="3321973"/>
            <a:ext cx="3721100" cy="2616200"/>
            <a:chOff x="484" y="2404"/>
            <a:chExt cx="2344" cy="1648"/>
          </a:xfrm>
        </p:grpSpPr>
        <p:sp>
          <p:nvSpPr>
            <p:cNvPr id="18" name="AutoShape 18">
              <a:extLst>
                <a:ext uri="{FF2B5EF4-FFF2-40B4-BE49-F238E27FC236}">
                  <a16:creationId xmlns:a16="http://schemas.microsoft.com/office/drawing/2014/main" id="{90C99AAC-CCDB-4552-B012-2E3D4213A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" y="2404"/>
              <a:ext cx="280" cy="232"/>
            </a:xfrm>
            <a:prstGeom prst="right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19" name="AutoShape 19">
              <a:extLst>
                <a:ext uri="{FF2B5EF4-FFF2-40B4-BE49-F238E27FC236}">
                  <a16:creationId xmlns:a16="http://schemas.microsoft.com/office/drawing/2014/main" id="{81527A27-738B-4646-8055-3A5B3FA59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8" y="2404"/>
              <a:ext cx="280" cy="232"/>
            </a:xfrm>
            <a:prstGeom prst="left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0" name="AutoShape 20">
              <a:extLst>
                <a:ext uri="{FF2B5EF4-FFF2-40B4-BE49-F238E27FC236}">
                  <a16:creationId xmlns:a16="http://schemas.microsoft.com/office/drawing/2014/main" id="{18DF785F-343D-4154-AFEB-8BF7C456B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" y="2404"/>
              <a:ext cx="280" cy="232"/>
            </a:xfrm>
            <a:prstGeom prst="right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1" name="AutoShape 21">
              <a:extLst>
                <a:ext uri="{FF2B5EF4-FFF2-40B4-BE49-F238E27FC236}">
                  <a16:creationId xmlns:a16="http://schemas.microsoft.com/office/drawing/2014/main" id="{A64C66BB-D0C6-4F84-8E69-3B507C6A6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2" y="2404"/>
              <a:ext cx="280" cy="232"/>
            </a:xfrm>
            <a:prstGeom prst="left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2" name="AutoShape 22">
              <a:extLst>
                <a:ext uri="{FF2B5EF4-FFF2-40B4-BE49-F238E27FC236}">
                  <a16:creationId xmlns:a16="http://schemas.microsoft.com/office/drawing/2014/main" id="{B55E03E2-C666-4561-8FF9-AD9C427A9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3484"/>
              <a:ext cx="232" cy="280"/>
            </a:xfrm>
            <a:prstGeom prst="downArrow">
              <a:avLst>
                <a:gd name="adj1" fmla="val 50000"/>
                <a:gd name="adj2" fmla="val 52517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  <p:sp>
          <p:nvSpPr>
            <p:cNvPr id="23" name="AutoShape 23">
              <a:extLst>
                <a:ext uri="{FF2B5EF4-FFF2-40B4-BE49-F238E27FC236}">
                  <a16:creationId xmlns:a16="http://schemas.microsoft.com/office/drawing/2014/main" id="{ACD78734-96BB-4055-8C0D-E56C5A1E9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3772"/>
              <a:ext cx="232" cy="280"/>
            </a:xfrm>
            <a:prstGeom prst="upArrow">
              <a:avLst>
                <a:gd name="adj1" fmla="val 50000"/>
                <a:gd name="adj2" fmla="val 52483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nl-NL" altLang="nl-NL" sz="1800" dirty="0"/>
            </a:p>
          </p:txBody>
        </p:sp>
      </p:grpSp>
      <p:grpSp>
        <p:nvGrpSpPr>
          <p:cNvPr id="24" name="Group 24">
            <a:extLst>
              <a:ext uri="{FF2B5EF4-FFF2-40B4-BE49-F238E27FC236}">
                <a16:creationId xmlns:a16="http://schemas.microsoft.com/office/drawing/2014/main" id="{0A15570C-D86F-4466-BB76-25DC74B49BA7}"/>
              </a:ext>
            </a:extLst>
          </p:cNvPr>
          <p:cNvGrpSpPr>
            <a:grpSpLocks/>
          </p:cNvGrpSpPr>
          <p:nvPr/>
        </p:nvGrpSpPr>
        <p:grpSpPr bwMode="auto">
          <a:xfrm>
            <a:off x="6668395" y="1809086"/>
            <a:ext cx="3382962" cy="3703637"/>
            <a:chOff x="2305" y="1459"/>
            <a:chExt cx="2131" cy="2333"/>
          </a:xfrm>
        </p:grpSpPr>
        <p:sp>
          <p:nvSpPr>
            <p:cNvPr id="25" name="Line 25">
              <a:extLst>
                <a:ext uri="{FF2B5EF4-FFF2-40B4-BE49-F238E27FC236}">
                  <a16:creationId xmlns:a16="http://schemas.microsoft.com/office/drawing/2014/main" id="{25F19C33-39A1-4F72-9E5E-517F43887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5" y="1617"/>
              <a:ext cx="503" cy="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25789710-BE8A-4D46-94F0-DA505C455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4" y="1459"/>
              <a:ext cx="14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7" rIns="92075" bIns="46037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90000"/>
                <a:buFont typeface="Wingdings" panose="05000000000000000000" pitchFamily="2" charset="2"/>
                <a:buBlip>
                  <a:blip r:embed="rId2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F0000"/>
                </a:buClr>
                <a:buSzPct val="95000"/>
                <a:buFont typeface="Wingdings" panose="05000000000000000000" pitchFamily="2" charset="2"/>
                <a:buChar char="ª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ª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Font typeface="Wingdings" panose="05000000000000000000" pitchFamily="2" charset="2"/>
                <a:buChar char="w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2000" dirty="0"/>
                <a:t>Projectgrens (4x)</a:t>
              </a:r>
            </a:p>
          </p:txBody>
        </p:sp>
        <p:sp>
          <p:nvSpPr>
            <p:cNvPr id="27" name="Line 27">
              <a:extLst>
                <a:ext uri="{FF2B5EF4-FFF2-40B4-BE49-F238E27FC236}">
                  <a16:creationId xmlns:a16="http://schemas.microsoft.com/office/drawing/2014/main" id="{076E66BD-15E7-4ECF-8726-A3ECF1A220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05" y="1633"/>
              <a:ext cx="815" cy="2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62522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 Projectgrenzen – Plan van aanpak</a:t>
            </a:r>
          </a:p>
        </p:txBody>
      </p:sp>
      <p:sp>
        <p:nvSpPr>
          <p:cNvPr id="28" name="Rechthoek 27"/>
          <p:cNvSpPr/>
          <p:nvPr/>
        </p:nvSpPr>
        <p:spPr>
          <a:xfrm>
            <a:off x="3048000" y="1894734"/>
            <a:ext cx="6096000" cy="30685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Projectgrenzen en randvoorwaarden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projectgrenzen zijn benoemd. Er is minimaal benoemd: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Begindatum en einddatum project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Maximale budget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Welke activiteiten op de ‘grens’ liggen en of ze wel of niet worden gedaan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Randvoorwaarden (factoren waar de groep geen invloed op kan uitoefenen, maar waar aan voldaan moet zijn om het project succesvol af te ronden)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122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van aanpak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AB40DFA-DF84-40A5-B7B1-F043444D0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636" y="1811681"/>
            <a:ext cx="6552728" cy="388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1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van aanpak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2819636" y="1770117"/>
            <a:ext cx="6552728" cy="3889334"/>
            <a:chOff x="2819636" y="1770117"/>
            <a:chExt cx="6552728" cy="3889334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9636" y="1770117"/>
              <a:ext cx="6552728" cy="3889334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34424"/>
            <a:stretch/>
          </p:blipFill>
          <p:spPr>
            <a:xfrm>
              <a:off x="2819636" y="3108959"/>
              <a:ext cx="6552728" cy="25504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470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Achtergronden – Plan van aanpak</a:t>
            </a:r>
          </a:p>
        </p:txBody>
      </p:sp>
      <p:sp>
        <p:nvSpPr>
          <p:cNvPr id="6" name="Rechthoek 5"/>
          <p:cNvSpPr/>
          <p:nvPr/>
        </p:nvSpPr>
        <p:spPr>
          <a:xfrm>
            <a:off x="3048000" y="1740846"/>
            <a:ext cx="6096000" cy="33763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Achtergronden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omschreven in welke omgeving het project zich afspeelt. Hierin is minimaal omschreven: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naam van het project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Opdrachtgever (wie betaalt het project en keurt het plan van aanpak goed)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Opdrachtnemer (wie verantwoordelijk is voor de uitvoering van het project)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Beschrijving van de organisatie waar het project zich afspeelt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Stakeholders (wie heeft er een belang bij het project)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538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Projectresultaat – Plan van aanpak</a:t>
            </a:r>
          </a:p>
        </p:txBody>
      </p:sp>
      <p:sp>
        <p:nvSpPr>
          <p:cNvPr id="3" name="Rechthoek 2"/>
          <p:cNvSpPr/>
          <p:nvPr/>
        </p:nvSpPr>
        <p:spPr>
          <a:xfrm>
            <a:off x="3048000" y="2734964"/>
            <a:ext cx="6096000" cy="13880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Projectresultaat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Het projectresultaat is beschreven in 2 onderdelen: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Doelstelling (</a:t>
            </a: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SMART omschreven)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Beschrijving van het projectresultaat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219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van aanpak</a:t>
            </a:r>
          </a:p>
        </p:txBody>
      </p:sp>
      <p:grpSp>
        <p:nvGrpSpPr>
          <p:cNvPr id="3" name="Groep 2">
            <a:extLst>
              <a:ext uri="{FF2B5EF4-FFF2-40B4-BE49-F238E27FC236}">
                <a16:creationId xmlns:a16="http://schemas.microsoft.com/office/drawing/2014/main" id="{7F0FF152-B524-4E2E-A69E-FEED1383A34A}"/>
              </a:ext>
            </a:extLst>
          </p:cNvPr>
          <p:cNvGrpSpPr/>
          <p:nvPr/>
        </p:nvGrpSpPr>
        <p:grpSpPr>
          <a:xfrm>
            <a:off x="2819636" y="1770117"/>
            <a:ext cx="6552728" cy="3889334"/>
            <a:chOff x="2819636" y="1770117"/>
            <a:chExt cx="6552728" cy="3889334"/>
          </a:xfrm>
        </p:grpSpPr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9636" y="1770117"/>
              <a:ext cx="6552728" cy="3889334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4AB40DFA-DF84-40A5-B7B1-F043444D0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55648"/>
            <a:stretch/>
          </p:blipFill>
          <p:spPr>
            <a:xfrm>
              <a:off x="2819636" y="3934437"/>
              <a:ext cx="6552728" cy="17250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5729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Projectactiviteiten – Plan van aanpak</a:t>
            </a:r>
          </a:p>
        </p:txBody>
      </p:sp>
      <p:sp>
        <p:nvSpPr>
          <p:cNvPr id="4" name="Rechthoek 3"/>
          <p:cNvSpPr/>
          <p:nvPr/>
        </p:nvSpPr>
        <p:spPr>
          <a:xfrm>
            <a:off x="3048000" y="2633398"/>
            <a:ext cx="6096000" cy="159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Projectactiviteiten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is beschreven welke taken of activiteiten er uitgevoerd moeten worden om het projectresultaat te bereiken. 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taken of activiteiten zijn uitgesplitst in onderdelen die per keer gedaan moeten worden. 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74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Projectactiviteiten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/>
        </p:nvSpPr>
        <p:spPr>
          <a:xfrm>
            <a:off x="1672613" y="1496310"/>
            <a:ext cx="8846773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Geef een overzicht van alle </a:t>
            </a:r>
            <a:r>
              <a:rPr lang="nl-NL" b="1" dirty="0"/>
              <a:t>projectactiviteiten</a:t>
            </a:r>
          </a:p>
          <a:p>
            <a:r>
              <a:rPr lang="nl-NL" dirty="0"/>
              <a:t>Per werkgroep: </a:t>
            </a:r>
          </a:p>
          <a:p>
            <a:pPr lvl="1"/>
            <a:r>
              <a:rPr lang="nl-NL" dirty="0"/>
              <a:t>Catering</a:t>
            </a:r>
          </a:p>
          <a:p>
            <a:pPr lvl="1"/>
            <a:r>
              <a:rPr lang="nl-NL" dirty="0"/>
              <a:t>Projectleiding </a:t>
            </a:r>
          </a:p>
          <a:p>
            <a:pPr lvl="1"/>
            <a:r>
              <a:rPr lang="nl-NL" dirty="0"/>
              <a:t>Communicatie </a:t>
            </a:r>
          </a:p>
          <a:p>
            <a:pPr lvl="1"/>
            <a:r>
              <a:rPr lang="nl-NL" dirty="0"/>
              <a:t>Facilitair</a:t>
            </a:r>
          </a:p>
          <a:p>
            <a:r>
              <a:rPr lang="nl-NL" dirty="0"/>
              <a:t>Benoem in welke </a:t>
            </a:r>
            <a:r>
              <a:rPr lang="nl-NL" b="1" i="1" dirty="0"/>
              <a:t>projectfase</a:t>
            </a:r>
            <a:r>
              <a:rPr lang="nl-NL" dirty="0"/>
              <a:t> welke activiteit wordt uitgevoerd</a:t>
            </a:r>
          </a:p>
          <a:p>
            <a:r>
              <a:rPr lang="nl-NL" dirty="0"/>
              <a:t>Doe dit op een logische manier</a:t>
            </a:r>
          </a:p>
        </p:txBody>
      </p:sp>
    </p:spTree>
    <p:extLst>
      <p:ext uri="{BB962C8B-B14F-4D97-AF65-F5344CB8AC3E}">
        <p14:creationId xmlns:p14="http://schemas.microsoft.com/office/powerpoint/2010/main" val="1387719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886602B-75E8-4C04-9600-5C958C59E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496" y="869749"/>
            <a:ext cx="5486400" cy="509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/>
              <a:t>Projectfases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1447373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Aangepast 1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BDEA1A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48D2DA3-4BAC-4590-9F3A-C04EAD61AF1C}" vid="{84936BD3-994A-46F0-BAD8-245BDD45B96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DE6F1-65E5-4742-993C-166C160C650C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47a28104-336f-447d-946e-e305ac2bcd47"/>
    <ds:schemaRef ds:uri="34354c1b-6b8c-435b-ad50-990538c19557"/>
  </ds:schemaRefs>
</ds:datastoreItem>
</file>

<file path=customXml/itemProps2.xml><?xml version="1.0" encoding="utf-8"?>
<ds:datastoreItem xmlns:ds="http://schemas.openxmlformats.org/officeDocument/2006/customXml" ds:itemID="{5E0517EB-918A-4F91-B474-4547F2D8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2319F-A9FC-4915-B96B-44C342C4B0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4895</TotalTime>
  <Words>270</Words>
  <Application>Microsoft Office PowerPoint</Application>
  <PresentationFormat>Breedbeeld</PresentationFormat>
  <Paragraphs>47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Harlow Solid Italic</vt:lpstr>
      <vt:lpstr>Symbol</vt:lpstr>
      <vt:lpstr>Thema1</vt:lpstr>
      <vt:lpstr>Plan van aanpak  “Verhalencafé”</vt:lpstr>
      <vt:lpstr>Plan van aanpak</vt:lpstr>
      <vt:lpstr>Plan van aanpak</vt:lpstr>
      <vt:lpstr>1 Achtergronden – Plan van aanpak</vt:lpstr>
      <vt:lpstr>2 Projectresultaat – Plan van aanpak</vt:lpstr>
      <vt:lpstr>Plan van aanpak</vt:lpstr>
      <vt:lpstr>3 Projectactiviteiten – Plan van aanpak</vt:lpstr>
      <vt:lpstr>3 Projectactiviteiten</vt:lpstr>
      <vt:lpstr>Projectfases </vt:lpstr>
      <vt:lpstr>4 Projectgrenzen</vt:lpstr>
      <vt:lpstr>4 Projectgrenzen – Plan van aanpak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Thomas Noordeloos</cp:lastModifiedBy>
  <cp:revision>55</cp:revision>
  <dcterms:created xsi:type="dcterms:W3CDTF">2017-09-05T13:31:36Z</dcterms:created>
  <dcterms:modified xsi:type="dcterms:W3CDTF">2020-09-03T10:04:22Z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