
<file path=[Content_Types].xml><?xml version="1.0" encoding="utf-8"?>
<Types xmlns="http://schemas.openxmlformats.org/package/2006/content-types">
  <Default Extension="gif" ContentType="image/gif"/>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29"/>
  </p:notesMasterIdLst>
  <p:sldIdLst>
    <p:sldId id="273" r:id="rId5"/>
    <p:sldId id="281" r:id="rId6"/>
    <p:sldId id="286" r:id="rId7"/>
    <p:sldId id="311" r:id="rId8"/>
    <p:sldId id="304" r:id="rId9"/>
    <p:sldId id="305" r:id="rId10"/>
    <p:sldId id="302" r:id="rId11"/>
    <p:sldId id="315" r:id="rId12"/>
    <p:sldId id="313" r:id="rId13"/>
    <p:sldId id="314" r:id="rId14"/>
    <p:sldId id="316" r:id="rId15"/>
    <p:sldId id="303" r:id="rId16"/>
    <p:sldId id="306" r:id="rId17"/>
    <p:sldId id="317" r:id="rId18"/>
    <p:sldId id="318" r:id="rId19"/>
    <p:sldId id="279" r:id="rId20"/>
    <p:sldId id="280" r:id="rId21"/>
    <p:sldId id="319" r:id="rId22"/>
    <p:sldId id="282" r:id="rId23"/>
    <p:sldId id="320" r:id="rId24"/>
    <p:sldId id="257" r:id="rId25"/>
    <p:sldId id="283" r:id="rId26"/>
    <p:sldId id="285" r:id="rId27"/>
    <p:sldId id="262" r:id="rId28"/>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521A"/>
    <a:srgbClr val="42909E"/>
    <a:srgbClr val="172061"/>
    <a:srgbClr val="D26D25"/>
    <a:srgbClr val="72A3AE"/>
    <a:srgbClr val="94CBD5"/>
    <a:srgbClr val="9D5217"/>
    <a:srgbClr val="C8D200"/>
    <a:srgbClr val="D8D922"/>
    <a:srgbClr val="D8DA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2D602B-9F19-45EA-A0C2-304FA4A8DBAF}" v="20" dt="2021-02-23T10:19:15.4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07" autoAdjust="0"/>
    <p:restoredTop sz="84644" autoAdjust="0"/>
  </p:normalViewPr>
  <p:slideViewPr>
    <p:cSldViewPr snapToGrid="0">
      <p:cViewPr varScale="1">
        <p:scale>
          <a:sx n="69" d="100"/>
          <a:sy n="69" d="100"/>
        </p:scale>
        <p:origin x="1118"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ieke Drabbe" userId="b9b1a049-6b87-453c-9d4e-1b3ea0ffd634" providerId="ADAL" clId="{B22D602B-9F19-45EA-A0C2-304FA4A8DBAF}"/>
    <pc:docChg chg="custSel delSld modSld">
      <pc:chgData name="Marieke Drabbe" userId="b9b1a049-6b87-453c-9d4e-1b3ea0ffd634" providerId="ADAL" clId="{B22D602B-9F19-45EA-A0C2-304FA4A8DBAF}" dt="2021-02-23T10:20:04.605" v="45" actId="47"/>
      <pc:docMkLst>
        <pc:docMk/>
      </pc:docMkLst>
      <pc:sldChg chg="addSp modSp">
        <pc:chgData name="Marieke Drabbe" userId="b9b1a049-6b87-453c-9d4e-1b3ea0ffd634" providerId="ADAL" clId="{B22D602B-9F19-45EA-A0C2-304FA4A8DBAF}" dt="2021-02-23T10:19:15.465" v="30" actId="1076"/>
        <pc:sldMkLst>
          <pc:docMk/>
          <pc:sldMk cId="3026497125" sldId="257"/>
        </pc:sldMkLst>
        <pc:picChg chg="add mod">
          <ac:chgData name="Marieke Drabbe" userId="b9b1a049-6b87-453c-9d4e-1b3ea0ffd634" providerId="ADAL" clId="{B22D602B-9F19-45EA-A0C2-304FA4A8DBAF}" dt="2021-02-23T10:18:24.932" v="17"/>
          <ac:picMkLst>
            <pc:docMk/>
            <pc:sldMk cId="3026497125" sldId="257"/>
            <ac:picMk id="5" creationId="{E8EBE317-2966-44E8-972C-0D66EBB72DFE}"/>
          </ac:picMkLst>
        </pc:picChg>
        <pc:picChg chg="mod">
          <ac:chgData name="Marieke Drabbe" userId="b9b1a049-6b87-453c-9d4e-1b3ea0ffd634" providerId="ADAL" clId="{B22D602B-9F19-45EA-A0C2-304FA4A8DBAF}" dt="2021-02-23T10:19:15.465" v="30" actId="1076"/>
          <ac:picMkLst>
            <pc:docMk/>
            <pc:sldMk cId="3026497125" sldId="257"/>
            <ac:picMk id="1026" creationId="{00000000-0000-0000-0000-000000000000}"/>
          </ac:picMkLst>
        </pc:picChg>
      </pc:sldChg>
      <pc:sldChg chg="addSp modSp">
        <pc:chgData name="Marieke Drabbe" userId="b9b1a049-6b87-453c-9d4e-1b3ea0ffd634" providerId="ADAL" clId="{B22D602B-9F19-45EA-A0C2-304FA4A8DBAF}" dt="2021-02-23T10:18:38.566" v="24"/>
        <pc:sldMkLst>
          <pc:docMk/>
          <pc:sldMk cId="3352373988" sldId="262"/>
        </pc:sldMkLst>
        <pc:picChg chg="add mod">
          <ac:chgData name="Marieke Drabbe" userId="b9b1a049-6b87-453c-9d4e-1b3ea0ffd634" providerId="ADAL" clId="{B22D602B-9F19-45EA-A0C2-304FA4A8DBAF}" dt="2021-02-23T10:18:38.566" v="24"/>
          <ac:picMkLst>
            <pc:docMk/>
            <pc:sldMk cId="3352373988" sldId="262"/>
            <ac:picMk id="7" creationId="{02498D8E-79FC-4834-945C-789FE4B2CFC3}"/>
          </ac:picMkLst>
        </pc:picChg>
      </pc:sldChg>
      <pc:sldChg chg="addSp modSp del mod">
        <pc:chgData name="Marieke Drabbe" userId="b9b1a049-6b87-453c-9d4e-1b3ea0ffd634" providerId="ADAL" clId="{B22D602B-9F19-45EA-A0C2-304FA4A8DBAF}" dt="2021-02-23T10:20:04.605" v="45" actId="47"/>
        <pc:sldMkLst>
          <pc:docMk/>
          <pc:sldMk cId="1940743813" sldId="265"/>
        </pc:sldMkLst>
        <pc:spChg chg="mod">
          <ac:chgData name="Marieke Drabbe" userId="b9b1a049-6b87-453c-9d4e-1b3ea0ffd634" providerId="ADAL" clId="{B22D602B-9F19-45EA-A0C2-304FA4A8DBAF}" dt="2021-02-23T10:17:50.228" v="4" actId="27636"/>
          <ac:spMkLst>
            <pc:docMk/>
            <pc:sldMk cId="1940743813" sldId="265"/>
            <ac:spMk id="2" creationId="{00000000-0000-0000-0000-000000000000}"/>
          </ac:spMkLst>
        </pc:spChg>
        <pc:spChg chg="mod">
          <ac:chgData name="Marieke Drabbe" userId="b9b1a049-6b87-453c-9d4e-1b3ea0ffd634" providerId="ADAL" clId="{B22D602B-9F19-45EA-A0C2-304FA4A8DBAF}" dt="2021-02-23T10:19:58.412" v="44" actId="404"/>
          <ac:spMkLst>
            <pc:docMk/>
            <pc:sldMk cId="1940743813" sldId="265"/>
            <ac:spMk id="3" creationId="{00000000-0000-0000-0000-000000000000}"/>
          </ac:spMkLst>
        </pc:spChg>
        <pc:picChg chg="add mod">
          <ac:chgData name="Marieke Drabbe" userId="b9b1a049-6b87-453c-9d4e-1b3ea0ffd634" providerId="ADAL" clId="{B22D602B-9F19-45EA-A0C2-304FA4A8DBAF}" dt="2021-02-23T10:18:15.149" v="13"/>
          <ac:picMkLst>
            <pc:docMk/>
            <pc:sldMk cId="1940743813" sldId="265"/>
            <ac:picMk id="4" creationId="{213A0C40-1F1B-40B6-9E31-3F16D2E46C61}"/>
          </ac:picMkLst>
        </pc:picChg>
      </pc:sldChg>
      <pc:sldChg chg="addSp modSp del">
        <pc:chgData name="Marieke Drabbe" userId="b9b1a049-6b87-453c-9d4e-1b3ea0ffd634" providerId="ADAL" clId="{B22D602B-9F19-45EA-A0C2-304FA4A8DBAF}" dt="2021-02-23T10:18:55.813" v="28" actId="47"/>
        <pc:sldMkLst>
          <pc:docMk/>
          <pc:sldMk cId="1553881515" sldId="276"/>
        </pc:sldMkLst>
        <pc:picChg chg="add mod">
          <ac:chgData name="Marieke Drabbe" userId="b9b1a049-6b87-453c-9d4e-1b3ea0ffd634" providerId="ADAL" clId="{B22D602B-9F19-45EA-A0C2-304FA4A8DBAF}" dt="2021-02-23T10:18:26.858" v="18"/>
          <ac:picMkLst>
            <pc:docMk/>
            <pc:sldMk cId="1553881515" sldId="276"/>
            <ac:picMk id="4" creationId="{9E386BFE-D094-4039-92F3-89118D227725}"/>
          </ac:picMkLst>
        </pc:picChg>
      </pc:sldChg>
      <pc:sldChg chg="addSp modSp del mod">
        <pc:chgData name="Marieke Drabbe" userId="b9b1a049-6b87-453c-9d4e-1b3ea0ffd634" providerId="ADAL" clId="{B22D602B-9F19-45EA-A0C2-304FA4A8DBAF}" dt="2021-02-23T10:18:44.403" v="25" actId="47"/>
        <pc:sldMkLst>
          <pc:docMk/>
          <pc:sldMk cId="1189220302" sldId="277"/>
        </pc:sldMkLst>
        <pc:spChg chg="mod">
          <ac:chgData name="Marieke Drabbe" userId="b9b1a049-6b87-453c-9d4e-1b3ea0ffd634" providerId="ADAL" clId="{B22D602B-9F19-45EA-A0C2-304FA4A8DBAF}" dt="2021-02-23T10:17:50.264" v="6" actId="27636"/>
          <ac:spMkLst>
            <pc:docMk/>
            <pc:sldMk cId="1189220302" sldId="277"/>
            <ac:spMk id="2" creationId="{00000000-0000-0000-0000-000000000000}"/>
          </ac:spMkLst>
        </pc:spChg>
        <pc:picChg chg="add mod">
          <ac:chgData name="Marieke Drabbe" userId="b9b1a049-6b87-453c-9d4e-1b3ea0ffd634" providerId="ADAL" clId="{B22D602B-9F19-45EA-A0C2-304FA4A8DBAF}" dt="2021-02-23T10:18:36.060" v="23"/>
          <ac:picMkLst>
            <pc:docMk/>
            <pc:sldMk cId="1189220302" sldId="277"/>
            <ac:picMk id="4" creationId="{DD2AD634-E465-4ABC-A837-6322CCBA219D}"/>
          </ac:picMkLst>
        </pc:picChg>
      </pc:sldChg>
      <pc:sldChg chg="addSp modSp mod">
        <pc:chgData name="Marieke Drabbe" userId="b9b1a049-6b87-453c-9d4e-1b3ea0ffd634" providerId="ADAL" clId="{B22D602B-9F19-45EA-A0C2-304FA4A8DBAF}" dt="2021-02-23T10:18:13.026" v="12"/>
        <pc:sldMkLst>
          <pc:docMk/>
          <pc:sldMk cId="203569662" sldId="279"/>
        </pc:sldMkLst>
        <pc:spChg chg="mod">
          <ac:chgData name="Marieke Drabbe" userId="b9b1a049-6b87-453c-9d4e-1b3ea0ffd634" providerId="ADAL" clId="{B22D602B-9F19-45EA-A0C2-304FA4A8DBAF}" dt="2021-02-23T10:17:50.167" v="3" actId="27636"/>
          <ac:spMkLst>
            <pc:docMk/>
            <pc:sldMk cId="203569662" sldId="279"/>
            <ac:spMk id="3" creationId="{00000000-0000-0000-0000-000000000000}"/>
          </ac:spMkLst>
        </pc:spChg>
        <pc:picChg chg="mod">
          <ac:chgData name="Marieke Drabbe" userId="b9b1a049-6b87-453c-9d4e-1b3ea0ffd634" providerId="ADAL" clId="{B22D602B-9F19-45EA-A0C2-304FA4A8DBAF}" dt="2021-02-23T10:17:57.157" v="7" actId="1076"/>
          <ac:picMkLst>
            <pc:docMk/>
            <pc:sldMk cId="203569662" sldId="279"/>
            <ac:picMk id="4" creationId="{00000000-0000-0000-0000-000000000000}"/>
          </ac:picMkLst>
        </pc:picChg>
        <pc:picChg chg="mod">
          <ac:chgData name="Marieke Drabbe" userId="b9b1a049-6b87-453c-9d4e-1b3ea0ffd634" providerId="ADAL" clId="{B22D602B-9F19-45EA-A0C2-304FA4A8DBAF}" dt="2021-02-23T10:18:00.012" v="8" actId="1076"/>
          <ac:picMkLst>
            <pc:docMk/>
            <pc:sldMk cId="203569662" sldId="279"/>
            <ac:picMk id="7" creationId="{00000000-0000-0000-0000-000000000000}"/>
          </ac:picMkLst>
        </pc:picChg>
        <pc:picChg chg="mod">
          <ac:chgData name="Marieke Drabbe" userId="b9b1a049-6b87-453c-9d4e-1b3ea0ffd634" providerId="ADAL" clId="{B22D602B-9F19-45EA-A0C2-304FA4A8DBAF}" dt="2021-02-23T10:18:03.611" v="9" actId="1076"/>
          <ac:picMkLst>
            <pc:docMk/>
            <pc:sldMk cId="203569662" sldId="279"/>
            <ac:picMk id="8" creationId="{00000000-0000-0000-0000-000000000000}"/>
          </ac:picMkLst>
        </pc:picChg>
        <pc:picChg chg="add mod">
          <ac:chgData name="Marieke Drabbe" userId="b9b1a049-6b87-453c-9d4e-1b3ea0ffd634" providerId="ADAL" clId="{B22D602B-9F19-45EA-A0C2-304FA4A8DBAF}" dt="2021-02-23T10:18:13.026" v="12"/>
          <ac:picMkLst>
            <pc:docMk/>
            <pc:sldMk cId="203569662" sldId="279"/>
            <ac:picMk id="9" creationId="{9CD10131-5413-4CC2-8F34-413A644E66EE}"/>
          </ac:picMkLst>
        </pc:picChg>
        <pc:picChg chg="mod">
          <ac:chgData name="Marieke Drabbe" userId="b9b1a049-6b87-453c-9d4e-1b3ea0ffd634" providerId="ADAL" clId="{B22D602B-9F19-45EA-A0C2-304FA4A8DBAF}" dt="2021-02-23T10:18:04.976" v="10" actId="1076"/>
          <ac:picMkLst>
            <pc:docMk/>
            <pc:sldMk cId="203569662" sldId="279"/>
            <ac:picMk id="1026" creationId="{00000000-0000-0000-0000-000000000000}"/>
          </ac:picMkLst>
        </pc:picChg>
      </pc:sldChg>
      <pc:sldChg chg="addSp modSp">
        <pc:chgData name="Marieke Drabbe" userId="b9b1a049-6b87-453c-9d4e-1b3ea0ffd634" providerId="ADAL" clId="{B22D602B-9F19-45EA-A0C2-304FA4A8DBAF}" dt="2021-02-23T10:18:10.226" v="11"/>
        <pc:sldMkLst>
          <pc:docMk/>
          <pc:sldMk cId="1071959889" sldId="280"/>
        </pc:sldMkLst>
        <pc:picChg chg="add mod">
          <ac:chgData name="Marieke Drabbe" userId="b9b1a049-6b87-453c-9d4e-1b3ea0ffd634" providerId="ADAL" clId="{B22D602B-9F19-45EA-A0C2-304FA4A8DBAF}" dt="2021-02-23T10:18:10.226" v="11"/>
          <ac:picMkLst>
            <pc:docMk/>
            <pc:sldMk cId="1071959889" sldId="280"/>
            <ac:picMk id="5" creationId="{CEBCF529-B9CB-4227-AA8A-56CD231E34D3}"/>
          </ac:picMkLst>
        </pc:picChg>
      </pc:sldChg>
      <pc:sldChg chg="addSp modSp">
        <pc:chgData name="Marieke Drabbe" userId="b9b1a049-6b87-453c-9d4e-1b3ea0ffd634" providerId="ADAL" clId="{B22D602B-9F19-45EA-A0C2-304FA4A8DBAF}" dt="2021-02-23T10:18:19.850" v="15"/>
        <pc:sldMkLst>
          <pc:docMk/>
          <pc:sldMk cId="3537220659" sldId="282"/>
        </pc:sldMkLst>
        <pc:picChg chg="add mod">
          <ac:chgData name="Marieke Drabbe" userId="b9b1a049-6b87-453c-9d4e-1b3ea0ffd634" providerId="ADAL" clId="{B22D602B-9F19-45EA-A0C2-304FA4A8DBAF}" dt="2021-02-23T10:18:19.850" v="15"/>
          <ac:picMkLst>
            <pc:docMk/>
            <pc:sldMk cId="3537220659" sldId="282"/>
            <ac:picMk id="4" creationId="{7D26AF94-6E9B-4957-8CEC-995653F7305D}"/>
          </ac:picMkLst>
        </pc:picChg>
      </pc:sldChg>
      <pc:sldChg chg="addSp modSp mod">
        <pc:chgData name="Marieke Drabbe" userId="b9b1a049-6b87-453c-9d4e-1b3ea0ffd634" providerId="ADAL" clId="{B22D602B-9F19-45EA-A0C2-304FA4A8DBAF}" dt="2021-02-23T10:18:52.271" v="27" actId="1076"/>
        <pc:sldMkLst>
          <pc:docMk/>
          <pc:sldMk cId="3767054349" sldId="283"/>
        </pc:sldMkLst>
        <pc:picChg chg="add mod">
          <ac:chgData name="Marieke Drabbe" userId="b9b1a049-6b87-453c-9d4e-1b3ea0ffd634" providerId="ADAL" clId="{B22D602B-9F19-45EA-A0C2-304FA4A8DBAF}" dt="2021-02-23T10:18:28.509" v="19"/>
          <ac:picMkLst>
            <pc:docMk/>
            <pc:sldMk cId="3767054349" sldId="283"/>
            <ac:picMk id="4" creationId="{B3DA76AB-8B7B-4CCD-834F-2D46C70C59E1}"/>
          </ac:picMkLst>
        </pc:picChg>
        <pc:picChg chg="mod">
          <ac:chgData name="Marieke Drabbe" userId="b9b1a049-6b87-453c-9d4e-1b3ea0ffd634" providerId="ADAL" clId="{B22D602B-9F19-45EA-A0C2-304FA4A8DBAF}" dt="2021-02-23T10:18:52.271" v="27" actId="1076"/>
          <ac:picMkLst>
            <pc:docMk/>
            <pc:sldMk cId="3767054349" sldId="283"/>
            <ac:picMk id="7" creationId="{00000000-0000-0000-0000-000000000000}"/>
          </ac:picMkLst>
        </pc:picChg>
      </pc:sldChg>
      <pc:sldChg chg="addSp modSp del">
        <pc:chgData name="Marieke Drabbe" userId="b9b1a049-6b87-453c-9d4e-1b3ea0ffd634" providerId="ADAL" clId="{B22D602B-9F19-45EA-A0C2-304FA4A8DBAF}" dt="2021-02-23T10:18:49.567" v="26" actId="47"/>
        <pc:sldMkLst>
          <pc:docMk/>
          <pc:sldMk cId="3077999223" sldId="284"/>
        </pc:sldMkLst>
        <pc:picChg chg="add mod">
          <ac:chgData name="Marieke Drabbe" userId="b9b1a049-6b87-453c-9d4e-1b3ea0ffd634" providerId="ADAL" clId="{B22D602B-9F19-45EA-A0C2-304FA4A8DBAF}" dt="2021-02-23T10:18:30.118" v="20"/>
          <ac:picMkLst>
            <pc:docMk/>
            <pc:sldMk cId="3077999223" sldId="284"/>
            <ac:picMk id="5" creationId="{119FCC98-7476-43C8-8BD3-A8FFDD36DB2F}"/>
          </ac:picMkLst>
        </pc:picChg>
        <pc:picChg chg="mod">
          <ac:chgData name="Marieke Drabbe" userId="b9b1a049-6b87-453c-9d4e-1b3ea0ffd634" providerId="ADAL" clId="{B22D602B-9F19-45EA-A0C2-304FA4A8DBAF}" dt="2021-02-23T10:18:32.223" v="21" actId="1076"/>
          <ac:picMkLst>
            <pc:docMk/>
            <pc:sldMk cId="3077999223" sldId="284"/>
            <ac:picMk id="7" creationId="{00000000-0000-0000-0000-000000000000}"/>
          </ac:picMkLst>
        </pc:picChg>
      </pc:sldChg>
      <pc:sldChg chg="addSp modSp mod">
        <pc:chgData name="Marieke Drabbe" userId="b9b1a049-6b87-453c-9d4e-1b3ea0ffd634" providerId="ADAL" clId="{B22D602B-9F19-45EA-A0C2-304FA4A8DBAF}" dt="2021-02-23T10:19:09.578" v="29" actId="1076"/>
        <pc:sldMkLst>
          <pc:docMk/>
          <pc:sldMk cId="1047000206" sldId="285"/>
        </pc:sldMkLst>
        <pc:picChg chg="add mod">
          <ac:chgData name="Marieke Drabbe" userId="b9b1a049-6b87-453c-9d4e-1b3ea0ffd634" providerId="ADAL" clId="{B22D602B-9F19-45EA-A0C2-304FA4A8DBAF}" dt="2021-02-23T10:18:34.313" v="22"/>
          <ac:picMkLst>
            <pc:docMk/>
            <pc:sldMk cId="1047000206" sldId="285"/>
            <ac:picMk id="4" creationId="{917374A6-56B6-449B-9E0C-5F3AFC0C03C0}"/>
          </ac:picMkLst>
        </pc:picChg>
        <pc:picChg chg="mod">
          <ac:chgData name="Marieke Drabbe" userId="b9b1a049-6b87-453c-9d4e-1b3ea0ffd634" providerId="ADAL" clId="{B22D602B-9F19-45EA-A0C2-304FA4A8DBAF}" dt="2021-02-23T10:19:09.578" v="29" actId="1076"/>
          <ac:picMkLst>
            <pc:docMk/>
            <pc:sldMk cId="1047000206" sldId="285"/>
            <ac:picMk id="6" creationId="{00000000-0000-0000-0000-000000000000}"/>
          </ac:picMkLst>
        </pc:picChg>
      </pc:sldChg>
      <pc:sldChg chg="del">
        <pc:chgData name="Marieke Drabbe" userId="b9b1a049-6b87-453c-9d4e-1b3ea0ffd634" providerId="ADAL" clId="{B22D602B-9F19-45EA-A0C2-304FA4A8DBAF}" dt="2021-02-23T10:17:35.407" v="0" actId="47"/>
        <pc:sldMkLst>
          <pc:docMk/>
          <pc:sldMk cId="2406883549" sldId="310"/>
        </pc:sldMkLst>
      </pc:sldChg>
      <pc:sldChg chg="del">
        <pc:chgData name="Marieke Drabbe" userId="b9b1a049-6b87-453c-9d4e-1b3ea0ffd634" providerId="ADAL" clId="{B22D602B-9F19-45EA-A0C2-304FA4A8DBAF}" dt="2021-02-23T10:17:44.878" v="2" actId="47"/>
        <pc:sldMkLst>
          <pc:docMk/>
          <pc:sldMk cId="936862391" sldId="319"/>
        </pc:sldMkLst>
      </pc:sldChg>
      <pc:sldChg chg="addSp modSp mod">
        <pc:chgData name="Marieke Drabbe" userId="b9b1a049-6b87-453c-9d4e-1b3ea0ffd634" providerId="ADAL" clId="{B22D602B-9F19-45EA-A0C2-304FA4A8DBAF}" dt="2021-02-23T10:19:35.347" v="36" actId="1076"/>
        <pc:sldMkLst>
          <pc:docMk/>
          <pc:sldMk cId="1884520213" sldId="319"/>
        </pc:sldMkLst>
        <pc:spChg chg="mod">
          <ac:chgData name="Marieke Drabbe" userId="b9b1a049-6b87-453c-9d4e-1b3ea0ffd634" providerId="ADAL" clId="{B22D602B-9F19-45EA-A0C2-304FA4A8DBAF}" dt="2021-02-23T10:19:35.347" v="36" actId="1076"/>
          <ac:spMkLst>
            <pc:docMk/>
            <pc:sldMk cId="1884520213" sldId="319"/>
            <ac:spMk id="3" creationId="{00000000-0000-0000-0000-000000000000}"/>
          </ac:spMkLst>
        </pc:spChg>
        <pc:picChg chg="add mod">
          <ac:chgData name="Marieke Drabbe" userId="b9b1a049-6b87-453c-9d4e-1b3ea0ffd634" providerId="ADAL" clId="{B22D602B-9F19-45EA-A0C2-304FA4A8DBAF}" dt="2021-02-23T10:18:18.021" v="14"/>
          <ac:picMkLst>
            <pc:docMk/>
            <pc:sldMk cId="1884520213" sldId="319"/>
            <ac:picMk id="4" creationId="{EE11C593-0D0C-4FE9-9FA8-8C2A0BF5054E}"/>
          </ac:picMkLst>
        </pc:picChg>
      </pc:sldChg>
      <pc:sldChg chg="del">
        <pc:chgData name="Marieke Drabbe" userId="b9b1a049-6b87-453c-9d4e-1b3ea0ffd634" providerId="ADAL" clId="{B22D602B-9F19-45EA-A0C2-304FA4A8DBAF}" dt="2021-02-23T10:17:38.057" v="1" actId="47"/>
        <pc:sldMkLst>
          <pc:docMk/>
          <pc:sldMk cId="1156311288" sldId="320"/>
        </pc:sldMkLst>
      </pc:sldChg>
      <pc:sldChg chg="addSp modSp mod">
        <pc:chgData name="Marieke Drabbe" userId="b9b1a049-6b87-453c-9d4e-1b3ea0ffd634" providerId="ADAL" clId="{B22D602B-9F19-45EA-A0C2-304FA4A8DBAF}" dt="2021-02-23T10:19:25.133" v="33" actId="1076"/>
        <pc:sldMkLst>
          <pc:docMk/>
          <pc:sldMk cId="3260818977" sldId="320"/>
        </pc:sldMkLst>
        <pc:picChg chg="mod">
          <ac:chgData name="Marieke Drabbe" userId="b9b1a049-6b87-453c-9d4e-1b3ea0ffd634" providerId="ADAL" clId="{B22D602B-9F19-45EA-A0C2-304FA4A8DBAF}" dt="2021-02-23T10:19:25.133" v="33" actId="1076"/>
          <ac:picMkLst>
            <pc:docMk/>
            <pc:sldMk cId="3260818977" sldId="320"/>
            <ac:picMk id="5" creationId="{00000000-0000-0000-0000-000000000000}"/>
          </ac:picMkLst>
        </pc:picChg>
        <pc:picChg chg="add mod">
          <ac:chgData name="Marieke Drabbe" userId="b9b1a049-6b87-453c-9d4e-1b3ea0ffd634" providerId="ADAL" clId="{B22D602B-9F19-45EA-A0C2-304FA4A8DBAF}" dt="2021-02-23T10:18:21.485" v="16"/>
          <ac:picMkLst>
            <pc:docMk/>
            <pc:sldMk cId="3260818977" sldId="320"/>
            <ac:picMk id="6" creationId="{C10C368A-C1F4-4004-AD35-A93C54F16E61}"/>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5EBEE9-5ED1-47E3-91F3-8E6237564E15}" type="datetimeFigureOut">
              <a:rPr lang="nl-NL" smtClean="0"/>
              <a:t>23-2-2021</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99C61E-FA29-48B5-B8E4-AFB31D3E6003}" type="slidenum">
              <a:rPr lang="nl-NL" smtClean="0"/>
              <a:t>‹nr.›</a:t>
            </a:fld>
            <a:endParaRPr lang="nl-NL"/>
          </a:p>
        </p:txBody>
      </p:sp>
    </p:spTree>
    <p:extLst>
      <p:ext uri="{BB962C8B-B14F-4D97-AF65-F5344CB8AC3E}">
        <p14:creationId xmlns:p14="http://schemas.microsoft.com/office/powerpoint/2010/main" val="2148966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nl-NL" dirty="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2</a:t>
            </a:fld>
            <a:endParaRPr lang="nl-NL"/>
          </a:p>
        </p:txBody>
      </p:sp>
    </p:spTree>
    <p:extLst>
      <p:ext uri="{BB962C8B-B14F-4D97-AF65-F5344CB8AC3E}">
        <p14:creationId xmlns:p14="http://schemas.microsoft.com/office/powerpoint/2010/main" val="18468784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3</a:t>
            </a:fld>
            <a:endParaRPr lang="nl-NL"/>
          </a:p>
        </p:txBody>
      </p:sp>
    </p:spTree>
    <p:extLst>
      <p:ext uri="{BB962C8B-B14F-4D97-AF65-F5344CB8AC3E}">
        <p14:creationId xmlns:p14="http://schemas.microsoft.com/office/powerpoint/2010/main" val="35973663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Mensen gebruiken nu dagelijks veel verschillende levensmiddelen. Dit vormt een groot contrast met het eetpatroon van volkeren die ver voor onze jaartelling leefden. Jagen, vissen, en vooral het verzamelen van noten, bessen en andere eetbare delen van planten waren de enige manieren om aan voedsel te komen. De ervaring leerde wat geschikt was om te worden gegeten en wat niet.</a:t>
            </a:r>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4</a:t>
            </a:fld>
            <a:endParaRPr lang="nl-NL"/>
          </a:p>
        </p:txBody>
      </p:sp>
    </p:spTree>
    <p:extLst>
      <p:ext uri="{BB962C8B-B14F-4D97-AF65-F5344CB8AC3E}">
        <p14:creationId xmlns:p14="http://schemas.microsoft.com/office/powerpoint/2010/main" val="1770867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5</a:t>
            </a:fld>
            <a:endParaRPr lang="nl-NL"/>
          </a:p>
        </p:txBody>
      </p:sp>
    </p:spTree>
    <p:extLst>
      <p:ext uri="{BB962C8B-B14F-4D97-AF65-F5344CB8AC3E}">
        <p14:creationId xmlns:p14="http://schemas.microsoft.com/office/powerpoint/2010/main" val="34300044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Duidelijke veranderingen in het gebruik van bepaalde voedingsmiddelen  zijn pas over langere tijd zichtbaar. De consument koopt bepaalde artikelen vooral uit gewoonte. Dit koopgedrag verandert langzaam. </a:t>
            </a:r>
            <a:r>
              <a:rPr lang="nl-NL" baseline="0" dirty="0"/>
              <a:t> </a:t>
            </a:r>
            <a:r>
              <a:rPr lang="nl-NL" dirty="0"/>
              <a:t>Bij de productie is een verschuiving gaande van de alternatieve productiewijze, waarbij vooral een bepaalde ideologie een grote rol speelt, naar een productiemethode waarbij het milieu en welzijn van het dier belangrijk zijn.</a:t>
            </a:r>
          </a:p>
          <a:p>
            <a:endParaRPr lang="nl-NL" dirty="0"/>
          </a:p>
          <a:p>
            <a:endParaRPr lang="nl-NL" dirty="0"/>
          </a:p>
          <a:p>
            <a:r>
              <a:rPr lang="nl-NL" dirty="0"/>
              <a:t>Vergrijzing, vroeger zelfstandig wonen, samen wonen en samen werken leiden tot andere voedingsgewoonten. De behoefte aan gemaksvoedsel neemt toe. Hierbij spelen het buitenshuis werken van de vrouw, het toenemende aantal eenpersoonshuishoudens, huishoudens met tweeverdieners en eenoudergezinnen een rol. Een nieuwe trend is dat slagerijen en groentezaken maaltijden bereiden en verkopen volgens het koelvers-systeem.</a:t>
            </a:r>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14</a:t>
            </a:fld>
            <a:endParaRPr lang="nl-NL"/>
          </a:p>
        </p:txBody>
      </p:sp>
    </p:spTree>
    <p:extLst>
      <p:ext uri="{BB962C8B-B14F-4D97-AF65-F5344CB8AC3E}">
        <p14:creationId xmlns:p14="http://schemas.microsoft.com/office/powerpoint/2010/main" val="2752817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499C61E-FA29-48B5-B8E4-AFB31D3E6003}" type="slidenum">
              <a:rPr lang="nl-NL" smtClean="0"/>
              <a:t>15</a:t>
            </a:fld>
            <a:endParaRPr lang="nl-NL"/>
          </a:p>
        </p:txBody>
      </p:sp>
    </p:spTree>
    <p:extLst>
      <p:ext uri="{BB962C8B-B14F-4D97-AF65-F5344CB8AC3E}">
        <p14:creationId xmlns:p14="http://schemas.microsoft.com/office/powerpoint/2010/main" val="6445392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Preventie,</a:t>
            </a:r>
            <a:r>
              <a:rPr lang="nl-NL" baseline="0" dirty="0"/>
              <a:t> cure en care aan de determinanten koppelen</a:t>
            </a:r>
            <a:endParaRPr lang="nl-NL" dirty="0"/>
          </a:p>
        </p:txBody>
      </p:sp>
      <p:sp>
        <p:nvSpPr>
          <p:cNvPr id="4" name="Tijdelijke aanduiding voor dianummer 3"/>
          <p:cNvSpPr>
            <a:spLocks noGrp="1"/>
          </p:cNvSpPr>
          <p:nvPr>
            <p:ph type="sldNum" sz="quarter" idx="10"/>
          </p:nvPr>
        </p:nvSpPr>
        <p:spPr/>
        <p:txBody>
          <a:bodyPr/>
          <a:lstStyle/>
          <a:p>
            <a:fld id="{E8F9453B-4F98-4A8D-9FAB-56BDBC34A6A6}" type="slidenum">
              <a:rPr lang="nl-NL" smtClean="0"/>
              <a:t>16</a:t>
            </a:fld>
            <a:endParaRPr lang="nl-NL"/>
          </a:p>
        </p:txBody>
      </p:sp>
    </p:spTree>
    <p:extLst>
      <p:ext uri="{BB962C8B-B14F-4D97-AF65-F5344CB8AC3E}">
        <p14:creationId xmlns:p14="http://schemas.microsoft.com/office/powerpoint/2010/main" val="31810432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Slechte</a:t>
            </a:r>
            <a:r>
              <a:rPr lang="nl-NL" baseline="0" dirty="0"/>
              <a:t> stoelen --&gt; rugklachten. Sigaretten duur, fastfood goedkoop. BTW regels tabak. Vrienden die roken </a:t>
            </a:r>
            <a:r>
              <a:rPr lang="nl-NL" baseline="0" dirty="0">
                <a:sym typeface="Wingdings" panose="05000000000000000000" pitchFamily="2" charset="2"/>
              </a:rPr>
              <a:t> maakt dat jij het normaler vindt om te roken</a:t>
            </a:r>
            <a:endParaRPr lang="nl-NL" dirty="0"/>
          </a:p>
        </p:txBody>
      </p:sp>
      <p:sp>
        <p:nvSpPr>
          <p:cNvPr id="4" name="Tijdelijke aanduiding voor dianummer 3"/>
          <p:cNvSpPr>
            <a:spLocks noGrp="1"/>
          </p:cNvSpPr>
          <p:nvPr>
            <p:ph type="sldNum" sz="quarter" idx="10"/>
          </p:nvPr>
        </p:nvSpPr>
        <p:spPr/>
        <p:txBody>
          <a:bodyPr/>
          <a:lstStyle/>
          <a:p>
            <a:fld id="{E8F9453B-4F98-4A8D-9FAB-56BDBC34A6A6}" type="slidenum">
              <a:rPr lang="nl-NL" smtClean="0"/>
              <a:t>18</a:t>
            </a:fld>
            <a:endParaRPr lang="nl-NL"/>
          </a:p>
        </p:txBody>
      </p:sp>
    </p:spTree>
    <p:extLst>
      <p:ext uri="{BB962C8B-B14F-4D97-AF65-F5344CB8AC3E}">
        <p14:creationId xmlns:p14="http://schemas.microsoft.com/office/powerpoint/2010/main" val="34089750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a:t>Andere</a:t>
            </a:r>
            <a:r>
              <a:rPr lang="nl-NL" baseline="0" dirty="0"/>
              <a:t> </a:t>
            </a:r>
            <a:r>
              <a:rPr lang="nl-NL" baseline="0" dirty="0" err="1"/>
              <a:t>etniciteiten</a:t>
            </a:r>
            <a:r>
              <a:rPr lang="nl-NL" baseline="0" dirty="0"/>
              <a:t> </a:t>
            </a:r>
            <a:r>
              <a:rPr lang="nl-NL" baseline="0" dirty="0">
                <a:sym typeface="Wingdings" panose="05000000000000000000" pitchFamily="2" charset="2"/>
              </a:rPr>
              <a:t> ander beeld van mooi lichaam + andere eetgewoonten + vaak lagere inkomens</a:t>
            </a:r>
            <a:endParaRPr lang="nl-NL" dirty="0"/>
          </a:p>
        </p:txBody>
      </p:sp>
      <p:sp>
        <p:nvSpPr>
          <p:cNvPr id="4" name="Tijdelijke aanduiding voor dianummer 3"/>
          <p:cNvSpPr>
            <a:spLocks noGrp="1"/>
          </p:cNvSpPr>
          <p:nvPr>
            <p:ph type="sldNum" sz="quarter" idx="10"/>
          </p:nvPr>
        </p:nvSpPr>
        <p:spPr/>
        <p:txBody>
          <a:bodyPr/>
          <a:lstStyle/>
          <a:p>
            <a:fld id="{E8F9453B-4F98-4A8D-9FAB-56BDBC34A6A6}" type="slidenum">
              <a:rPr lang="nl-NL" smtClean="0"/>
              <a:t>23</a:t>
            </a:fld>
            <a:endParaRPr lang="nl-NL"/>
          </a:p>
        </p:txBody>
      </p:sp>
    </p:spTree>
    <p:extLst>
      <p:ext uri="{BB962C8B-B14F-4D97-AF65-F5344CB8AC3E}">
        <p14:creationId xmlns:p14="http://schemas.microsoft.com/office/powerpoint/2010/main" val="27963970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bg>
      <p:bgRef idx="1001">
        <a:schemeClr val="bg1"/>
      </p:bgRef>
    </p:bg>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p>
        </p:txBody>
      </p:sp>
      <p:sp>
        <p:nvSpPr>
          <p:cNvPr id="6" name="Tijdelijke aanduiding voor dianummer 5"/>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2185156275"/>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dianummer 5"/>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3306788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dianummer 5"/>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4256895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idx="1"/>
          </p:nvPr>
        </p:nvSpPr>
        <p:spPr/>
        <p:txBody>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dianummer 5"/>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17353149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Tree>
    <p:extLst>
      <p:ext uri="{BB962C8B-B14F-4D97-AF65-F5344CB8AC3E}">
        <p14:creationId xmlns:p14="http://schemas.microsoft.com/office/powerpoint/2010/main" val="3913247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ianummer 6"/>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40052423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dianummer 8"/>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7384661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p>
        </p:txBody>
      </p:sp>
      <p:sp>
        <p:nvSpPr>
          <p:cNvPr id="5" name="Tijdelijke aanduiding voor dianummer 4"/>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20054544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17525549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7" name="Tijdelijke aanduiding voor dianummer 6"/>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3924270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7" name="Tijdelijke aanduiding voor dianummer 6"/>
          <p:cNvSpPr>
            <a:spLocks noGrp="1"/>
          </p:cNvSpPr>
          <p:nvPr>
            <p:ph type="sldNum" sz="quarter" idx="12"/>
          </p:nvPr>
        </p:nvSpPr>
        <p:spPr/>
        <p:txBody>
          <a:bodyPr/>
          <a:lstStyle/>
          <a:p>
            <a:fld id="{8E55D006-C1B4-42B6-9697-FCB8ED93A34E}" type="slidenum">
              <a:rPr lang="nl-NL" smtClean="0"/>
              <a:t>‹nr.›</a:t>
            </a:fld>
            <a:endParaRPr lang="nl-NL"/>
          </a:p>
        </p:txBody>
      </p:sp>
    </p:spTree>
    <p:extLst>
      <p:ext uri="{BB962C8B-B14F-4D97-AF65-F5344CB8AC3E}">
        <p14:creationId xmlns:p14="http://schemas.microsoft.com/office/powerpoint/2010/main" val="4453708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Afbeelding 11"/>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3892" y="6212255"/>
            <a:ext cx="12086830" cy="656855"/>
          </a:xfrm>
          <a:prstGeom prst="rect">
            <a:avLst/>
          </a:prstGeom>
        </p:spPr>
      </p:pic>
      <p:sp>
        <p:nvSpPr>
          <p:cNvPr id="13" name="Rechthoek 12"/>
          <p:cNvSpPr/>
          <p:nvPr userDrawn="1"/>
        </p:nvSpPr>
        <p:spPr>
          <a:xfrm>
            <a:off x="2586039" y="6212255"/>
            <a:ext cx="9605962" cy="645745"/>
          </a:xfrm>
          <a:prstGeom prst="rect">
            <a:avLst/>
          </a:prstGeom>
          <a:solidFill>
            <a:srgbClr val="C8D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jdelijke aanduiding voor titel 1"/>
          <p:cNvSpPr>
            <a:spLocks noGrp="1"/>
          </p:cNvSpPr>
          <p:nvPr userDrawn="1">
            <p:ph type="title"/>
          </p:nvPr>
        </p:nvSpPr>
        <p:spPr>
          <a:xfrm>
            <a:off x="838200" y="365125"/>
            <a:ext cx="10515600" cy="1325563"/>
          </a:xfrm>
          <a:prstGeom prst="rect">
            <a:avLst/>
          </a:prstGeom>
        </p:spPr>
        <p:txBody>
          <a:bodyPr vert="horz" lIns="91440" tIns="45720" rIns="91440" bIns="45720" rtlCol="0" anchor="ctr">
            <a:normAutofit/>
          </a:bodyPr>
          <a:lstStyle/>
          <a:p>
            <a:r>
              <a:rPr lang="nl-NL" dirty="0"/>
              <a:t>Klik om de stijl te bewerken</a:t>
            </a:r>
          </a:p>
        </p:txBody>
      </p:sp>
      <p:sp>
        <p:nvSpPr>
          <p:cNvPr id="3" name="Tijdelijke aanduiding voor tekst 2"/>
          <p:cNvSpPr>
            <a:spLocks noGrp="1"/>
          </p:cNvSpPr>
          <p:nvPr userDrawn="1">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dianummer 5"/>
          <p:cNvSpPr>
            <a:spLocks noGrp="1"/>
          </p:cNvSpPr>
          <p:nvPr userDrawn="1">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E55D006-C1B4-42B6-9697-FCB8ED93A34E}" type="slidenum">
              <a:rPr lang="nl-NL" smtClean="0"/>
              <a:t>‹nr.›</a:t>
            </a:fld>
            <a:endParaRPr lang="nl-NL"/>
          </a:p>
        </p:txBody>
      </p:sp>
      <p:pic>
        <p:nvPicPr>
          <p:cNvPr id="7" name="Afbeelding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37864" y="6212255"/>
            <a:ext cx="483759" cy="509220"/>
          </a:xfrm>
          <a:prstGeom prst="rect">
            <a:avLst/>
          </a:prstGeom>
        </p:spPr>
      </p:pic>
      <p:pic>
        <p:nvPicPr>
          <p:cNvPr id="11" name="Afbeelding 10"/>
          <p:cNvPicPr>
            <a:picLocks noChangeAspect="1"/>
          </p:cNvPicPr>
          <p:nvPr userDrawn="1"/>
        </p:nvPicPr>
        <p:blipFill rotWithShape="1">
          <a:blip r:embed="rId13">
            <a:extLst>
              <a:ext uri="{28A0092B-C50C-407E-A947-70E740481C1C}">
                <a14:useLocalDpi xmlns:a14="http://schemas.microsoft.com/office/drawing/2010/main" val="0"/>
              </a:ext>
            </a:extLst>
          </a:blip>
          <a:srcRect l="15473" t="-378518" r="-15473" b="378518"/>
          <a:stretch/>
        </p:blipFill>
        <p:spPr>
          <a:xfrm>
            <a:off x="1432861" y="3028894"/>
            <a:ext cx="9326277" cy="800212"/>
          </a:xfrm>
          <a:prstGeom prst="rect">
            <a:avLst/>
          </a:prstGeom>
        </p:spPr>
      </p:pic>
      <p:pic>
        <p:nvPicPr>
          <p:cNvPr id="18" name="Afbeelding 17"/>
          <p:cNvPicPr>
            <a:picLocks noChangeAspect="1"/>
          </p:cNvPicPr>
          <p:nvPr userDrawn="1"/>
        </p:nvPicPr>
        <p:blipFill rotWithShape="1">
          <a:blip r:embed="rId15">
            <a:extLst>
              <a:ext uri="{28A0092B-C50C-407E-A947-70E740481C1C}">
                <a14:useLocalDpi xmlns:a14="http://schemas.microsoft.com/office/drawing/2010/main" val="0"/>
              </a:ext>
            </a:extLst>
          </a:blip>
          <a:srcRect t="27655" r="23270" b="25470"/>
          <a:stretch/>
        </p:blipFill>
        <p:spPr>
          <a:xfrm>
            <a:off x="28975" y="6206307"/>
            <a:ext cx="1085952" cy="466577"/>
          </a:xfrm>
          <a:prstGeom prst="rect">
            <a:avLst/>
          </a:prstGeom>
        </p:spPr>
      </p:pic>
    </p:spTree>
    <p:extLst>
      <p:ext uri="{BB962C8B-B14F-4D97-AF65-F5344CB8AC3E}">
        <p14:creationId xmlns:p14="http://schemas.microsoft.com/office/powerpoint/2010/main" val="13394437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www.voedingscentrum.nl/nl/mijn-gewicht/heb-ik-een-gezond-gewicht.aspx"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4.png"/><Relationship Id="rId4" Type="http://schemas.openxmlformats.org/officeDocument/2006/relationships/image" Target="../media/image12.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4.pn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normAutofit/>
          </a:bodyPr>
          <a:lstStyle/>
          <a:p>
            <a:r>
              <a:rPr lang="nl-NL" dirty="0"/>
              <a:t>Lifestyle</a:t>
            </a:r>
            <a:br>
              <a:rPr lang="nl-NL" dirty="0"/>
            </a:br>
            <a:r>
              <a:rPr lang="nl-NL" dirty="0"/>
              <a:t>Voeding en welvaartsziekten</a:t>
            </a:r>
          </a:p>
        </p:txBody>
      </p:sp>
      <p:sp>
        <p:nvSpPr>
          <p:cNvPr id="3" name="Ondertitel 2"/>
          <p:cNvSpPr>
            <a:spLocks noGrp="1"/>
          </p:cNvSpPr>
          <p:nvPr>
            <p:ph type="subTitle" idx="1"/>
          </p:nvPr>
        </p:nvSpPr>
        <p:spPr/>
        <p:txBody>
          <a:bodyPr/>
          <a:lstStyle/>
          <a:p>
            <a:r>
              <a:rPr lang="nl-NL" dirty="0"/>
              <a:t>Leerjaar 1 – instroom</a:t>
            </a:r>
            <a:endParaRPr lang="nl-NL" dirty="0">
              <a:solidFill>
                <a:schemeClr val="tx1"/>
              </a:solidFill>
            </a:endParaRPr>
          </a:p>
        </p:txBody>
      </p:sp>
      <p:pic>
        <p:nvPicPr>
          <p:cNvPr id="4" name="Afbeelding 3"/>
          <p:cNvPicPr>
            <a:picLocks noChangeAspect="1"/>
          </p:cNvPicPr>
          <p:nvPr/>
        </p:nvPicPr>
        <p:blipFill>
          <a:blip r:embed="rId2"/>
          <a:stretch>
            <a:fillRect/>
          </a:stretch>
        </p:blipFill>
        <p:spPr>
          <a:xfrm>
            <a:off x="0" y="6165669"/>
            <a:ext cx="2169840" cy="692331"/>
          </a:xfrm>
          <a:prstGeom prst="rect">
            <a:avLst/>
          </a:prstGeom>
        </p:spPr>
      </p:pic>
    </p:spTree>
    <p:extLst>
      <p:ext uri="{BB962C8B-B14F-4D97-AF65-F5344CB8AC3E}">
        <p14:creationId xmlns:p14="http://schemas.microsoft.com/office/powerpoint/2010/main" val="12630453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Wanneer heb je overgewicht?</a:t>
            </a:r>
          </a:p>
        </p:txBody>
      </p:sp>
      <p:pic>
        <p:nvPicPr>
          <p:cNvPr id="4" name="Afbeelding 3"/>
          <p:cNvPicPr>
            <a:picLocks noChangeAspect="1"/>
          </p:cNvPicPr>
          <p:nvPr/>
        </p:nvPicPr>
        <p:blipFill>
          <a:blip r:embed="rId2"/>
          <a:stretch>
            <a:fillRect/>
          </a:stretch>
        </p:blipFill>
        <p:spPr>
          <a:xfrm>
            <a:off x="2383240" y="1516591"/>
            <a:ext cx="6815919" cy="4291956"/>
          </a:xfrm>
          <a:prstGeom prst="rect">
            <a:avLst/>
          </a:prstGeom>
        </p:spPr>
      </p:pic>
      <p:pic>
        <p:nvPicPr>
          <p:cNvPr id="5" name="Afbeelding 4"/>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3287272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Gezond gewicht</a:t>
            </a:r>
          </a:p>
        </p:txBody>
      </p:sp>
      <p:sp>
        <p:nvSpPr>
          <p:cNvPr id="3" name="Tijdelijke aanduiding voor inhoud 2"/>
          <p:cNvSpPr>
            <a:spLocks noGrp="1"/>
          </p:cNvSpPr>
          <p:nvPr>
            <p:ph idx="1"/>
          </p:nvPr>
        </p:nvSpPr>
        <p:spPr>
          <a:xfrm>
            <a:off x="1297577" y="1196753"/>
            <a:ext cx="10284823" cy="4929411"/>
          </a:xfrm>
        </p:spPr>
        <p:txBody>
          <a:bodyPr>
            <a:normAutofit/>
          </a:bodyPr>
          <a:lstStyle/>
          <a:p>
            <a:pPr marL="0" indent="0">
              <a:buNone/>
            </a:pPr>
            <a:r>
              <a:rPr lang="nl-NL" sz="2400" dirty="0">
                <a:hlinkClick r:id="rId2"/>
              </a:rPr>
              <a:t>http://www.voedingscentrum.nl/nl/mijn-gewicht/heb-ik-een-gezond-gewicht.aspx</a:t>
            </a:r>
            <a:endParaRPr lang="nl-NL" sz="2400" dirty="0"/>
          </a:p>
          <a:p>
            <a:pPr marL="0" indent="0">
              <a:buNone/>
            </a:pPr>
            <a:r>
              <a:rPr lang="nl-NL" sz="2400" dirty="0"/>
              <a:t>Ga naar de website van het voedingscentrum </a:t>
            </a:r>
          </a:p>
          <a:p>
            <a:pPr marL="0" indent="0">
              <a:buNone/>
            </a:pPr>
            <a:r>
              <a:rPr lang="nl-NL" sz="2400" dirty="0"/>
              <a:t>‘Heb ik een gezond gewicht’</a:t>
            </a:r>
          </a:p>
          <a:p>
            <a:pPr marL="0" indent="0">
              <a:buNone/>
            </a:pPr>
            <a:r>
              <a:rPr lang="nl-NL" sz="2400" dirty="0"/>
              <a:t>Bereken je BMI en je middelomtrek </a:t>
            </a:r>
          </a:p>
          <a:p>
            <a:pPr marL="0" indent="0">
              <a:buNone/>
            </a:pPr>
            <a:r>
              <a:rPr lang="nl-NL" sz="2400" dirty="0"/>
              <a:t>Lees de informatie over afvallen en aankomen ter voorbereiding op je IBS</a:t>
            </a:r>
          </a:p>
        </p:txBody>
      </p:sp>
      <p:pic>
        <p:nvPicPr>
          <p:cNvPr id="4" name="Afbeelding 3"/>
          <p:cNvPicPr>
            <a:picLocks noChangeAspect="1"/>
          </p:cNvPicPr>
          <p:nvPr/>
        </p:nvPicPr>
        <p:blipFill>
          <a:blip r:embed="rId3"/>
          <a:stretch>
            <a:fillRect/>
          </a:stretch>
        </p:blipFill>
        <p:spPr>
          <a:xfrm>
            <a:off x="6148251" y="3774252"/>
            <a:ext cx="5140507" cy="301190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Afbeelding 4"/>
          <p:cNvPicPr>
            <a:picLocks noChangeAspect="1"/>
          </p:cNvPicPr>
          <p:nvPr/>
        </p:nvPicPr>
        <p:blipFill>
          <a:blip r:embed="rId4"/>
          <a:stretch>
            <a:fillRect/>
          </a:stretch>
        </p:blipFill>
        <p:spPr>
          <a:xfrm>
            <a:off x="0" y="6165669"/>
            <a:ext cx="2169840" cy="692331"/>
          </a:xfrm>
          <a:prstGeom prst="rect">
            <a:avLst/>
          </a:prstGeom>
        </p:spPr>
      </p:pic>
    </p:spTree>
    <p:extLst>
      <p:ext uri="{BB962C8B-B14F-4D97-AF65-F5344CB8AC3E}">
        <p14:creationId xmlns:p14="http://schemas.microsoft.com/office/powerpoint/2010/main" val="4672124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Overgewicht wereldwijd </a:t>
            </a:r>
          </a:p>
        </p:txBody>
      </p:sp>
      <p:sp>
        <p:nvSpPr>
          <p:cNvPr id="3" name="Tijdelijke aanduiding voor inhoud 2"/>
          <p:cNvSpPr>
            <a:spLocks noGrp="1"/>
          </p:cNvSpPr>
          <p:nvPr>
            <p:ph idx="1"/>
          </p:nvPr>
        </p:nvSpPr>
        <p:spPr>
          <a:xfrm>
            <a:off x="994913" y="5121994"/>
            <a:ext cx="10515600" cy="658783"/>
          </a:xfrm>
        </p:spPr>
        <p:txBody>
          <a:bodyPr>
            <a:normAutofit/>
          </a:bodyPr>
          <a:lstStyle/>
          <a:p>
            <a:pPr marL="0" indent="0">
              <a:buNone/>
            </a:pPr>
            <a:r>
              <a:rPr lang="nl-NL" dirty="0"/>
              <a:t>Top 10 landen van inwoners met obesitas (BMI &gt;30) in percentages </a:t>
            </a:r>
          </a:p>
          <a:p>
            <a:endParaRPr lang="nl-NL" dirty="0"/>
          </a:p>
        </p:txBody>
      </p:sp>
      <p:pic>
        <p:nvPicPr>
          <p:cNvPr id="4" name="Afbeelding 3"/>
          <p:cNvPicPr>
            <a:picLocks noChangeAspect="1"/>
          </p:cNvPicPr>
          <p:nvPr/>
        </p:nvPicPr>
        <p:blipFill>
          <a:blip r:embed="rId2"/>
          <a:stretch>
            <a:fillRect/>
          </a:stretch>
        </p:blipFill>
        <p:spPr>
          <a:xfrm>
            <a:off x="8162028" y="1775963"/>
            <a:ext cx="3924300" cy="1943100"/>
          </a:xfrm>
          <a:prstGeom prst="rect">
            <a:avLst/>
          </a:prstGeom>
        </p:spPr>
      </p:pic>
      <p:pic>
        <p:nvPicPr>
          <p:cNvPr id="8" name="Afbeelding 7"/>
          <p:cNvPicPr>
            <a:picLocks noChangeAspect="1"/>
          </p:cNvPicPr>
          <p:nvPr/>
        </p:nvPicPr>
        <p:blipFill>
          <a:blip r:embed="rId3"/>
          <a:stretch>
            <a:fillRect/>
          </a:stretch>
        </p:blipFill>
        <p:spPr>
          <a:xfrm>
            <a:off x="300938" y="1468480"/>
            <a:ext cx="7861090" cy="3426201"/>
          </a:xfrm>
          <a:prstGeom prst="rect">
            <a:avLst/>
          </a:prstGeom>
        </p:spPr>
      </p:pic>
      <p:pic>
        <p:nvPicPr>
          <p:cNvPr id="6" name="Afbeelding 5"/>
          <p:cNvPicPr>
            <a:picLocks noChangeAspect="1"/>
          </p:cNvPicPr>
          <p:nvPr/>
        </p:nvPicPr>
        <p:blipFill>
          <a:blip r:embed="rId4"/>
          <a:stretch>
            <a:fillRect/>
          </a:stretch>
        </p:blipFill>
        <p:spPr>
          <a:xfrm>
            <a:off x="0" y="6165669"/>
            <a:ext cx="2169840" cy="692331"/>
          </a:xfrm>
          <a:prstGeom prst="rect">
            <a:avLst/>
          </a:prstGeom>
        </p:spPr>
      </p:pic>
    </p:spTree>
    <p:extLst>
      <p:ext uri="{BB962C8B-B14F-4D97-AF65-F5344CB8AC3E}">
        <p14:creationId xmlns:p14="http://schemas.microsoft.com/office/powerpoint/2010/main" val="22463684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Obesitas in Nederland</a:t>
            </a:r>
          </a:p>
        </p:txBody>
      </p:sp>
      <p:pic>
        <p:nvPicPr>
          <p:cNvPr id="4" name="Filmpje 4 Obesitas in NL.mp4">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4"/>
          <a:stretch>
            <a:fillRect/>
          </a:stretch>
        </p:blipFill>
        <p:spPr>
          <a:xfrm>
            <a:off x="3871913" y="1196975"/>
            <a:ext cx="6572250" cy="4929188"/>
          </a:xfrm>
        </p:spPr>
      </p:pic>
      <p:pic>
        <p:nvPicPr>
          <p:cNvPr id="5" name="Afbeelding 4"/>
          <p:cNvPicPr>
            <a:picLocks noChangeAspect="1"/>
          </p:cNvPicPr>
          <p:nvPr/>
        </p:nvPicPr>
        <p:blipFill>
          <a:blip r:embed="rId5"/>
          <a:stretch>
            <a:fillRect/>
          </a:stretch>
        </p:blipFill>
        <p:spPr>
          <a:xfrm>
            <a:off x="0" y="6165669"/>
            <a:ext cx="2169840" cy="692331"/>
          </a:xfrm>
          <a:prstGeom prst="rect">
            <a:avLst/>
          </a:prstGeom>
        </p:spPr>
      </p:pic>
    </p:spTree>
    <p:extLst>
      <p:ext uri="{BB962C8B-B14F-4D97-AF65-F5344CB8AC3E}">
        <p14:creationId xmlns:p14="http://schemas.microsoft.com/office/powerpoint/2010/main" val="38947623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Ontwikkeling in welvaart</a:t>
            </a:r>
          </a:p>
        </p:txBody>
      </p:sp>
      <p:sp>
        <p:nvSpPr>
          <p:cNvPr id="3" name="Tijdelijke aanduiding voor inhoud 2"/>
          <p:cNvSpPr>
            <a:spLocks noGrp="1"/>
          </p:cNvSpPr>
          <p:nvPr>
            <p:ph idx="1"/>
          </p:nvPr>
        </p:nvSpPr>
        <p:spPr>
          <a:xfrm>
            <a:off x="838199" y="1555530"/>
            <a:ext cx="10954407" cy="4322755"/>
          </a:xfrm>
        </p:spPr>
        <p:txBody>
          <a:bodyPr>
            <a:normAutofit/>
          </a:bodyPr>
          <a:lstStyle/>
          <a:p>
            <a:r>
              <a:rPr lang="nl-NL" dirty="0"/>
              <a:t>Welvaart nam na de Tweede Wereldoorlog enorm toe.</a:t>
            </a:r>
          </a:p>
          <a:p>
            <a:r>
              <a:rPr lang="nl-NL" dirty="0"/>
              <a:t>De voedingsmiddelentechnologie kreeg hierdoor een stimulans.</a:t>
            </a:r>
          </a:p>
          <a:p>
            <a:r>
              <a:rPr lang="nl-NL" dirty="0"/>
              <a:t>Er kwam en veel nieuwe, industrieel bewerkte voedingsproducten.</a:t>
            </a:r>
          </a:p>
          <a:p>
            <a:r>
              <a:rPr lang="nl-NL" dirty="0"/>
              <a:t>Ontstaan van kant-en-klaarmaaltijden, diepvries en gedroogde producten.</a:t>
            </a:r>
          </a:p>
          <a:p>
            <a:endParaRPr lang="nl-NL" dirty="0"/>
          </a:p>
          <a:p>
            <a:r>
              <a:rPr lang="nl-NL" dirty="0"/>
              <a:t>De behoefte naar voedselgemak nam toe door vergrijzing, vroeger zelfstandig wonen, meer eenpersoonshuishoudens, werken van beide partners en eenoudergezinnen.</a:t>
            </a:r>
          </a:p>
          <a:p>
            <a:pPr lvl="1"/>
            <a:endParaRPr lang="nl-NL" dirty="0"/>
          </a:p>
          <a:p>
            <a:pPr lvl="1"/>
            <a:endParaRPr lang="nl-NL" dirty="0"/>
          </a:p>
          <a:p>
            <a:pPr lvl="1"/>
            <a:endParaRPr lang="nl-NL" dirty="0"/>
          </a:p>
        </p:txBody>
      </p:sp>
      <p:pic>
        <p:nvPicPr>
          <p:cNvPr id="4" name="Afbeelding 3"/>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2146826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Welvaartsziekten</a:t>
            </a:r>
          </a:p>
        </p:txBody>
      </p:sp>
      <p:sp>
        <p:nvSpPr>
          <p:cNvPr id="3" name="Tijdelijke aanduiding voor inhoud 2"/>
          <p:cNvSpPr>
            <a:spLocks noGrp="1"/>
          </p:cNvSpPr>
          <p:nvPr>
            <p:ph idx="1"/>
          </p:nvPr>
        </p:nvSpPr>
        <p:spPr/>
        <p:txBody>
          <a:bodyPr/>
          <a:lstStyle/>
          <a:p>
            <a:r>
              <a:rPr lang="nl-NL" dirty="0"/>
              <a:t>Met de komst van welvaart na 1945 veranderde het voedingspatroon van ondervoeding naar overvoeding.</a:t>
            </a:r>
          </a:p>
          <a:p>
            <a:r>
              <a:rPr lang="nl-NL" dirty="0"/>
              <a:t>Welvaartsziekten komen sindsdien steeds meer voor. </a:t>
            </a:r>
          </a:p>
          <a:p>
            <a:r>
              <a:rPr lang="nl-NL" dirty="0"/>
              <a:t>Via voedselvoorlichting probeert met hierin verandering te brengen.</a:t>
            </a:r>
          </a:p>
          <a:p>
            <a:r>
              <a:rPr lang="nl-NL" dirty="0"/>
              <a:t>Het Voedingscentrum met de Schijf van Vijf is hier het belangrijkste voorbeeld van. </a:t>
            </a:r>
          </a:p>
        </p:txBody>
      </p:sp>
      <p:pic>
        <p:nvPicPr>
          <p:cNvPr id="4" name="Afbeelding 3"/>
          <p:cNvPicPr>
            <a:picLocks noChangeAspect="1"/>
          </p:cNvPicPr>
          <p:nvPr/>
        </p:nvPicPr>
        <p:blipFill>
          <a:blip r:embed="rId3"/>
          <a:stretch>
            <a:fillRect/>
          </a:stretch>
        </p:blipFill>
        <p:spPr>
          <a:xfrm>
            <a:off x="0" y="6165669"/>
            <a:ext cx="2169840" cy="692331"/>
          </a:xfrm>
          <a:prstGeom prst="rect">
            <a:avLst/>
          </a:prstGeom>
        </p:spPr>
      </p:pic>
      <p:pic>
        <p:nvPicPr>
          <p:cNvPr id="5" name="Afbeelding 4"/>
          <p:cNvPicPr>
            <a:picLocks noChangeAspect="1"/>
          </p:cNvPicPr>
          <p:nvPr/>
        </p:nvPicPr>
        <p:blipFill>
          <a:blip r:embed="rId4"/>
          <a:stretch>
            <a:fillRect/>
          </a:stretch>
        </p:blipFill>
        <p:spPr>
          <a:xfrm>
            <a:off x="7226877" y="4572472"/>
            <a:ext cx="4965123" cy="1483696"/>
          </a:xfrm>
          <a:prstGeom prst="rect">
            <a:avLst/>
          </a:prstGeom>
        </p:spPr>
      </p:pic>
      <p:pic>
        <p:nvPicPr>
          <p:cNvPr id="6" name="Afbeelding 5"/>
          <p:cNvPicPr>
            <a:picLocks noChangeAspect="1"/>
          </p:cNvPicPr>
          <p:nvPr/>
        </p:nvPicPr>
        <p:blipFill>
          <a:blip r:embed="rId5"/>
          <a:stretch>
            <a:fillRect/>
          </a:stretch>
        </p:blipFill>
        <p:spPr>
          <a:xfrm>
            <a:off x="3763674" y="4358538"/>
            <a:ext cx="2625003" cy="1697630"/>
          </a:xfrm>
          <a:prstGeom prst="rect">
            <a:avLst/>
          </a:prstGeom>
        </p:spPr>
      </p:pic>
    </p:spTree>
    <p:extLst>
      <p:ext uri="{BB962C8B-B14F-4D97-AF65-F5344CB8AC3E}">
        <p14:creationId xmlns:p14="http://schemas.microsoft.com/office/powerpoint/2010/main" val="48148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De 4 determinanten van gezondheid</a:t>
            </a:r>
          </a:p>
        </p:txBody>
      </p:sp>
      <p:sp>
        <p:nvSpPr>
          <p:cNvPr id="3" name="Tijdelijke aanduiding voor inhoud 2"/>
          <p:cNvSpPr>
            <a:spLocks noGrp="1"/>
          </p:cNvSpPr>
          <p:nvPr>
            <p:ph idx="1"/>
          </p:nvPr>
        </p:nvSpPr>
        <p:spPr/>
        <p:txBody>
          <a:bodyPr>
            <a:normAutofit fontScale="92500" lnSpcReduction="20000"/>
          </a:bodyPr>
          <a:lstStyle/>
          <a:p>
            <a:r>
              <a:rPr lang="nl-NL" b="1" dirty="0"/>
              <a:t>Biologische of genetische aanleg</a:t>
            </a:r>
          </a:p>
          <a:p>
            <a:pPr lvl="1"/>
            <a:r>
              <a:rPr lang="nl-NL" dirty="0"/>
              <a:t>DNA, geslacht, leeftijd</a:t>
            </a:r>
          </a:p>
          <a:p>
            <a:pPr marL="0" indent="0">
              <a:buNone/>
            </a:pPr>
            <a:endParaRPr lang="nl-NL" dirty="0"/>
          </a:p>
          <a:p>
            <a:r>
              <a:rPr lang="nl-NL" b="1" dirty="0"/>
              <a:t>Leefstijl </a:t>
            </a:r>
            <a:endParaRPr lang="nl-NL" dirty="0"/>
          </a:p>
          <a:p>
            <a:pPr lvl="1"/>
            <a:r>
              <a:rPr lang="nl-NL" dirty="0"/>
              <a:t>voedingsgewoonten, beweegpatroon, alcoholgedrag, ontspanning</a:t>
            </a:r>
          </a:p>
          <a:p>
            <a:endParaRPr lang="nl-NL" dirty="0"/>
          </a:p>
          <a:p>
            <a:r>
              <a:rPr lang="nl-NL" b="1" dirty="0"/>
              <a:t>Externe factoren</a:t>
            </a:r>
            <a:endParaRPr lang="nl-NL" dirty="0"/>
          </a:p>
          <a:p>
            <a:pPr lvl="1"/>
            <a:r>
              <a:rPr lang="nl-NL" dirty="0"/>
              <a:t>Sociale en fysieke omgeving</a:t>
            </a:r>
          </a:p>
          <a:p>
            <a:pPr marL="0" indent="0">
              <a:buNone/>
            </a:pPr>
            <a:endParaRPr lang="nl-NL" dirty="0"/>
          </a:p>
          <a:p>
            <a:r>
              <a:rPr lang="nl-NL" b="1" dirty="0"/>
              <a:t>Gezondheidszorgvoorzieningen</a:t>
            </a:r>
            <a:endParaRPr lang="nl-NL" dirty="0"/>
          </a:p>
          <a:p>
            <a:pPr lvl="1"/>
            <a:r>
              <a:rPr lang="nl-NL" dirty="0"/>
              <a:t>organisatie, toegang en kwaliteit</a:t>
            </a:r>
          </a:p>
          <a:p>
            <a:pPr marL="0" indent="0">
              <a:buNone/>
            </a:pPr>
            <a:endParaRPr lang="nl-NL" dirty="0"/>
          </a:p>
        </p:txBody>
      </p:sp>
      <p:pic>
        <p:nvPicPr>
          <p:cNvPr id="4" name="Picture 2" descr="Afbeeldingsresultaat voor DNA"/>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61767" y="1477234"/>
            <a:ext cx="1819046" cy="1023213"/>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Afbeeldingsresultaat voor bie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49282" y="2003778"/>
            <a:ext cx="1295299" cy="186501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0" descr="Afbeeldingsresultaat voor sociale omgevi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93129" y="3728364"/>
            <a:ext cx="2109730" cy="142967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4" descr="Afbeeldingsresultaat voor zorgverzekering logo"/>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616280" y="4868769"/>
            <a:ext cx="1266004" cy="1221246"/>
          </a:xfrm>
          <a:prstGeom prst="rect">
            <a:avLst/>
          </a:prstGeom>
          <a:noFill/>
          <a:extLst>
            <a:ext uri="{909E8E84-426E-40DD-AFC4-6F175D3DCCD1}">
              <a14:hiddenFill xmlns:a14="http://schemas.microsoft.com/office/drawing/2010/main">
                <a:solidFill>
                  <a:srgbClr val="FFFFFF"/>
                </a:solidFill>
              </a14:hiddenFill>
            </a:ext>
          </a:extLst>
        </p:spPr>
      </p:pic>
      <p:pic>
        <p:nvPicPr>
          <p:cNvPr id="9" name="Afbeelding 8">
            <a:extLst>
              <a:ext uri="{FF2B5EF4-FFF2-40B4-BE49-F238E27FC236}">
                <a16:creationId xmlns:a16="http://schemas.microsoft.com/office/drawing/2014/main" id="{9CD10131-5413-4CC2-8F34-413A644E66EE}"/>
              </a:ext>
            </a:extLst>
          </p:cNvPr>
          <p:cNvPicPr>
            <a:picLocks noChangeAspect="1"/>
          </p:cNvPicPr>
          <p:nvPr/>
        </p:nvPicPr>
        <p:blipFill>
          <a:blip r:embed="rId7"/>
          <a:stretch>
            <a:fillRect/>
          </a:stretch>
        </p:blipFill>
        <p:spPr>
          <a:xfrm>
            <a:off x="0" y="6165669"/>
            <a:ext cx="2169840" cy="692331"/>
          </a:xfrm>
          <a:prstGeom prst="rect">
            <a:avLst/>
          </a:prstGeom>
        </p:spPr>
      </p:pic>
    </p:spTree>
    <p:extLst>
      <p:ext uri="{BB962C8B-B14F-4D97-AF65-F5344CB8AC3E}">
        <p14:creationId xmlns:p14="http://schemas.microsoft.com/office/powerpoint/2010/main" val="203569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Omgeving</a:t>
            </a:r>
          </a:p>
        </p:txBody>
      </p:sp>
      <p:sp>
        <p:nvSpPr>
          <p:cNvPr id="3" name="Tijdelijke aanduiding voor inhoud 2"/>
          <p:cNvSpPr>
            <a:spLocks noGrp="1"/>
          </p:cNvSpPr>
          <p:nvPr>
            <p:ph idx="1"/>
          </p:nvPr>
        </p:nvSpPr>
        <p:spPr/>
        <p:txBody>
          <a:bodyPr>
            <a:normAutofit/>
          </a:bodyPr>
          <a:lstStyle/>
          <a:p>
            <a:pPr marL="0" indent="0">
              <a:buNone/>
            </a:pPr>
            <a:r>
              <a:rPr lang="nl-NL" b="1" u="sng" dirty="0"/>
              <a:t>ANGELO – raamwerk</a:t>
            </a:r>
          </a:p>
          <a:p>
            <a:pPr marL="0" indent="0">
              <a:buNone/>
            </a:pPr>
            <a:r>
              <a:rPr lang="nl-NL" dirty="0"/>
              <a:t>= </a:t>
            </a:r>
            <a:r>
              <a:rPr lang="en-US" b="1" dirty="0"/>
              <a:t>An</a:t>
            </a:r>
            <a:r>
              <a:rPr lang="en-US" dirty="0"/>
              <a:t>alysis </a:t>
            </a:r>
            <a:r>
              <a:rPr lang="en-US" b="1" dirty="0"/>
              <a:t>G</a:t>
            </a:r>
            <a:r>
              <a:rPr lang="en-US" dirty="0"/>
              <a:t>rid for </a:t>
            </a:r>
            <a:r>
              <a:rPr lang="en-US" b="1" dirty="0"/>
              <a:t>E</a:t>
            </a:r>
            <a:r>
              <a:rPr lang="en-US" dirty="0"/>
              <a:t>nvironments </a:t>
            </a:r>
            <a:r>
              <a:rPr lang="en-US" b="1" dirty="0"/>
              <a:t>L</a:t>
            </a:r>
            <a:r>
              <a:rPr lang="en-US" dirty="0"/>
              <a:t>inked to </a:t>
            </a:r>
            <a:r>
              <a:rPr lang="en-US" b="1" dirty="0"/>
              <a:t>O</a:t>
            </a:r>
            <a:r>
              <a:rPr lang="en-US" dirty="0"/>
              <a:t>besity</a:t>
            </a:r>
          </a:p>
          <a:p>
            <a:r>
              <a:rPr lang="nl-NL" dirty="0"/>
              <a:t>4 factoren</a:t>
            </a:r>
          </a:p>
          <a:p>
            <a:r>
              <a:rPr lang="nl-NL" dirty="0"/>
              <a:t>2 </a:t>
            </a:r>
            <a:r>
              <a:rPr lang="nl-NL" dirty="0" err="1"/>
              <a:t>niveau’s</a:t>
            </a:r>
            <a:endParaRPr lang="nl-NL" dirty="0"/>
          </a:p>
          <a:p>
            <a:endParaRPr lang="nl-NL" dirty="0"/>
          </a:p>
          <a:p>
            <a:pPr marL="0" indent="0">
              <a:buNone/>
            </a:pPr>
            <a:endParaRPr lang="nl-NL" dirty="0"/>
          </a:p>
          <a:p>
            <a:r>
              <a:rPr lang="nl-NL" b="1" dirty="0" err="1"/>
              <a:t>Obesogene</a:t>
            </a:r>
            <a:r>
              <a:rPr lang="nl-NL" b="1" dirty="0"/>
              <a:t> omgeving</a:t>
            </a:r>
          </a:p>
        </p:txBody>
      </p:sp>
      <p:pic>
        <p:nvPicPr>
          <p:cNvPr id="4" name="Tijdelijke aanduiding voor inhoud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16081" y="2124225"/>
            <a:ext cx="3672408" cy="2631824"/>
          </a:xfrm>
          <a:prstGeom prst="rect">
            <a:avLst/>
          </a:prstGeom>
        </p:spPr>
      </p:pic>
      <p:pic>
        <p:nvPicPr>
          <p:cNvPr id="5" name="Afbeelding 4">
            <a:extLst>
              <a:ext uri="{FF2B5EF4-FFF2-40B4-BE49-F238E27FC236}">
                <a16:creationId xmlns:a16="http://schemas.microsoft.com/office/drawing/2014/main" id="{CEBCF529-B9CB-4227-AA8A-56CD231E34D3}"/>
              </a:ext>
            </a:extLst>
          </p:cNvPr>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1071959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4 factoren van het Angelo raamwerk</a:t>
            </a:r>
          </a:p>
        </p:txBody>
      </p:sp>
      <p:sp>
        <p:nvSpPr>
          <p:cNvPr id="3" name="Tijdelijke aanduiding voor inhoud 2"/>
          <p:cNvSpPr>
            <a:spLocks noGrp="1"/>
          </p:cNvSpPr>
          <p:nvPr>
            <p:ph idx="1"/>
          </p:nvPr>
        </p:nvSpPr>
        <p:spPr>
          <a:xfrm>
            <a:off x="669074" y="1369514"/>
            <a:ext cx="9885251" cy="5189968"/>
          </a:xfrm>
        </p:spPr>
        <p:txBody>
          <a:bodyPr>
            <a:normAutofit fontScale="85000" lnSpcReduction="20000"/>
          </a:bodyPr>
          <a:lstStyle/>
          <a:p>
            <a:pPr marL="0" indent="0">
              <a:buNone/>
            </a:pPr>
            <a:r>
              <a:rPr lang="nl-NL" dirty="0"/>
              <a:t>1. Fysieke omgeving</a:t>
            </a:r>
          </a:p>
          <a:p>
            <a:pPr marL="0" indent="0">
              <a:buNone/>
            </a:pPr>
            <a:r>
              <a:rPr lang="nl-NL" dirty="0"/>
              <a:t>Aanwezigheid van </a:t>
            </a:r>
            <a:r>
              <a:rPr lang="nl-NL" b="1" dirty="0"/>
              <a:t>tastbare middelen en voorwerpen </a:t>
            </a:r>
            <a:r>
              <a:rPr lang="nl-NL" dirty="0"/>
              <a:t>om (on)gezond gedrag te vertonen. </a:t>
            </a:r>
          </a:p>
          <a:p>
            <a:pPr marL="0" indent="0">
              <a:buNone/>
            </a:pPr>
            <a:endParaRPr lang="nl-NL" dirty="0"/>
          </a:p>
          <a:p>
            <a:pPr marL="0" indent="0">
              <a:buNone/>
            </a:pPr>
            <a:r>
              <a:rPr lang="nl-NL" dirty="0"/>
              <a:t>2. Economische omgeving</a:t>
            </a:r>
          </a:p>
          <a:p>
            <a:pPr marL="0" indent="0">
              <a:buNone/>
            </a:pPr>
            <a:r>
              <a:rPr lang="nl-NL" b="1" dirty="0"/>
              <a:t>Kosten </a:t>
            </a:r>
            <a:r>
              <a:rPr lang="nl-NL" dirty="0"/>
              <a:t>gerelateerd aan (on)gezond gedrag </a:t>
            </a:r>
          </a:p>
          <a:p>
            <a:pPr marL="0" indent="0">
              <a:buNone/>
            </a:pPr>
            <a:endParaRPr lang="nl-NL" dirty="0"/>
          </a:p>
          <a:p>
            <a:pPr marL="0" indent="0">
              <a:buNone/>
            </a:pPr>
            <a:r>
              <a:rPr lang="nl-NL" dirty="0"/>
              <a:t>3. Politieke omgeving</a:t>
            </a:r>
          </a:p>
          <a:p>
            <a:pPr marL="0" indent="0">
              <a:buNone/>
            </a:pPr>
            <a:r>
              <a:rPr lang="nl-NL" dirty="0"/>
              <a:t>Wat zijn de </a:t>
            </a:r>
            <a:r>
              <a:rPr lang="nl-NL" b="1" dirty="0"/>
              <a:t>wetten en regels </a:t>
            </a:r>
            <a:r>
              <a:rPr lang="nl-NL" dirty="0"/>
              <a:t>die het gezondheidsgedrag kunnen beïnvloeden? </a:t>
            </a:r>
          </a:p>
          <a:p>
            <a:pPr marL="0" indent="0">
              <a:buNone/>
            </a:pPr>
            <a:endParaRPr lang="nl-NL" dirty="0"/>
          </a:p>
          <a:p>
            <a:pPr marL="0" indent="0">
              <a:buNone/>
            </a:pPr>
            <a:r>
              <a:rPr lang="nl-NL" dirty="0"/>
              <a:t>4. Sociaal-culturele omgeving</a:t>
            </a:r>
          </a:p>
          <a:p>
            <a:pPr marL="0" indent="0">
              <a:buNone/>
            </a:pPr>
            <a:r>
              <a:rPr lang="nl-NL" dirty="0"/>
              <a:t>Wat zijn de houdingen en </a:t>
            </a:r>
            <a:r>
              <a:rPr lang="nl-NL" b="1" dirty="0"/>
              <a:t>opvattingen van mensen </a:t>
            </a:r>
            <a:r>
              <a:rPr lang="nl-NL" dirty="0"/>
              <a:t>in de omgeving.</a:t>
            </a:r>
          </a:p>
          <a:p>
            <a:pPr marL="0" indent="0">
              <a:buNone/>
            </a:pPr>
            <a:r>
              <a:rPr lang="nl-NL" dirty="0"/>
              <a:t> </a:t>
            </a:r>
          </a:p>
          <a:p>
            <a:endParaRPr lang="nl-NL" dirty="0"/>
          </a:p>
        </p:txBody>
      </p:sp>
      <p:pic>
        <p:nvPicPr>
          <p:cNvPr id="4" name="Afbeelding 3">
            <a:extLst>
              <a:ext uri="{FF2B5EF4-FFF2-40B4-BE49-F238E27FC236}">
                <a16:creationId xmlns:a16="http://schemas.microsoft.com/office/drawing/2014/main" id="{EE11C593-0D0C-4FE9-9FA8-8C2A0BF5054E}"/>
              </a:ext>
            </a:extLst>
          </p:cNvPr>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18845202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Macro en micro niveau</a:t>
            </a:r>
          </a:p>
        </p:txBody>
      </p:sp>
      <p:sp>
        <p:nvSpPr>
          <p:cNvPr id="3" name="Tijdelijke aanduiding voor inhoud 2"/>
          <p:cNvSpPr>
            <a:spLocks noGrp="1"/>
          </p:cNvSpPr>
          <p:nvPr>
            <p:ph idx="1"/>
          </p:nvPr>
        </p:nvSpPr>
        <p:spPr/>
        <p:txBody>
          <a:bodyPr/>
          <a:lstStyle/>
          <a:p>
            <a:pPr marL="0" indent="0">
              <a:buNone/>
            </a:pPr>
            <a:r>
              <a:rPr lang="nl-NL" dirty="0"/>
              <a:t>1. Micro – niveau </a:t>
            </a:r>
          </a:p>
          <a:p>
            <a:pPr lvl="1"/>
            <a:r>
              <a:rPr lang="nl-NL" dirty="0"/>
              <a:t>Waar wordt het gedrag uitgevoerd?</a:t>
            </a:r>
          </a:p>
          <a:p>
            <a:pPr lvl="1"/>
            <a:r>
              <a:rPr lang="nl-NL" dirty="0"/>
              <a:t>thuis, buurt of school </a:t>
            </a:r>
          </a:p>
          <a:p>
            <a:pPr marL="457200" lvl="1" indent="0">
              <a:buNone/>
            </a:pPr>
            <a:endParaRPr lang="nl-NL" dirty="0"/>
          </a:p>
          <a:p>
            <a:pPr marL="0" indent="0">
              <a:buNone/>
            </a:pPr>
            <a:r>
              <a:rPr lang="nl-NL" dirty="0"/>
              <a:t>2. Macro – niveau</a:t>
            </a:r>
          </a:p>
          <a:p>
            <a:pPr lvl="1"/>
            <a:r>
              <a:rPr lang="nl-NL" dirty="0"/>
              <a:t>De niveaus hierboven</a:t>
            </a:r>
          </a:p>
          <a:p>
            <a:pPr lvl="1"/>
            <a:r>
              <a:rPr lang="nl-NL" dirty="0"/>
              <a:t>Voedingsindustrie, schoolbestuur, gemeentebestuur, Nederlandse wet</a:t>
            </a:r>
          </a:p>
          <a:p>
            <a:pPr lvl="1"/>
            <a:r>
              <a:rPr lang="nl-NL" dirty="0"/>
              <a:t>Wijk, gemeente, land</a:t>
            </a:r>
          </a:p>
          <a:p>
            <a:pPr marL="0" indent="0">
              <a:buNone/>
            </a:pPr>
            <a:endParaRPr lang="nl-NL" dirty="0"/>
          </a:p>
        </p:txBody>
      </p:sp>
      <p:pic>
        <p:nvPicPr>
          <p:cNvPr id="4" name="Afbeelding 3">
            <a:extLst>
              <a:ext uri="{FF2B5EF4-FFF2-40B4-BE49-F238E27FC236}">
                <a16:creationId xmlns:a16="http://schemas.microsoft.com/office/drawing/2014/main" id="{7D26AF94-6E9B-4957-8CEC-995653F7305D}"/>
              </a:ext>
            </a:extLst>
          </p:cNvPr>
          <p:cNvPicPr>
            <a:picLocks noChangeAspect="1"/>
          </p:cNvPicPr>
          <p:nvPr/>
        </p:nvPicPr>
        <p:blipFill>
          <a:blip r:embed="rId2"/>
          <a:stretch>
            <a:fillRect/>
          </a:stretch>
        </p:blipFill>
        <p:spPr>
          <a:xfrm>
            <a:off x="0" y="6165669"/>
            <a:ext cx="2169840" cy="692331"/>
          </a:xfrm>
          <a:prstGeom prst="rect">
            <a:avLst/>
          </a:prstGeom>
        </p:spPr>
      </p:pic>
    </p:spTree>
    <p:extLst>
      <p:ext uri="{BB962C8B-B14F-4D97-AF65-F5344CB8AC3E}">
        <p14:creationId xmlns:p14="http://schemas.microsoft.com/office/powerpoint/2010/main" val="35372206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Inhoud </a:t>
            </a:r>
          </a:p>
        </p:txBody>
      </p:sp>
      <p:pic>
        <p:nvPicPr>
          <p:cNvPr id="6" name="Afbeelding 5"/>
          <p:cNvPicPr>
            <a:picLocks noChangeAspect="1"/>
          </p:cNvPicPr>
          <p:nvPr/>
        </p:nvPicPr>
        <p:blipFill>
          <a:blip r:embed="rId3"/>
          <a:stretch>
            <a:fillRect/>
          </a:stretch>
        </p:blipFill>
        <p:spPr>
          <a:xfrm>
            <a:off x="0" y="6165669"/>
            <a:ext cx="2169840" cy="692331"/>
          </a:xfrm>
          <a:prstGeom prst="rect">
            <a:avLst/>
          </a:prstGeom>
        </p:spPr>
      </p:pic>
      <p:sp>
        <p:nvSpPr>
          <p:cNvPr id="3" name="Tijdelijke aanduiding voor inhoud 2"/>
          <p:cNvSpPr>
            <a:spLocks noGrp="1"/>
          </p:cNvSpPr>
          <p:nvPr>
            <p:ph idx="1"/>
          </p:nvPr>
        </p:nvSpPr>
        <p:spPr>
          <a:xfrm>
            <a:off x="838200" y="1463335"/>
            <a:ext cx="10515600" cy="4351338"/>
          </a:xfrm>
        </p:spPr>
        <p:txBody>
          <a:bodyPr/>
          <a:lstStyle/>
          <a:p>
            <a:r>
              <a:rPr lang="nl-NL" dirty="0"/>
              <a:t>Voedingsmiddelen </a:t>
            </a:r>
          </a:p>
          <a:p>
            <a:r>
              <a:rPr lang="nl-NL" dirty="0"/>
              <a:t>Voedingsstoffen</a:t>
            </a:r>
          </a:p>
          <a:p>
            <a:r>
              <a:rPr lang="nl-NL" dirty="0"/>
              <a:t>BMI</a:t>
            </a:r>
          </a:p>
          <a:p>
            <a:r>
              <a:rPr lang="nl-NL" dirty="0"/>
              <a:t>Overgewicht</a:t>
            </a:r>
          </a:p>
          <a:p>
            <a:r>
              <a:rPr lang="nl-NL" dirty="0"/>
              <a:t>Obesitas in Nederland</a:t>
            </a:r>
          </a:p>
          <a:p>
            <a:r>
              <a:rPr lang="nl-NL" dirty="0"/>
              <a:t>Welvaartsziekten</a:t>
            </a:r>
          </a:p>
          <a:p>
            <a:r>
              <a:rPr lang="nl-NL" dirty="0"/>
              <a:t>Opdracht welvaartsziekten</a:t>
            </a:r>
          </a:p>
        </p:txBody>
      </p:sp>
    </p:spTree>
    <p:extLst>
      <p:ext uri="{BB962C8B-B14F-4D97-AF65-F5344CB8AC3E}">
        <p14:creationId xmlns:p14="http://schemas.microsoft.com/office/powerpoint/2010/main" val="311032049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Het ANGELO-raamwerk</a:t>
            </a:r>
          </a:p>
        </p:txBody>
      </p:sp>
      <p:sp>
        <p:nvSpPr>
          <p:cNvPr id="3" name="Tijdelijke aanduiding voor inhoud 2"/>
          <p:cNvSpPr>
            <a:spLocks noGrp="1"/>
          </p:cNvSpPr>
          <p:nvPr>
            <p:ph idx="1"/>
          </p:nvPr>
        </p:nvSpPr>
        <p:spPr/>
        <p:txBody>
          <a:bodyPr/>
          <a:lstStyle/>
          <a:p>
            <a:endParaRPr lang="nl-NL"/>
          </a:p>
        </p:txBody>
      </p:sp>
      <p:pic>
        <p:nvPicPr>
          <p:cNvPr id="5" name="Tijdelijke aanduiding voor inhoud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57600" y="1523852"/>
            <a:ext cx="6230084" cy="4464778"/>
          </a:xfrm>
          <a:prstGeom prst="rect">
            <a:avLst/>
          </a:prstGeom>
        </p:spPr>
      </p:pic>
      <p:pic>
        <p:nvPicPr>
          <p:cNvPr id="6" name="Afbeelding 5">
            <a:extLst>
              <a:ext uri="{FF2B5EF4-FFF2-40B4-BE49-F238E27FC236}">
                <a16:creationId xmlns:a16="http://schemas.microsoft.com/office/drawing/2014/main" id="{C10C368A-C1F4-4004-AD35-A93C54F16E61}"/>
              </a:ext>
            </a:extLst>
          </p:cNvPr>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3260818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083" t="12291" r="19180" b="6250"/>
          <a:stretch/>
        </p:blipFill>
        <p:spPr bwMode="auto">
          <a:xfrm>
            <a:off x="1811524" y="0"/>
            <a:ext cx="8568952" cy="6569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Afbeelding 4">
            <a:extLst>
              <a:ext uri="{FF2B5EF4-FFF2-40B4-BE49-F238E27FC236}">
                <a16:creationId xmlns:a16="http://schemas.microsoft.com/office/drawing/2014/main" id="{E8EBE317-2966-44E8-972C-0D66EBB72DFE}"/>
              </a:ext>
            </a:extLst>
          </p:cNvPr>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30264971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 </a:t>
            </a:r>
          </a:p>
        </p:txBody>
      </p:sp>
      <p:pic>
        <p:nvPicPr>
          <p:cNvPr id="7" name="Tijdelijke aanduiding voor inhoud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69840" y="0"/>
            <a:ext cx="8402014" cy="6021288"/>
          </a:xfrm>
        </p:spPr>
      </p:pic>
      <p:pic>
        <p:nvPicPr>
          <p:cNvPr id="4" name="Afbeelding 3">
            <a:extLst>
              <a:ext uri="{FF2B5EF4-FFF2-40B4-BE49-F238E27FC236}">
                <a16:creationId xmlns:a16="http://schemas.microsoft.com/office/drawing/2014/main" id="{B3DA76AB-8B7B-4CCD-834F-2D46C70C59E1}"/>
              </a:ext>
            </a:extLst>
          </p:cNvPr>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37670543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dirty="0"/>
          </a:p>
        </p:txBody>
      </p:sp>
      <p:pic>
        <p:nvPicPr>
          <p:cNvPr id="6" name="Tijdelijke aanduiding voor inhoud 5"/>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87299" y="326959"/>
            <a:ext cx="8147248" cy="5838710"/>
          </a:xfrm>
        </p:spPr>
      </p:pic>
      <p:pic>
        <p:nvPicPr>
          <p:cNvPr id="4" name="Afbeelding 3">
            <a:extLst>
              <a:ext uri="{FF2B5EF4-FFF2-40B4-BE49-F238E27FC236}">
                <a16:creationId xmlns:a16="http://schemas.microsoft.com/office/drawing/2014/main" id="{917374A6-56B6-449B-9E0C-5F3AFC0C03C0}"/>
              </a:ext>
            </a:extLst>
          </p:cNvPr>
          <p:cNvPicPr>
            <a:picLocks noChangeAspect="1"/>
          </p:cNvPicPr>
          <p:nvPr/>
        </p:nvPicPr>
        <p:blipFill>
          <a:blip r:embed="rId4"/>
          <a:stretch>
            <a:fillRect/>
          </a:stretch>
        </p:blipFill>
        <p:spPr>
          <a:xfrm>
            <a:off x="0" y="6165669"/>
            <a:ext cx="2169840" cy="692331"/>
          </a:xfrm>
          <a:prstGeom prst="rect">
            <a:avLst/>
          </a:prstGeom>
        </p:spPr>
      </p:pic>
    </p:spTree>
    <p:extLst>
      <p:ext uri="{BB962C8B-B14F-4D97-AF65-F5344CB8AC3E}">
        <p14:creationId xmlns:p14="http://schemas.microsoft.com/office/powerpoint/2010/main" val="10470002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inhoud 2"/>
          <p:cNvSpPr>
            <a:spLocks noGrp="1"/>
          </p:cNvSpPr>
          <p:nvPr>
            <p:ph idx="1"/>
          </p:nvPr>
        </p:nvSpPr>
        <p:spPr/>
        <p:txBody>
          <a:bodyPr/>
          <a:lstStyle/>
          <a:p>
            <a:endParaRPr lang="nl-NL"/>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1083" t="12291" r="19180" b="6250"/>
          <a:stretch/>
        </p:blipFill>
        <p:spPr bwMode="auto">
          <a:xfrm>
            <a:off x="1775520" y="116632"/>
            <a:ext cx="8568952" cy="65695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92000"/>
                    </a14:imgEffect>
                  </a14:imgLayer>
                </a14:imgProps>
              </a:ext>
              <a:ext uri="{28A0092B-C50C-407E-A947-70E740481C1C}">
                <a14:useLocalDpi xmlns:a14="http://schemas.microsoft.com/office/drawing/2010/main" val="0"/>
              </a:ext>
            </a:extLst>
          </a:blip>
          <a:srcRect l="64796" t="17973"/>
          <a:stretch/>
        </p:blipFill>
        <p:spPr bwMode="auto">
          <a:xfrm>
            <a:off x="7320137" y="1297858"/>
            <a:ext cx="3017889" cy="53910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al 3"/>
          <p:cNvSpPr/>
          <p:nvPr/>
        </p:nvSpPr>
        <p:spPr>
          <a:xfrm>
            <a:off x="1415480" y="476672"/>
            <a:ext cx="6552728" cy="6209490"/>
          </a:xfrm>
          <a:prstGeom prst="ellipse">
            <a:avLst/>
          </a:prstGeom>
          <a:noFill/>
          <a:ln w="381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7" name="Afbeelding 6">
            <a:extLst>
              <a:ext uri="{FF2B5EF4-FFF2-40B4-BE49-F238E27FC236}">
                <a16:creationId xmlns:a16="http://schemas.microsoft.com/office/drawing/2014/main" id="{02498D8E-79FC-4834-945C-789FE4B2CFC3}"/>
              </a:ext>
            </a:extLst>
          </p:cNvPr>
          <p:cNvPicPr>
            <a:picLocks noChangeAspect="1"/>
          </p:cNvPicPr>
          <p:nvPr/>
        </p:nvPicPr>
        <p:blipFill>
          <a:blip r:embed="rId5"/>
          <a:stretch>
            <a:fillRect/>
          </a:stretch>
        </p:blipFill>
        <p:spPr>
          <a:xfrm>
            <a:off x="0" y="6165669"/>
            <a:ext cx="2169840" cy="692331"/>
          </a:xfrm>
          <a:prstGeom prst="rect">
            <a:avLst/>
          </a:prstGeom>
        </p:spPr>
      </p:pic>
    </p:spTree>
    <p:extLst>
      <p:ext uri="{BB962C8B-B14F-4D97-AF65-F5344CB8AC3E}">
        <p14:creationId xmlns:p14="http://schemas.microsoft.com/office/powerpoint/2010/main" val="33523739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Leerdoelen</a:t>
            </a:r>
          </a:p>
        </p:txBody>
      </p:sp>
      <p:sp>
        <p:nvSpPr>
          <p:cNvPr id="3" name="Tijdelijke aanduiding voor inhoud 2"/>
          <p:cNvSpPr>
            <a:spLocks noGrp="1"/>
          </p:cNvSpPr>
          <p:nvPr>
            <p:ph idx="1"/>
          </p:nvPr>
        </p:nvSpPr>
        <p:spPr>
          <a:xfrm>
            <a:off x="838200" y="1690688"/>
            <a:ext cx="10515600" cy="4351338"/>
          </a:xfrm>
        </p:spPr>
        <p:txBody>
          <a:bodyPr>
            <a:normAutofit/>
          </a:bodyPr>
          <a:lstStyle/>
          <a:p>
            <a:r>
              <a:rPr lang="nl-NL" dirty="0"/>
              <a:t>Je kunt uitleggen wat voedingsmiddelen zijn.</a:t>
            </a:r>
          </a:p>
          <a:p>
            <a:r>
              <a:rPr lang="nl-NL" dirty="0"/>
              <a:t>Je kunt uitleggen wat voedingsstoffen zijn.</a:t>
            </a:r>
          </a:p>
          <a:p>
            <a:r>
              <a:rPr lang="nl-NL" dirty="0"/>
              <a:t>Je kunt uitleggen wat BMI is en hoe het berekent wordt. </a:t>
            </a:r>
          </a:p>
          <a:p>
            <a:r>
              <a:rPr lang="nl-NL" dirty="0"/>
              <a:t>Je kunt uitleggen wanneer iemand overgewicht heeft.</a:t>
            </a:r>
          </a:p>
          <a:p>
            <a:r>
              <a:rPr lang="nl-NL" dirty="0"/>
              <a:t>Je kunt uitleggen wat welvaartsziekten zijn. </a:t>
            </a:r>
          </a:p>
          <a:p>
            <a:endParaRPr lang="nl-NL" dirty="0"/>
          </a:p>
        </p:txBody>
      </p:sp>
      <p:pic>
        <p:nvPicPr>
          <p:cNvPr id="4" name="Afbeelding 3"/>
          <p:cNvPicPr>
            <a:picLocks noChangeAspect="1"/>
          </p:cNvPicPr>
          <p:nvPr/>
        </p:nvPicPr>
        <p:blipFill>
          <a:blip r:embed="rId3"/>
          <a:stretch>
            <a:fillRect/>
          </a:stretch>
        </p:blipFill>
        <p:spPr>
          <a:xfrm>
            <a:off x="0" y="6165669"/>
            <a:ext cx="2169840" cy="692331"/>
          </a:xfrm>
          <a:prstGeom prst="rect">
            <a:avLst/>
          </a:prstGeom>
        </p:spPr>
      </p:pic>
      <p:pic>
        <p:nvPicPr>
          <p:cNvPr id="5" name="Afbeelding 4"/>
          <p:cNvPicPr>
            <a:picLocks noChangeAspect="1"/>
          </p:cNvPicPr>
          <p:nvPr/>
        </p:nvPicPr>
        <p:blipFill>
          <a:blip r:embed="rId4"/>
          <a:stretch>
            <a:fillRect/>
          </a:stretch>
        </p:blipFill>
        <p:spPr>
          <a:xfrm>
            <a:off x="8283575" y="4019468"/>
            <a:ext cx="3400425" cy="2022558"/>
          </a:xfrm>
          <a:prstGeom prst="rect">
            <a:avLst/>
          </a:prstGeom>
        </p:spPr>
      </p:pic>
    </p:spTree>
    <p:extLst>
      <p:ext uri="{BB962C8B-B14F-4D97-AF65-F5344CB8AC3E}">
        <p14:creationId xmlns:p14="http://schemas.microsoft.com/office/powerpoint/2010/main" val="2298405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Ontstaan van voedingsmiddelen</a:t>
            </a:r>
          </a:p>
        </p:txBody>
      </p:sp>
      <p:sp>
        <p:nvSpPr>
          <p:cNvPr id="3" name="Tijdelijke aanduiding voor inhoud 2"/>
          <p:cNvSpPr>
            <a:spLocks noGrp="1"/>
          </p:cNvSpPr>
          <p:nvPr>
            <p:ph idx="1"/>
          </p:nvPr>
        </p:nvSpPr>
        <p:spPr/>
        <p:txBody>
          <a:bodyPr/>
          <a:lstStyle/>
          <a:p>
            <a:r>
              <a:rPr lang="nl-NL" dirty="0"/>
              <a:t>Ver voor de jaartelling leefden mensen van jagen, vissen en verzamelen van eetbare planten(delen). </a:t>
            </a:r>
          </a:p>
          <a:p>
            <a:r>
              <a:rPr lang="nl-NL" dirty="0"/>
              <a:t>Vroeger ging het bij voeding voornamelijk om de fysieke behoefte aan energie. </a:t>
            </a:r>
          </a:p>
          <a:p>
            <a:r>
              <a:rPr lang="nl-NL" dirty="0"/>
              <a:t>Tegenwoordig is voedsel in westerse landen overal beschikbaar in de vorm van verschillende voedingsmiddelen. </a:t>
            </a:r>
          </a:p>
          <a:p>
            <a:r>
              <a:rPr lang="nl-NL" dirty="0"/>
              <a:t>Nu hebben we meer eisen aan voeding dan alleen energiebehoefte .</a:t>
            </a:r>
          </a:p>
          <a:p>
            <a:r>
              <a:rPr lang="nl-NL" dirty="0"/>
              <a:t>Ook heeft voeding een belangrijke rol in het sociaal verkeer.</a:t>
            </a:r>
          </a:p>
          <a:p>
            <a:endParaRPr lang="nl-NL" dirty="0"/>
          </a:p>
        </p:txBody>
      </p:sp>
      <p:pic>
        <p:nvPicPr>
          <p:cNvPr id="4" name="Afbeelding 3"/>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1839380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Voedingsstoffen</a:t>
            </a:r>
          </a:p>
        </p:txBody>
      </p:sp>
      <p:sp>
        <p:nvSpPr>
          <p:cNvPr id="3" name="Tijdelijke aanduiding voor inhoud 2"/>
          <p:cNvSpPr>
            <a:spLocks noGrp="1"/>
          </p:cNvSpPr>
          <p:nvPr>
            <p:ph idx="1"/>
          </p:nvPr>
        </p:nvSpPr>
        <p:spPr>
          <a:xfrm>
            <a:off x="838200" y="1481167"/>
            <a:ext cx="10626436" cy="4684502"/>
          </a:xfrm>
        </p:spPr>
        <p:txBody>
          <a:bodyPr>
            <a:normAutofit/>
          </a:bodyPr>
          <a:lstStyle/>
          <a:p>
            <a:pPr marL="0" indent="0">
              <a:buNone/>
            </a:pPr>
            <a:r>
              <a:rPr lang="nl-NL" sz="2400" dirty="0"/>
              <a:t>Er zijn in totaal zes verschillende voedingsstoffen. Welke zijn dat?</a:t>
            </a:r>
          </a:p>
          <a:p>
            <a:pPr marL="0" indent="0">
              <a:buNone/>
            </a:pPr>
            <a:endParaRPr lang="nl-NL" sz="2400" dirty="0"/>
          </a:p>
          <a:p>
            <a:pPr marL="457200" indent="-457200">
              <a:buFont typeface="+mj-lt"/>
              <a:buAutoNum type="arabicPeriod"/>
            </a:pPr>
            <a:r>
              <a:rPr lang="nl-NL" sz="2400" dirty="0"/>
              <a:t>Vetten</a:t>
            </a:r>
          </a:p>
          <a:p>
            <a:pPr marL="457200" indent="-457200">
              <a:buFont typeface="+mj-lt"/>
              <a:buAutoNum type="arabicPeriod"/>
            </a:pPr>
            <a:r>
              <a:rPr lang="nl-NL" sz="2400" dirty="0"/>
              <a:t>Eiwitten</a:t>
            </a:r>
          </a:p>
          <a:p>
            <a:pPr marL="457200" indent="-457200">
              <a:buFont typeface="+mj-lt"/>
              <a:buAutoNum type="arabicPeriod"/>
            </a:pPr>
            <a:r>
              <a:rPr lang="nl-NL" sz="2400" dirty="0"/>
              <a:t>Koolhydraten</a:t>
            </a:r>
          </a:p>
          <a:p>
            <a:pPr marL="457200" indent="-457200">
              <a:buFont typeface="+mj-lt"/>
              <a:buAutoNum type="arabicPeriod"/>
            </a:pPr>
            <a:r>
              <a:rPr lang="nl-NL" sz="2400" dirty="0"/>
              <a:t>Vitaminen</a:t>
            </a:r>
          </a:p>
          <a:p>
            <a:pPr marL="457200" indent="-457200">
              <a:buFont typeface="+mj-lt"/>
              <a:buAutoNum type="arabicPeriod"/>
            </a:pPr>
            <a:r>
              <a:rPr lang="nl-NL" sz="2400" dirty="0"/>
              <a:t>Mineralen</a:t>
            </a:r>
          </a:p>
          <a:p>
            <a:pPr marL="457200" indent="-457200">
              <a:buFont typeface="+mj-lt"/>
              <a:buAutoNum type="arabicPeriod"/>
            </a:pPr>
            <a:r>
              <a:rPr lang="nl-NL" sz="2400" dirty="0"/>
              <a:t>Water</a:t>
            </a:r>
          </a:p>
        </p:txBody>
      </p:sp>
      <p:pic>
        <p:nvPicPr>
          <p:cNvPr id="5" name="Afbeelding 4"/>
          <p:cNvPicPr>
            <a:picLocks noChangeAspect="1"/>
          </p:cNvPicPr>
          <p:nvPr/>
        </p:nvPicPr>
        <p:blipFill>
          <a:blip r:embed="rId3"/>
          <a:stretch>
            <a:fillRect/>
          </a:stretch>
        </p:blipFill>
        <p:spPr>
          <a:xfrm>
            <a:off x="0" y="6165669"/>
            <a:ext cx="2169840" cy="692331"/>
          </a:xfrm>
          <a:prstGeom prst="rect">
            <a:avLst/>
          </a:prstGeom>
        </p:spPr>
      </p:pic>
      <p:pic>
        <p:nvPicPr>
          <p:cNvPr id="1026" name="Picture 2" descr="Afbeeldingsresultaat voor voedingsstoffe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3386" y="2806730"/>
            <a:ext cx="6191250" cy="2762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136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additive="base">
                                        <p:cTn id="1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additive="base">
                                        <p:cTn id="2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anim calcmode="lin" valueType="num">
                                      <p:cBhvr additive="base">
                                        <p:cTn id="3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 calcmode="lin" valueType="num">
                                      <p:cBhvr additive="base">
                                        <p:cTn id="3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026"/>
                                        </p:tgtEl>
                                        <p:attrNameLst>
                                          <p:attrName>style.visibility</p:attrName>
                                        </p:attrNameLst>
                                      </p:cBhvr>
                                      <p:to>
                                        <p:strVal val="visible"/>
                                      </p:to>
                                    </p:set>
                                    <p:animEffect transition="in" filter="fade">
                                      <p:cBhvr>
                                        <p:cTn id="43"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Functie van voedingsstoffen</a:t>
            </a:r>
          </a:p>
        </p:txBody>
      </p:sp>
      <p:pic>
        <p:nvPicPr>
          <p:cNvPr id="5" name="Afbeelding 4"/>
          <p:cNvPicPr>
            <a:picLocks noChangeAspect="1"/>
          </p:cNvPicPr>
          <p:nvPr/>
        </p:nvPicPr>
        <p:blipFill>
          <a:blip r:embed="rId2"/>
          <a:stretch>
            <a:fillRect/>
          </a:stretch>
        </p:blipFill>
        <p:spPr>
          <a:xfrm>
            <a:off x="0" y="6165669"/>
            <a:ext cx="2169840" cy="692331"/>
          </a:xfrm>
          <a:prstGeom prst="rect">
            <a:avLst/>
          </a:prstGeom>
        </p:spPr>
      </p:pic>
      <p:sp>
        <p:nvSpPr>
          <p:cNvPr id="6" name="Tijdelijke aanduiding voor inhoud 2"/>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NL" dirty="0"/>
              <a:t>Globaal gezien zijn voedingsstoffen nodig om te voorzien in de behoefte aan:</a:t>
            </a:r>
          </a:p>
          <a:p>
            <a:r>
              <a:rPr lang="nl-NL" dirty="0"/>
              <a:t>Brandstoffen, leveren energie en kunnen als reserve worden opgeslagen </a:t>
            </a:r>
          </a:p>
          <a:p>
            <a:r>
              <a:rPr lang="nl-NL" dirty="0"/>
              <a:t>Bouwstoffen, zijn nodig voor de aanmaak en instandhouding van lichaamscellen </a:t>
            </a:r>
          </a:p>
          <a:p>
            <a:r>
              <a:rPr lang="nl-NL" dirty="0"/>
              <a:t>Regulerende stoffen, zijn nodig voor het goed laten verlopen van de stofwisselingsprocessen </a:t>
            </a:r>
          </a:p>
          <a:p>
            <a:endParaRPr lang="nl-NL" dirty="0"/>
          </a:p>
        </p:txBody>
      </p:sp>
    </p:spTree>
    <p:extLst>
      <p:ext uri="{BB962C8B-B14F-4D97-AF65-F5344CB8AC3E}">
        <p14:creationId xmlns:p14="http://schemas.microsoft.com/office/powerpoint/2010/main" val="17034556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Essentiele en niet-essentiële voedingsstoffen</a:t>
            </a:r>
          </a:p>
        </p:txBody>
      </p:sp>
      <p:sp>
        <p:nvSpPr>
          <p:cNvPr id="3" name="Tijdelijke aanduiding voor inhoud 2"/>
          <p:cNvSpPr>
            <a:spLocks noGrp="1"/>
          </p:cNvSpPr>
          <p:nvPr>
            <p:ph idx="1"/>
          </p:nvPr>
        </p:nvSpPr>
        <p:spPr/>
        <p:txBody>
          <a:bodyPr>
            <a:normAutofit/>
          </a:bodyPr>
          <a:lstStyle/>
          <a:p>
            <a:r>
              <a:rPr lang="nl-NL" dirty="0"/>
              <a:t>De meeste voedingsstoffen kunnen we niet, of niet voldoende, in ons lichaam zelf aanmaken. </a:t>
            </a:r>
          </a:p>
          <a:p>
            <a:r>
              <a:rPr lang="nl-NL" dirty="0"/>
              <a:t>Ze zijn onmisbaar in de voeding en worden </a:t>
            </a:r>
            <a:r>
              <a:rPr lang="nl-NL" b="1" dirty="0"/>
              <a:t>essentiële voedingsstoffen  </a:t>
            </a:r>
            <a:r>
              <a:rPr lang="nl-NL" dirty="0"/>
              <a:t>genoemd. </a:t>
            </a:r>
          </a:p>
          <a:p>
            <a:r>
              <a:rPr lang="nl-NL" b="1" dirty="0"/>
              <a:t>Niet-essentiële voedingsstoffen</a:t>
            </a:r>
            <a:r>
              <a:rPr lang="nl-NL" dirty="0"/>
              <a:t>, kan het lichaam wél zelf aanmaken.</a:t>
            </a:r>
          </a:p>
          <a:p>
            <a:r>
              <a:rPr lang="nl-NL" dirty="0"/>
              <a:t>Tot de essentiële voedingsstoffen behoren de essentiële aminozuren, de essentiële vetzuren, de monosachariden, de meeste vitaminen, veel mineralen en water</a:t>
            </a:r>
          </a:p>
          <a:p>
            <a:endParaRPr lang="nl-NL" dirty="0"/>
          </a:p>
        </p:txBody>
      </p:sp>
      <p:pic>
        <p:nvPicPr>
          <p:cNvPr id="4" name="Afbeelding 3"/>
          <p:cNvPicPr>
            <a:picLocks noChangeAspect="1"/>
          </p:cNvPicPr>
          <p:nvPr/>
        </p:nvPicPr>
        <p:blipFill>
          <a:blip r:embed="rId2"/>
          <a:stretch>
            <a:fillRect/>
          </a:stretch>
        </p:blipFill>
        <p:spPr>
          <a:xfrm>
            <a:off x="0" y="6165669"/>
            <a:ext cx="2169840" cy="692331"/>
          </a:xfrm>
          <a:prstGeom prst="rect">
            <a:avLst/>
          </a:prstGeom>
        </p:spPr>
      </p:pic>
    </p:spTree>
    <p:extLst>
      <p:ext uri="{BB962C8B-B14F-4D97-AF65-F5344CB8AC3E}">
        <p14:creationId xmlns:p14="http://schemas.microsoft.com/office/powerpoint/2010/main" val="1758713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BMI of QI</a:t>
            </a:r>
          </a:p>
        </p:txBody>
      </p:sp>
      <p:sp>
        <p:nvSpPr>
          <p:cNvPr id="3" name="Tijdelijke aanduiding voor inhoud 2"/>
          <p:cNvSpPr>
            <a:spLocks noGrp="1"/>
          </p:cNvSpPr>
          <p:nvPr>
            <p:ph idx="1"/>
          </p:nvPr>
        </p:nvSpPr>
        <p:spPr>
          <a:xfrm>
            <a:off x="2735627" y="1196753"/>
            <a:ext cx="8846773" cy="5221464"/>
          </a:xfrm>
        </p:spPr>
        <p:txBody>
          <a:bodyPr>
            <a:normAutofit/>
          </a:bodyPr>
          <a:lstStyle/>
          <a:p>
            <a:r>
              <a:rPr lang="nl-NL" sz="2400" dirty="0"/>
              <a:t>In 1943 introduceerden Amerikaanse levensverzekeringsmaatschappijen het begrip ‘ideaal gewicht’</a:t>
            </a:r>
          </a:p>
          <a:p>
            <a:r>
              <a:rPr lang="nl-NL" sz="2400" dirty="0"/>
              <a:t>Hiermee gingen ze uit van het gewicht dat de hoogste levensverwachting zou geven</a:t>
            </a:r>
          </a:p>
          <a:p>
            <a:r>
              <a:rPr lang="nl-NL" sz="2400" dirty="0"/>
              <a:t>Ze werkten met tabellen waarin leeftijd en gewicht gekoppeld werden aan levensverwachting </a:t>
            </a:r>
          </a:p>
          <a:p>
            <a:r>
              <a:rPr lang="nl-NL" sz="2400" dirty="0"/>
              <a:t>Body Mass Index of </a:t>
            </a:r>
            <a:r>
              <a:rPr lang="nl-NL" sz="2400" dirty="0" err="1"/>
              <a:t>Quetelet</a:t>
            </a:r>
            <a:r>
              <a:rPr lang="nl-NL" sz="2400" dirty="0"/>
              <a:t> Index vernoemd naar de </a:t>
            </a:r>
            <a:r>
              <a:rPr lang="nl-NL" sz="2400" dirty="0" err="1"/>
              <a:t>belgische</a:t>
            </a:r>
            <a:r>
              <a:rPr lang="nl-NL" sz="2400" dirty="0"/>
              <a:t> wiskundige </a:t>
            </a:r>
            <a:r>
              <a:rPr lang="nl-NL" sz="2400" dirty="0" err="1"/>
              <a:t>Quelet</a:t>
            </a:r>
            <a:r>
              <a:rPr lang="nl-NL" sz="2400" dirty="0"/>
              <a:t> </a:t>
            </a:r>
          </a:p>
          <a:p>
            <a:endParaRPr lang="nl-NL" sz="2400" dirty="0"/>
          </a:p>
          <a:p>
            <a:r>
              <a:rPr lang="nl-NL" sz="2400" dirty="0"/>
              <a:t>De index is niet bruikbaar voor kinderen, zwangere vrouwen of topsporters </a:t>
            </a:r>
          </a:p>
        </p:txBody>
      </p:sp>
      <p:pic>
        <p:nvPicPr>
          <p:cNvPr id="4" name="Afbeelding 3"/>
          <p:cNvPicPr>
            <a:picLocks noChangeAspect="1"/>
          </p:cNvPicPr>
          <p:nvPr/>
        </p:nvPicPr>
        <p:blipFill>
          <a:blip r:embed="rId2"/>
          <a:stretch>
            <a:fillRect/>
          </a:stretch>
        </p:blipFill>
        <p:spPr>
          <a:xfrm>
            <a:off x="1067399" y="1680755"/>
            <a:ext cx="1078175" cy="1741033"/>
          </a:xfrm>
          <a:prstGeom prst="rect">
            <a:avLst/>
          </a:prstGeom>
        </p:spPr>
      </p:pic>
      <p:pic>
        <p:nvPicPr>
          <p:cNvPr id="5" name="Afbeelding 4"/>
          <p:cNvPicPr>
            <a:picLocks noChangeAspect="1"/>
          </p:cNvPicPr>
          <p:nvPr/>
        </p:nvPicPr>
        <p:blipFill>
          <a:blip r:embed="rId3"/>
          <a:stretch>
            <a:fillRect/>
          </a:stretch>
        </p:blipFill>
        <p:spPr>
          <a:xfrm>
            <a:off x="0" y="6165669"/>
            <a:ext cx="2169840" cy="692331"/>
          </a:xfrm>
          <a:prstGeom prst="rect">
            <a:avLst/>
          </a:prstGeom>
        </p:spPr>
      </p:pic>
    </p:spTree>
    <p:extLst>
      <p:ext uri="{BB962C8B-B14F-4D97-AF65-F5344CB8AC3E}">
        <p14:creationId xmlns:p14="http://schemas.microsoft.com/office/powerpoint/2010/main" val="2100998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t>Body </a:t>
            </a:r>
            <a:r>
              <a:rPr lang="nl-NL" dirty="0" err="1"/>
              <a:t>mass</a:t>
            </a:r>
            <a:r>
              <a:rPr lang="nl-NL" dirty="0"/>
              <a:t> index </a:t>
            </a:r>
          </a:p>
        </p:txBody>
      </p:sp>
      <p:sp>
        <p:nvSpPr>
          <p:cNvPr id="3" name="Tijdelijke aanduiding voor inhoud 2"/>
          <p:cNvSpPr>
            <a:spLocks noGrp="1"/>
          </p:cNvSpPr>
          <p:nvPr>
            <p:ph idx="1"/>
          </p:nvPr>
        </p:nvSpPr>
        <p:spPr>
          <a:xfrm>
            <a:off x="838200" y="1825625"/>
            <a:ext cx="10213622" cy="4351338"/>
          </a:xfrm>
        </p:spPr>
        <p:txBody>
          <a:bodyPr/>
          <a:lstStyle/>
          <a:p>
            <a:r>
              <a:rPr lang="nl-NL" dirty="0"/>
              <a:t>BMI wordt door een groot deel bepaald door beweging. </a:t>
            </a:r>
          </a:p>
          <a:p>
            <a:r>
              <a:rPr lang="nl-NL" dirty="0"/>
              <a:t>Waarom? </a:t>
            </a:r>
          </a:p>
          <a:p>
            <a:endParaRPr lang="nl-NL" dirty="0"/>
          </a:p>
          <a:p>
            <a:r>
              <a:rPr lang="nl-NL" dirty="0"/>
              <a:t>Een te hoge body </a:t>
            </a:r>
            <a:r>
              <a:rPr lang="nl-NL" dirty="0" err="1"/>
              <a:t>mass</a:t>
            </a:r>
            <a:r>
              <a:rPr lang="nl-NL" dirty="0"/>
              <a:t> index wordt geassocieerd met een verhoogde mortaliteit en morbiditeit en een verhoogd risico op hart- en vaatziekten, diabetes en kanker (onder meer van slokdarm, schildklier, dikke darm, nier, galblaas en endometrium)</a:t>
            </a:r>
          </a:p>
          <a:p>
            <a:endParaRPr lang="nl-NL" dirty="0"/>
          </a:p>
        </p:txBody>
      </p:sp>
      <p:pic>
        <p:nvPicPr>
          <p:cNvPr id="5" name="Afbeelding 4"/>
          <p:cNvPicPr>
            <a:picLocks noChangeAspect="1"/>
          </p:cNvPicPr>
          <p:nvPr/>
        </p:nvPicPr>
        <p:blipFill>
          <a:blip r:embed="rId2"/>
          <a:stretch>
            <a:fillRect/>
          </a:stretch>
        </p:blipFill>
        <p:spPr>
          <a:xfrm>
            <a:off x="0" y="6165669"/>
            <a:ext cx="2169840" cy="692331"/>
          </a:xfrm>
          <a:prstGeom prst="rect">
            <a:avLst/>
          </a:prstGeom>
        </p:spPr>
      </p:pic>
    </p:spTree>
    <p:extLst>
      <p:ext uri="{BB962C8B-B14F-4D97-AF65-F5344CB8AC3E}">
        <p14:creationId xmlns:p14="http://schemas.microsoft.com/office/powerpoint/2010/main" val="1107454376"/>
      </p:ext>
    </p:extLst>
  </p:cSld>
  <p:clrMapOvr>
    <a:masterClrMapping/>
  </p:clrMapOvr>
</p:sld>
</file>

<file path=ppt/theme/theme1.xml><?xml version="1.0" encoding="utf-8"?>
<a:theme xmlns:a="http://schemas.openxmlformats.org/drawingml/2006/main" name="Kantoorthema">
  <a:themeElements>
    <a:clrScheme name="Aangepast 1">
      <a:dk1>
        <a:sysClr val="windowText" lastClr="000000"/>
      </a:dk1>
      <a:lt1>
        <a:sysClr val="window" lastClr="FFFFFF"/>
      </a:lt1>
      <a:dk2>
        <a:srgbClr val="455F51"/>
      </a:dk2>
      <a:lt2>
        <a:srgbClr val="E2DFCC"/>
      </a:lt2>
      <a:accent1>
        <a:srgbClr val="BDEA1A"/>
      </a:accent1>
      <a:accent2>
        <a:srgbClr val="63A537"/>
      </a:accent2>
      <a:accent3>
        <a:srgbClr val="37A76F"/>
      </a:accent3>
      <a:accent4>
        <a:srgbClr val="44C1A3"/>
      </a:accent4>
      <a:accent5>
        <a:srgbClr val="4EB3CF"/>
      </a:accent5>
      <a:accent6>
        <a:srgbClr val="51C3F9"/>
      </a:accent6>
      <a:hlink>
        <a:srgbClr val="EE7B08"/>
      </a:hlink>
      <a:folHlink>
        <a:srgbClr val="977B2D"/>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882E0B02A318E459AD716AC786DE572" ma:contentTypeVersion="12" ma:contentTypeDescription="Een nieuw document maken." ma:contentTypeScope="" ma:versionID="1dc84fb11a9be35ac09a1ae920ea7357">
  <xsd:schema xmlns:xsd="http://www.w3.org/2001/XMLSchema" xmlns:xs="http://www.w3.org/2001/XMLSchema" xmlns:p="http://schemas.microsoft.com/office/2006/metadata/properties" xmlns:ns2="34354c1b-6b8c-435b-ad50-990538c19557" xmlns:ns3="47a28104-336f-447d-946e-e305ac2bcd47" targetNamespace="http://schemas.microsoft.com/office/2006/metadata/properties" ma:root="true" ma:fieldsID="85fd8f0e804736af8b3f71c277445723" ns2:_="" ns3:_="">
    <xsd:import namespace="34354c1b-6b8c-435b-ad50-990538c19557"/>
    <xsd:import namespace="47a28104-336f-447d-946e-e305ac2bcd47"/>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354c1b-6b8c-435b-ad50-990538c1955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7a28104-336f-447d-946e-e305ac2bcd47" elementFormDefault="qualified">
    <xsd:import namespace="http://schemas.microsoft.com/office/2006/documentManagement/types"/>
    <xsd:import namespace="http://schemas.microsoft.com/office/infopath/2007/PartnerControls"/>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192F7C-1D73-4426-8C77-82A8CB94FB04}">
  <ds:schemaRefs>
    <ds:schemaRef ds:uri="http://purl.org/dc/elements/1.1/"/>
    <ds:schemaRef ds:uri="http://www.w3.org/XML/1998/namespace"/>
    <ds:schemaRef ds:uri="http://schemas.openxmlformats.org/package/2006/metadata/core-properties"/>
    <ds:schemaRef ds:uri="http://purl.org/dc/dcmitype/"/>
    <ds:schemaRef ds:uri="http://schemas.microsoft.com/office/2006/metadata/properties"/>
    <ds:schemaRef ds:uri="http://schemas.microsoft.com/office/2006/documentManagement/types"/>
    <ds:schemaRef ds:uri="47a28104-336f-447d-946e-e305ac2bcd47"/>
    <ds:schemaRef ds:uri="http://purl.org/dc/terms/"/>
    <ds:schemaRef ds:uri="http://schemas.microsoft.com/office/infopath/2007/PartnerControls"/>
    <ds:schemaRef ds:uri="34354c1b-6b8c-435b-ad50-990538c19557"/>
  </ds:schemaRefs>
</ds:datastoreItem>
</file>

<file path=customXml/itemProps2.xml><?xml version="1.0" encoding="utf-8"?>
<ds:datastoreItem xmlns:ds="http://schemas.openxmlformats.org/officeDocument/2006/customXml" ds:itemID="{40A74DA8-94E3-448D-904C-411016FE08C0}">
  <ds:schemaRefs>
    <ds:schemaRef ds:uri="http://schemas.microsoft.com/sharepoint/v3/contenttype/forms"/>
  </ds:schemaRefs>
</ds:datastoreItem>
</file>

<file path=customXml/itemProps3.xml><?xml version="1.0" encoding="utf-8"?>
<ds:datastoreItem xmlns:ds="http://schemas.openxmlformats.org/officeDocument/2006/customXml" ds:itemID="{04269545-8969-438A-8502-E926A5CD46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4354c1b-6b8c-435b-ad50-990538c19557"/>
    <ds:schemaRef ds:uri="47a28104-336f-447d-946e-e305ac2bcd4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11056</TotalTime>
  <Words>990</Words>
  <Application>Microsoft Office PowerPoint</Application>
  <PresentationFormat>Breedbeeld</PresentationFormat>
  <Paragraphs>137</Paragraphs>
  <Slides>24</Slides>
  <Notes>9</Notes>
  <HiddenSlides>0</HiddenSlides>
  <MMClips>1</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24</vt:i4>
      </vt:variant>
    </vt:vector>
  </HeadingPairs>
  <TitlesOfParts>
    <vt:vector size="28" baseType="lpstr">
      <vt:lpstr>Arial</vt:lpstr>
      <vt:lpstr>Calibri</vt:lpstr>
      <vt:lpstr>Calibri Light</vt:lpstr>
      <vt:lpstr>Kantoorthema</vt:lpstr>
      <vt:lpstr>Lifestyle Voeding en welvaartsziekten</vt:lpstr>
      <vt:lpstr>Inhoud </vt:lpstr>
      <vt:lpstr>Leerdoelen</vt:lpstr>
      <vt:lpstr>Ontstaan van voedingsmiddelen</vt:lpstr>
      <vt:lpstr>Voedingsstoffen</vt:lpstr>
      <vt:lpstr>Functie van voedingsstoffen</vt:lpstr>
      <vt:lpstr>Essentiele en niet-essentiële voedingsstoffen</vt:lpstr>
      <vt:lpstr>BMI of QI</vt:lpstr>
      <vt:lpstr>Body mass index </vt:lpstr>
      <vt:lpstr>Wanneer heb je overgewicht?</vt:lpstr>
      <vt:lpstr>Gezond gewicht</vt:lpstr>
      <vt:lpstr>Overgewicht wereldwijd </vt:lpstr>
      <vt:lpstr>Obesitas in Nederland</vt:lpstr>
      <vt:lpstr>Ontwikkeling in welvaart</vt:lpstr>
      <vt:lpstr>Welvaartsziekten</vt:lpstr>
      <vt:lpstr>De 4 determinanten van gezondheid</vt:lpstr>
      <vt:lpstr>Omgeving</vt:lpstr>
      <vt:lpstr>4 factoren van het Angelo raamwerk</vt:lpstr>
      <vt:lpstr>Macro en micro niveau</vt:lpstr>
      <vt:lpstr>Het ANGELO-raamwerk</vt:lpstr>
      <vt:lpstr>PowerPoint-presentatie</vt:lpstr>
      <vt:lpstr> </vt:lpstr>
      <vt:lpstr>PowerPoint-presentatie</vt:lpstr>
      <vt:lpstr>PowerPoint-presentatie</vt:lpstr>
    </vt:vector>
  </TitlesOfParts>
  <Company>Helicon Opleidingen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Stijn Weijermars</dc:creator>
  <cp:lastModifiedBy>Marieke Drabbe</cp:lastModifiedBy>
  <cp:revision>61</cp:revision>
  <dcterms:created xsi:type="dcterms:W3CDTF">2015-02-09T20:38:33Z</dcterms:created>
  <dcterms:modified xsi:type="dcterms:W3CDTF">2021-02-23T10:20:18Z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0x0101006882E0B02A318E459AD716AC786DE572</vt:lpwstr>
  </property>
</Properties>
</file>