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19"/>
  </p:notesMasterIdLst>
  <p:sldIdLst>
    <p:sldId id="256" r:id="rId2"/>
    <p:sldId id="334" r:id="rId3"/>
    <p:sldId id="381" r:id="rId4"/>
    <p:sldId id="358" r:id="rId5"/>
    <p:sldId id="380" r:id="rId6"/>
    <p:sldId id="336" r:id="rId7"/>
    <p:sldId id="392" r:id="rId8"/>
    <p:sldId id="397" r:id="rId9"/>
    <p:sldId id="385" r:id="rId10"/>
    <p:sldId id="388" r:id="rId11"/>
    <p:sldId id="389" r:id="rId12"/>
    <p:sldId id="390" r:id="rId13"/>
    <p:sldId id="391" r:id="rId14"/>
    <p:sldId id="396" r:id="rId15"/>
    <p:sldId id="395" r:id="rId16"/>
    <p:sldId id="393" r:id="rId17"/>
    <p:sldId id="394" r:id="rId1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48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922"/>
    <p:restoredTop sz="94828"/>
  </p:normalViewPr>
  <p:slideViewPr>
    <p:cSldViewPr snapToGrid="0" snapToObjects="1">
      <p:cViewPr>
        <p:scale>
          <a:sx n="80" d="100"/>
          <a:sy n="80" d="100"/>
        </p:scale>
        <p:origin x="1656" y="70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ED4999-5D35-8B42-B6B5-2FEB9BFE7AB8}" type="datetimeFigureOut">
              <a:rPr lang="nl-NL" smtClean="0"/>
              <a:t>11-11-2020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6468E7-66F3-AB42-8609-EC5F536219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5186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58911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Exempli</a:t>
            </a:r>
            <a:r>
              <a:rPr lang="nl-NL" dirty="0"/>
              <a:t> </a:t>
            </a:r>
            <a:r>
              <a:rPr lang="nl-NL" dirty="0" err="1"/>
              <a:t>gratia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255755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feel like?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like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do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Who</a:t>
            </a:r>
            <a:r>
              <a:rPr lang="nl-NL" dirty="0"/>
              <a:t> was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?</a:t>
            </a:r>
          </a:p>
          <a:p>
            <a:r>
              <a:rPr lang="nl-NL" dirty="0" err="1"/>
              <a:t>Where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take </a:t>
            </a:r>
            <a:r>
              <a:rPr lang="nl-NL" dirty="0" err="1"/>
              <a:t>place</a:t>
            </a:r>
            <a:r>
              <a:rPr lang="nl-NL" dirty="0"/>
              <a:t>?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52150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20856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feel like?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like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do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Who</a:t>
            </a:r>
            <a:r>
              <a:rPr lang="nl-NL" dirty="0"/>
              <a:t> was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?</a:t>
            </a:r>
          </a:p>
          <a:p>
            <a:r>
              <a:rPr lang="nl-NL" dirty="0" err="1"/>
              <a:t>Where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take </a:t>
            </a:r>
            <a:r>
              <a:rPr lang="nl-NL" dirty="0" err="1"/>
              <a:t>place</a:t>
            </a:r>
            <a:r>
              <a:rPr lang="nl-NL" dirty="0"/>
              <a:t>?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18341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Exempli</a:t>
            </a:r>
            <a:r>
              <a:rPr lang="nl-NL" dirty="0"/>
              <a:t> </a:t>
            </a:r>
            <a:r>
              <a:rPr lang="nl-NL" dirty="0" err="1"/>
              <a:t>gratia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24303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feel like?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like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do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Who</a:t>
            </a:r>
            <a:r>
              <a:rPr lang="nl-NL" dirty="0"/>
              <a:t> was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?</a:t>
            </a:r>
          </a:p>
          <a:p>
            <a:r>
              <a:rPr lang="nl-NL" dirty="0" err="1"/>
              <a:t>Where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take </a:t>
            </a:r>
            <a:r>
              <a:rPr lang="nl-NL" dirty="0" err="1"/>
              <a:t>place</a:t>
            </a:r>
            <a:r>
              <a:rPr lang="nl-NL" dirty="0"/>
              <a:t>?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67561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feel like?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like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do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Who</a:t>
            </a:r>
            <a:r>
              <a:rPr lang="nl-NL" dirty="0"/>
              <a:t> was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?</a:t>
            </a:r>
          </a:p>
          <a:p>
            <a:r>
              <a:rPr lang="nl-NL" dirty="0" err="1"/>
              <a:t>Where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take </a:t>
            </a:r>
            <a:r>
              <a:rPr lang="nl-NL" dirty="0" err="1"/>
              <a:t>place</a:t>
            </a:r>
            <a:r>
              <a:rPr lang="nl-NL" dirty="0"/>
              <a:t>?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67243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feel like?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like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do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Who</a:t>
            </a:r>
            <a:r>
              <a:rPr lang="nl-NL" dirty="0"/>
              <a:t> was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?</a:t>
            </a:r>
          </a:p>
          <a:p>
            <a:r>
              <a:rPr lang="nl-NL" dirty="0" err="1"/>
              <a:t>Where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take </a:t>
            </a:r>
            <a:r>
              <a:rPr lang="nl-NL" dirty="0" err="1"/>
              <a:t>place</a:t>
            </a:r>
            <a:r>
              <a:rPr lang="nl-NL" dirty="0"/>
              <a:t>?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02900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feel like?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like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do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Who</a:t>
            </a:r>
            <a:r>
              <a:rPr lang="nl-NL" dirty="0"/>
              <a:t> was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?</a:t>
            </a:r>
          </a:p>
          <a:p>
            <a:r>
              <a:rPr lang="nl-NL" dirty="0" err="1"/>
              <a:t>Where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take </a:t>
            </a:r>
            <a:r>
              <a:rPr lang="nl-NL" dirty="0" err="1"/>
              <a:t>place</a:t>
            </a:r>
            <a:r>
              <a:rPr lang="nl-NL" dirty="0"/>
              <a:t>?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02148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11-11-2020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1738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11-11-2020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9860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11-11-2020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3071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11-11-2020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0749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341E54C8-836F-A447-8F53-1D7FF0DE8B4B}" type="datetimeFigureOut">
              <a:rPr lang="nl-NL" smtClean="0"/>
              <a:t>11-11-2020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nl-NL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1603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11-11-2020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0769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11-11-2020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470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11-11-2020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432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11-11-2020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0655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11-11-2020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1379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11-11-2020</a:t>
            </a:fld>
            <a:endParaRPr lang="nl-NL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0500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341E54C8-836F-A447-8F53-1D7FF0DE8B4B}" type="datetimeFigureOut">
              <a:rPr lang="nl-NL" smtClean="0"/>
              <a:t>11-11-2020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470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FA5C3E-D953-EA46-ACED-690FD0F3007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B1 </a:t>
            </a:r>
            <a:r>
              <a:rPr lang="nl-NL" dirty="0" err="1"/>
              <a:t>Conversation</a:t>
            </a:r>
            <a:br>
              <a:rPr lang="nl-NL" dirty="0"/>
            </a:br>
            <a:r>
              <a:rPr lang="nl-NL" dirty="0" err="1"/>
              <a:t>Lesson</a:t>
            </a:r>
            <a:r>
              <a:rPr lang="nl-NL" dirty="0"/>
              <a:t> 2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39033171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4408634"/>
          </a:xfrm>
        </p:spPr>
        <p:txBody>
          <a:bodyPr>
            <a:noAutofit/>
          </a:bodyPr>
          <a:lstStyle/>
          <a:p>
            <a:r>
              <a:rPr lang="nl-NL" sz="3200" dirty="0"/>
              <a:t>Voice </a:t>
            </a:r>
            <a:r>
              <a:rPr lang="nl-NL" sz="3200" dirty="0" err="1"/>
              <a:t>your</a:t>
            </a:r>
            <a:r>
              <a:rPr lang="nl-NL" sz="3200" dirty="0"/>
              <a:t> opinion in a </a:t>
            </a:r>
            <a:r>
              <a:rPr lang="nl-NL" sz="3200" dirty="0" err="1"/>
              <a:t>polite</a:t>
            </a:r>
            <a:r>
              <a:rPr lang="nl-NL" sz="3200" dirty="0"/>
              <a:t> </a:t>
            </a:r>
            <a:r>
              <a:rPr lang="nl-NL" sz="3200" dirty="0" err="1"/>
              <a:t>and</a:t>
            </a:r>
            <a:r>
              <a:rPr lang="nl-NL" sz="3200" dirty="0"/>
              <a:t> </a:t>
            </a:r>
            <a:r>
              <a:rPr lang="nl-NL" sz="3200" dirty="0" err="1"/>
              <a:t>calm</a:t>
            </a:r>
            <a:r>
              <a:rPr lang="nl-NL" sz="3200" dirty="0"/>
              <a:t> way</a:t>
            </a:r>
          </a:p>
          <a:p>
            <a:endParaRPr lang="nl-NL" sz="3200" dirty="0"/>
          </a:p>
          <a:p>
            <a:r>
              <a:rPr lang="nl-NL" sz="3200" dirty="0" err="1"/>
              <a:t>Explain</a:t>
            </a:r>
            <a:r>
              <a:rPr lang="nl-NL" sz="3200" dirty="0"/>
              <a:t> </a:t>
            </a:r>
            <a:r>
              <a:rPr lang="nl-NL" sz="3200" dirty="0" err="1"/>
              <a:t>why</a:t>
            </a:r>
            <a:r>
              <a:rPr lang="nl-NL" sz="3200" dirty="0"/>
              <a:t> </a:t>
            </a:r>
            <a:r>
              <a:rPr lang="nl-NL" sz="3200" dirty="0" err="1"/>
              <a:t>you</a:t>
            </a:r>
            <a:r>
              <a:rPr lang="nl-NL" sz="3200" dirty="0"/>
              <a:t> </a:t>
            </a:r>
            <a:r>
              <a:rPr lang="nl-NL" sz="3200" dirty="0" err="1"/>
              <a:t>think</a:t>
            </a:r>
            <a:r>
              <a:rPr lang="nl-NL" sz="3200" dirty="0"/>
              <a:t> </a:t>
            </a:r>
            <a:r>
              <a:rPr lang="nl-NL" sz="3200" dirty="0" err="1"/>
              <a:t>so</a:t>
            </a:r>
            <a:r>
              <a:rPr lang="nl-NL" sz="3200" dirty="0"/>
              <a:t> (</a:t>
            </a:r>
            <a:r>
              <a:rPr lang="nl-NL" sz="3200" dirty="0" err="1"/>
              <a:t>use</a:t>
            </a:r>
            <a:r>
              <a:rPr lang="nl-NL" sz="3200" dirty="0"/>
              <a:t> </a:t>
            </a:r>
            <a:r>
              <a:rPr lang="nl-NL" sz="3200" dirty="0" err="1"/>
              <a:t>arguments</a:t>
            </a:r>
            <a:r>
              <a:rPr lang="nl-NL" sz="3200" dirty="0"/>
              <a:t> </a:t>
            </a:r>
            <a:r>
              <a:rPr lang="nl-NL" sz="3200" dirty="0" err="1"/>
              <a:t>to</a:t>
            </a:r>
            <a:r>
              <a:rPr lang="nl-NL" sz="3200" dirty="0"/>
              <a:t> back up </a:t>
            </a:r>
            <a:r>
              <a:rPr lang="nl-NL" sz="3200" dirty="0" err="1"/>
              <a:t>your</a:t>
            </a:r>
            <a:r>
              <a:rPr lang="nl-NL" sz="3200" dirty="0"/>
              <a:t> opinion)</a:t>
            </a:r>
          </a:p>
          <a:p>
            <a:endParaRPr lang="nl-NL" sz="3200" dirty="0"/>
          </a:p>
          <a:p>
            <a:endParaRPr lang="nl-NL" sz="1800" b="1" dirty="0"/>
          </a:p>
          <a:p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8558" y="343169"/>
            <a:ext cx="10253169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Giving</a:t>
            </a:r>
            <a:r>
              <a:rPr lang="nl-NL" sz="6000" dirty="0"/>
              <a:t> </a:t>
            </a:r>
            <a:r>
              <a:rPr lang="nl-NL" sz="6000" dirty="0" err="1"/>
              <a:t>your</a:t>
            </a:r>
            <a:r>
              <a:rPr lang="nl-NL" sz="6000" dirty="0"/>
              <a:t> opinion</a:t>
            </a:r>
          </a:p>
        </p:txBody>
      </p:sp>
    </p:spTree>
    <p:extLst>
      <p:ext uri="{BB962C8B-B14F-4D97-AF65-F5344CB8AC3E}">
        <p14:creationId xmlns:p14="http://schemas.microsoft.com/office/powerpoint/2010/main" val="28414092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4" y="1247887"/>
            <a:ext cx="9382651" cy="4408634"/>
          </a:xfrm>
        </p:spPr>
        <p:txBody>
          <a:bodyPr>
            <a:noAutofit/>
          </a:bodyPr>
          <a:lstStyle/>
          <a:p>
            <a:r>
              <a:rPr lang="nl-NL" sz="3200" b="1" dirty="0"/>
              <a:t>Statement: </a:t>
            </a:r>
            <a:r>
              <a:rPr lang="nl-NL" sz="3200" dirty="0" err="1"/>
              <a:t>stating</a:t>
            </a:r>
            <a:r>
              <a:rPr lang="nl-NL" sz="3200" dirty="0"/>
              <a:t> </a:t>
            </a:r>
            <a:r>
              <a:rPr lang="nl-NL" sz="3200" dirty="0" err="1"/>
              <a:t>something</a:t>
            </a:r>
            <a:r>
              <a:rPr lang="nl-NL" sz="3200" dirty="0"/>
              <a:t> as </a:t>
            </a:r>
            <a:r>
              <a:rPr lang="nl-NL" sz="3200" dirty="0" err="1"/>
              <a:t>if</a:t>
            </a:r>
            <a:r>
              <a:rPr lang="nl-NL" sz="3200" dirty="0"/>
              <a:t> </a:t>
            </a:r>
            <a:r>
              <a:rPr lang="nl-NL" sz="3200" dirty="0" err="1"/>
              <a:t>it’s</a:t>
            </a:r>
            <a:r>
              <a:rPr lang="nl-NL" sz="3200" dirty="0"/>
              <a:t> a </a:t>
            </a:r>
            <a:r>
              <a:rPr lang="nl-NL" sz="3200" dirty="0" err="1"/>
              <a:t>general</a:t>
            </a:r>
            <a:r>
              <a:rPr lang="nl-NL" sz="3200" dirty="0"/>
              <a:t> </a:t>
            </a:r>
            <a:r>
              <a:rPr lang="nl-NL" sz="3200" dirty="0" err="1"/>
              <a:t>truth</a:t>
            </a:r>
            <a:r>
              <a:rPr lang="nl-NL" sz="3200" dirty="0"/>
              <a:t>. Eg: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i="1" dirty="0" err="1"/>
              <a:t>Cigarettes</a:t>
            </a:r>
            <a:r>
              <a:rPr lang="nl-NL" sz="3200" i="1" dirty="0"/>
              <a:t> </a:t>
            </a:r>
            <a:r>
              <a:rPr lang="nl-NL" sz="3200" i="1" dirty="0" err="1"/>
              <a:t>should</a:t>
            </a:r>
            <a:r>
              <a:rPr lang="nl-NL" sz="3200" i="1" dirty="0"/>
              <a:t> </a:t>
            </a:r>
            <a:r>
              <a:rPr lang="nl-NL" sz="3200" i="1" dirty="0" err="1"/>
              <a:t>be</a:t>
            </a:r>
            <a:r>
              <a:rPr lang="nl-NL" sz="3200" i="1" dirty="0"/>
              <a:t> </a:t>
            </a:r>
            <a:r>
              <a:rPr lang="nl-NL" sz="3200" i="1" dirty="0" err="1"/>
              <a:t>banned</a:t>
            </a:r>
            <a:r>
              <a:rPr lang="nl-NL" sz="3200" i="1" dirty="0"/>
              <a:t>.</a:t>
            </a:r>
          </a:p>
          <a:p>
            <a:r>
              <a:rPr lang="nl-NL" sz="3200" b="1" dirty="0"/>
              <a:t>Opinion: </a:t>
            </a:r>
            <a:r>
              <a:rPr lang="nl-NL" sz="3200" dirty="0" err="1"/>
              <a:t>what</a:t>
            </a:r>
            <a:r>
              <a:rPr lang="nl-NL" sz="3200" dirty="0"/>
              <a:t> </a:t>
            </a:r>
            <a:r>
              <a:rPr lang="nl-NL" sz="3200" dirty="0" err="1"/>
              <a:t>you</a:t>
            </a:r>
            <a:r>
              <a:rPr lang="nl-NL" sz="3200" dirty="0"/>
              <a:t> </a:t>
            </a:r>
            <a:r>
              <a:rPr lang="nl-NL" sz="3200" dirty="0" err="1"/>
              <a:t>think</a:t>
            </a:r>
            <a:r>
              <a:rPr lang="nl-NL" sz="3200" dirty="0"/>
              <a:t> </a:t>
            </a:r>
            <a:r>
              <a:rPr lang="nl-NL" sz="3200" dirty="0" err="1"/>
              <a:t>about</a:t>
            </a:r>
            <a:r>
              <a:rPr lang="nl-NL" sz="3200" dirty="0"/>
              <a:t> </a:t>
            </a:r>
            <a:r>
              <a:rPr lang="nl-NL" sz="3200" dirty="0" err="1"/>
              <a:t>something</a:t>
            </a:r>
            <a:r>
              <a:rPr lang="nl-NL" sz="3200" dirty="0"/>
              <a:t>. Eg: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i="1" dirty="0"/>
              <a:t>I </a:t>
            </a:r>
            <a:r>
              <a:rPr lang="nl-NL" sz="3200" i="1" dirty="0" err="1"/>
              <a:t>believe</a:t>
            </a:r>
            <a:r>
              <a:rPr lang="nl-NL" sz="3200" i="1" dirty="0"/>
              <a:t> </a:t>
            </a:r>
            <a:r>
              <a:rPr lang="nl-NL" sz="3200" i="1" dirty="0" err="1"/>
              <a:t>cigarettes</a:t>
            </a:r>
            <a:r>
              <a:rPr lang="nl-NL" sz="3200" i="1" dirty="0"/>
              <a:t> are bad </a:t>
            </a:r>
            <a:r>
              <a:rPr lang="nl-NL" sz="3200" i="1" dirty="0" err="1"/>
              <a:t>for</a:t>
            </a:r>
            <a:r>
              <a:rPr lang="nl-NL" sz="3200" i="1" dirty="0"/>
              <a:t> public health.</a:t>
            </a:r>
          </a:p>
          <a:p>
            <a:r>
              <a:rPr lang="nl-NL" sz="3200" b="1" dirty="0"/>
              <a:t>Argument: </a:t>
            </a:r>
            <a:r>
              <a:rPr lang="nl-NL" sz="3200" dirty="0" err="1"/>
              <a:t>why</a:t>
            </a:r>
            <a:r>
              <a:rPr lang="nl-NL" sz="3200" dirty="0"/>
              <a:t> </a:t>
            </a:r>
            <a:r>
              <a:rPr lang="nl-NL" sz="3200" dirty="0" err="1"/>
              <a:t>you</a:t>
            </a:r>
            <a:r>
              <a:rPr lang="nl-NL" sz="3200" dirty="0"/>
              <a:t> </a:t>
            </a:r>
            <a:r>
              <a:rPr lang="nl-NL" sz="3200" dirty="0" err="1"/>
              <a:t>think</a:t>
            </a:r>
            <a:r>
              <a:rPr lang="nl-NL" sz="3200" dirty="0"/>
              <a:t> </a:t>
            </a:r>
            <a:r>
              <a:rPr lang="nl-NL" sz="3200" dirty="0" err="1"/>
              <a:t>so</a:t>
            </a:r>
            <a:r>
              <a:rPr lang="nl-NL" sz="3200" dirty="0"/>
              <a:t> (</a:t>
            </a:r>
            <a:r>
              <a:rPr lang="nl-NL" sz="3200" dirty="0" err="1"/>
              <a:t>what</a:t>
            </a:r>
            <a:r>
              <a:rPr lang="nl-NL" sz="3200" dirty="0"/>
              <a:t> </a:t>
            </a:r>
            <a:r>
              <a:rPr lang="nl-NL" sz="3200" dirty="0" err="1"/>
              <a:t>proof</a:t>
            </a:r>
            <a:r>
              <a:rPr lang="nl-NL" sz="3200" dirty="0"/>
              <a:t> </a:t>
            </a:r>
            <a:r>
              <a:rPr lang="nl-NL" sz="3200" dirty="0" err="1"/>
              <a:t>did</a:t>
            </a:r>
            <a:r>
              <a:rPr lang="nl-NL" sz="3200" dirty="0"/>
              <a:t> </a:t>
            </a:r>
            <a:r>
              <a:rPr lang="nl-NL" sz="3200" dirty="0" err="1"/>
              <a:t>you</a:t>
            </a:r>
            <a:r>
              <a:rPr lang="nl-NL" sz="3200" dirty="0"/>
              <a:t> </a:t>
            </a:r>
            <a:r>
              <a:rPr lang="nl-NL" sz="3200" dirty="0" err="1"/>
              <a:t>read</a:t>
            </a:r>
            <a:r>
              <a:rPr lang="nl-NL" sz="3200" dirty="0"/>
              <a:t> or </a:t>
            </a:r>
            <a:r>
              <a:rPr lang="nl-NL" sz="3200" dirty="0" err="1"/>
              <a:t>hear</a:t>
            </a:r>
            <a:r>
              <a:rPr lang="nl-NL" sz="3200" dirty="0"/>
              <a:t>). Eg: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i="1" dirty="0"/>
              <a:t>Research shows </a:t>
            </a:r>
            <a:r>
              <a:rPr lang="nl-NL" sz="3200" i="1" dirty="0" err="1"/>
              <a:t>lung</a:t>
            </a:r>
            <a:r>
              <a:rPr lang="nl-NL" sz="3200" i="1" dirty="0"/>
              <a:t> </a:t>
            </a:r>
            <a:r>
              <a:rPr lang="nl-NL" sz="3200" i="1" dirty="0" err="1"/>
              <a:t>cancer-instances</a:t>
            </a:r>
            <a:r>
              <a:rPr lang="nl-NL" sz="3200" i="1" dirty="0"/>
              <a:t> </a:t>
            </a:r>
            <a:r>
              <a:rPr lang="nl-NL" sz="3200" i="1" dirty="0" err="1"/>
              <a:t>would</a:t>
            </a:r>
            <a:r>
              <a:rPr lang="nl-NL" sz="3200" i="1" dirty="0"/>
              <a:t> </a:t>
            </a:r>
            <a:r>
              <a:rPr lang="nl-NL" sz="3200" i="1" dirty="0" err="1"/>
              <a:t>reduce</a:t>
            </a:r>
            <a:r>
              <a:rPr lang="nl-NL" sz="3200" i="1" dirty="0"/>
              <a:t> </a:t>
            </a:r>
            <a:r>
              <a:rPr lang="nl-NL" sz="3200" i="1" dirty="0" err="1"/>
              <a:t>by</a:t>
            </a:r>
            <a:r>
              <a:rPr lang="nl-NL" sz="3200" i="1" dirty="0"/>
              <a:t> 60%</a:t>
            </a:r>
          </a:p>
          <a:p>
            <a:endParaRPr lang="nl-NL" sz="3200" dirty="0"/>
          </a:p>
          <a:p>
            <a:endParaRPr lang="nl-NL" sz="3200" dirty="0"/>
          </a:p>
          <a:p>
            <a:endParaRPr lang="nl-NL" sz="1800" b="1" dirty="0"/>
          </a:p>
          <a:p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8558" y="343169"/>
            <a:ext cx="10253169" cy="668050"/>
          </a:xfrm>
        </p:spPr>
        <p:txBody>
          <a:bodyPr>
            <a:normAutofit fontScale="90000"/>
          </a:bodyPr>
          <a:lstStyle/>
          <a:p>
            <a:r>
              <a:rPr lang="nl-NL" sz="6000" dirty="0"/>
              <a:t>Statements, opinion, </a:t>
            </a:r>
            <a:r>
              <a:rPr lang="nl-NL" sz="6000" dirty="0" err="1"/>
              <a:t>arguments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15343400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3216536"/>
          </a:xfrm>
        </p:spPr>
        <p:txBody>
          <a:bodyPr>
            <a:noAutofit/>
          </a:bodyPr>
          <a:lstStyle/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endParaRPr lang="nl-NL" sz="2400" dirty="0"/>
          </a:p>
          <a:p>
            <a:pPr>
              <a:lnSpc>
                <a:spcPct val="100000"/>
              </a:lnSpc>
            </a:pPr>
            <a:endParaRPr lang="nl-NL" sz="1800" dirty="0"/>
          </a:p>
          <a:p>
            <a:pPr>
              <a:lnSpc>
                <a:spcPct val="100000"/>
              </a:lnSpc>
            </a:pPr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574062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Giving</a:t>
            </a:r>
            <a:r>
              <a:rPr lang="nl-NL" sz="6000" dirty="0"/>
              <a:t> </a:t>
            </a:r>
            <a:r>
              <a:rPr lang="nl-NL" sz="6000" dirty="0" err="1"/>
              <a:t>your</a:t>
            </a:r>
            <a:r>
              <a:rPr lang="nl-NL" sz="6000" dirty="0"/>
              <a:t> opinion</a:t>
            </a:r>
          </a:p>
        </p:txBody>
      </p:sp>
      <p:graphicFrame>
        <p:nvGraphicFramePr>
          <p:cNvPr id="3" name="Tabel 2">
            <a:extLst>
              <a:ext uri="{FF2B5EF4-FFF2-40B4-BE49-F238E27FC236}">
                <a16:creationId xmlns:a16="http://schemas.microsoft.com/office/drawing/2014/main" id="{221FC467-5035-D843-B579-300B88B2E2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1388135"/>
              </p:ext>
            </p:extLst>
          </p:nvPr>
        </p:nvGraphicFramePr>
        <p:xfrm>
          <a:off x="2254422" y="1247887"/>
          <a:ext cx="5317452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17452">
                  <a:extLst>
                    <a:ext uri="{9D8B030D-6E8A-4147-A177-3AD203B41FA5}">
                      <a16:colId xmlns:a16="http://schemas.microsoft.com/office/drawing/2014/main" val="12239780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Opinion…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26422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think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165803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 feel….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22505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believe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746098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am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sure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70864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This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must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278822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am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convinced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652804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view…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996811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think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…. is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real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problem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here</a:t>
                      </a:r>
                      <a:endParaRPr lang="nl-NL" sz="240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759287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240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041518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1169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3216536"/>
          </a:xfrm>
        </p:spPr>
        <p:txBody>
          <a:bodyPr>
            <a:noAutofit/>
          </a:bodyPr>
          <a:lstStyle/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endParaRPr lang="nl-NL" sz="2400" dirty="0"/>
          </a:p>
          <a:p>
            <a:pPr>
              <a:lnSpc>
                <a:spcPct val="100000"/>
              </a:lnSpc>
            </a:pPr>
            <a:endParaRPr lang="nl-NL" sz="1800" dirty="0"/>
          </a:p>
          <a:p>
            <a:pPr>
              <a:lnSpc>
                <a:spcPct val="100000"/>
              </a:lnSpc>
            </a:pPr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574062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Expressing</a:t>
            </a:r>
            <a:r>
              <a:rPr lang="nl-NL" sz="6000" dirty="0"/>
              <a:t> </a:t>
            </a:r>
            <a:r>
              <a:rPr lang="nl-NL" sz="6000" dirty="0" err="1"/>
              <a:t>arguments</a:t>
            </a:r>
            <a:endParaRPr lang="nl-NL" sz="6000" dirty="0"/>
          </a:p>
        </p:txBody>
      </p:sp>
      <p:graphicFrame>
        <p:nvGraphicFramePr>
          <p:cNvPr id="3" name="Tabel 2">
            <a:extLst>
              <a:ext uri="{FF2B5EF4-FFF2-40B4-BE49-F238E27FC236}">
                <a16:creationId xmlns:a16="http://schemas.microsoft.com/office/drawing/2014/main" id="{221FC467-5035-D843-B579-300B88B2E2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3158712"/>
              </p:ext>
            </p:extLst>
          </p:nvPr>
        </p:nvGraphicFramePr>
        <p:xfrm>
          <a:off x="2254422" y="1247887"/>
          <a:ext cx="7210420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10420">
                  <a:extLst>
                    <a:ext uri="{9D8B030D-6E8A-4147-A177-3AD203B41FA5}">
                      <a16:colId xmlns:a16="http://schemas.microsoft.com/office/drawing/2014/main" val="12239780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Arguments</a:t>
                      </a:r>
                      <a:endParaRPr lang="nl-N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26422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It is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said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165803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Most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people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think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/feel/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believe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22505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Research shows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746098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Statistics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show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70864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heard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someone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say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278822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experience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652804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read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article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in a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newspaper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which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stated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593669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read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article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in a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journal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which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stated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442642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It has been proven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082630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Evidence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shows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071546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 claims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488722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29470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3216536"/>
          </a:xfrm>
        </p:spPr>
        <p:txBody>
          <a:bodyPr>
            <a:noAutofit/>
          </a:bodyPr>
          <a:lstStyle/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endParaRPr lang="nl-NL" sz="2400" dirty="0"/>
          </a:p>
          <a:p>
            <a:pPr>
              <a:lnSpc>
                <a:spcPct val="100000"/>
              </a:lnSpc>
            </a:pPr>
            <a:endParaRPr lang="nl-NL" sz="1800" dirty="0"/>
          </a:p>
          <a:p>
            <a:pPr>
              <a:lnSpc>
                <a:spcPct val="100000"/>
              </a:lnSpc>
            </a:pPr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574062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Agreeing</a:t>
            </a:r>
            <a:endParaRPr lang="nl-NL" sz="6000" dirty="0"/>
          </a:p>
        </p:txBody>
      </p:sp>
      <p:graphicFrame>
        <p:nvGraphicFramePr>
          <p:cNvPr id="3" name="Tabel 2">
            <a:extLst>
              <a:ext uri="{FF2B5EF4-FFF2-40B4-BE49-F238E27FC236}">
                <a16:creationId xmlns:a16="http://schemas.microsoft.com/office/drawing/2014/main" id="{221FC467-5035-D843-B579-300B88B2E2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829151"/>
              </p:ext>
            </p:extLst>
          </p:nvPr>
        </p:nvGraphicFramePr>
        <p:xfrm>
          <a:off x="2254422" y="1247887"/>
          <a:ext cx="5317452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17452">
                  <a:extLst>
                    <a:ext uri="{9D8B030D-6E8A-4147-A177-3AD203B41FA5}">
                      <a16:colId xmlns:a16="http://schemas.microsoft.com/office/drawing/2014/main" val="12239780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Agreeing</a:t>
                      </a:r>
                      <a:r>
                        <a:rPr lang="nl-NL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26422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Of course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165803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You’re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absolutely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right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22505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Yes, I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agree</a:t>
                      </a:r>
                      <a:endParaRPr lang="nl-NL" sz="240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746098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think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too</a:t>
                      </a:r>
                      <a:endParaRPr lang="nl-NL" sz="240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70864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That’s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good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point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278822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Exactly</a:t>
                      </a:r>
                      <a:endParaRPr lang="nl-NL" sz="240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652804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That’s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true</a:t>
                      </a:r>
                      <a:endParaRPr lang="nl-NL" sz="240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996811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couldn’t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agree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more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759287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240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041518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41277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3216536"/>
          </a:xfrm>
        </p:spPr>
        <p:txBody>
          <a:bodyPr>
            <a:noAutofit/>
          </a:bodyPr>
          <a:lstStyle/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endParaRPr lang="nl-NL" sz="2400" dirty="0"/>
          </a:p>
          <a:p>
            <a:pPr>
              <a:lnSpc>
                <a:spcPct val="100000"/>
              </a:lnSpc>
            </a:pPr>
            <a:endParaRPr lang="nl-NL" sz="1800" dirty="0"/>
          </a:p>
          <a:p>
            <a:pPr>
              <a:lnSpc>
                <a:spcPct val="100000"/>
              </a:lnSpc>
            </a:pPr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574062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disagreeing</a:t>
            </a:r>
            <a:endParaRPr lang="nl-NL" sz="6000" dirty="0"/>
          </a:p>
        </p:txBody>
      </p:sp>
      <p:graphicFrame>
        <p:nvGraphicFramePr>
          <p:cNvPr id="3" name="Tabel 2">
            <a:extLst>
              <a:ext uri="{FF2B5EF4-FFF2-40B4-BE49-F238E27FC236}">
                <a16:creationId xmlns:a16="http://schemas.microsoft.com/office/drawing/2014/main" id="{221FC467-5035-D843-B579-300B88B2E2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5424990"/>
              </p:ext>
            </p:extLst>
          </p:nvPr>
        </p:nvGraphicFramePr>
        <p:xfrm>
          <a:off x="2254422" y="1247887"/>
          <a:ext cx="5317452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17452">
                  <a:extLst>
                    <a:ext uri="{9D8B030D-6E8A-4147-A177-3AD203B41FA5}">
                      <a16:colId xmlns:a16="http://schemas.microsoft.com/office/drawing/2014/main" val="12239780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Disagreeing</a:t>
                      </a:r>
                      <a:endParaRPr lang="nl-N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26422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Yes, but….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165803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I’m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sorry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disagree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but…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22505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disagree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because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746098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oppose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70864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I’m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afraid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 have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disagree</a:t>
                      </a:r>
                      <a:endParaRPr lang="nl-NL" sz="240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278822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That’s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not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entirely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true</a:t>
                      </a:r>
                      <a:endParaRPr lang="nl-NL" sz="240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652804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contrary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996811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I’m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not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sure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about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that</a:t>
                      </a:r>
                      <a:endParaRPr lang="nl-NL" sz="240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759287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240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041518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19121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Language </a:t>
            </a:r>
            <a:r>
              <a:rPr lang="nl-NL" dirty="0" err="1"/>
              <a:t>practice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990375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4" y="1247887"/>
            <a:ext cx="9382651" cy="3292029"/>
          </a:xfrm>
        </p:spPr>
        <p:txBody>
          <a:bodyPr>
            <a:noAutofit/>
          </a:bodyPr>
          <a:lstStyle/>
          <a:p>
            <a:r>
              <a:rPr lang="nl-NL" sz="3200" dirty="0" err="1"/>
              <a:t>Fast</a:t>
            </a:r>
            <a:r>
              <a:rPr lang="nl-NL" sz="3200" dirty="0"/>
              <a:t> food </a:t>
            </a:r>
            <a:r>
              <a:rPr lang="nl-NL" sz="3200" dirty="0" err="1"/>
              <a:t>should</a:t>
            </a:r>
            <a:r>
              <a:rPr lang="nl-NL" sz="3200" dirty="0"/>
              <a:t> </a:t>
            </a:r>
            <a:r>
              <a:rPr lang="nl-NL" sz="3200" dirty="0" err="1"/>
              <a:t>be</a:t>
            </a:r>
            <a:r>
              <a:rPr lang="nl-NL" sz="3200" dirty="0"/>
              <a:t> </a:t>
            </a:r>
            <a:r>
              <a:rPr lang="nl-NL" sz="3200" dirty="0" err="1"/>
              <a:t>banned</a:t>
            </a:r>
            <a:r>
              <a:rPr lang="nl-NL" sz="3200" dirty="0"/>
              <a:t> </a:t>
            </a:r>
            <a:r>
              <a:rPr lang="nl-NL" sz="3200" dirty="0" err="1"/>
              <a:t>from</a:t>
            </a:r>
            <a:r>
              <a:rPr lang="nl-NL" sz="3200" dirty="0"/>
              <a:t> school </a:t>
            </a:r>
            <a:r>
              <a:rPr lang="nl-NL" sz="3200" dirty="0" err="1"/>
              <a:t>cafeterias</a:t>
            </a:r>
            <a:endParaRPr lang="nl-NL" sz="3200" dirty="0"/>
          </a:p>
          <a:p>
            <a:r>
              <a:rPr lang="nl-NL" sz="3200" dirty="0" err="1"/>
              <a:t>Happiness</a:t>
            </a:r>
            <a:r>
              <a:rPr lang="nl-NL" sz="3200" dirty="0"/>
              <a:t> is </a:t>
            </a:r>
            <a:r>
              <a:rPr lang="nl-NL" sz="3200" dirty="0" err="1"/>
              <a:t>something</a:t>
            </a:r>
            <a:r>
              <a:rPr lang="nl-NL" sz="3200" dirty="0"/>
              <a:t> </a:t>
            </a:r>
            <a:r>
              <a:rPr lang="nl-NL" sz="3200" dirty="0" err="1"/>
              <a:t>you</a:t>
            </a:r>
            <a:r>
              <a:rPr lang="nl-NL" sz="3200" dirty="0"/>
              <a:t> have </a:t>
            </a:r>
            <a:r>
              <a:rPr lang="nl-NL" sz="3200" dirty="0" err="1"/>
              <a:t>to</a:t>
            </a:r>
            <a:r>
              <a:rPr lang="nl-NL" sz="3200" dirty="0"/>
              <a:t> </a:t>
            </a:r>
            <a:r>
              <a:rPr lang="nl-NL" sz="3200" dirty="0" err="1"/>
              <a:t>work</a:t>
            </a:r>
            <a:r>
              <a:rPr lang="nl-NL" sz="3200" dirty="0"/>
              <a:t> on </a:t>
            </a:r>
            <a:r>
              <a:rPr lang="nl-NL" sz="3200" dirty="0" err="1"/>
              <a:t>each</a:t>
            </a:r>
            <a:r>
              <a:rPr lang="nl-NL" sz="3200" dirty="0"/>
              <a:t> </a:t>
            </a:r>
            <a:r>
              <a:rPr lang="nl-NL" sz="3200" dirty="0" err="1"/>
              <a:t>day</a:t>
            </a:r>
            <a:endParaRPr lang="nl-NL" sz="3200" dirty="0"/>
          </a:p>
          <a:p>
            <a:r>
              <a:rPr lang="nl-NL" sz="3200" dirty="0"/>
              <a:t>Advertising has a </a:t>
            </a:r>
            <a:r>
              <a:rPr lang="nl-NL" sz="3200" dirty="0" err="1"/>
              <a:t>detrimental</a:t>
            </a:r>
            <a:r>
              <a:rPr lang="nl-NL" sz="3200" dirty="0"/>
              <a:t> effect on </a:t>
            </a:r>
            <a:r>
              <a:rPr lang="nl-NL" sz="3200" dirty="0" err="1"/>
              <a:t>children</a:t>
            </a:r>
            <a:endParaRPr lang="nl-NL" sz="3200" dirty="0"/>
          </a:p>
          <a:p>
            <a:r>
              <a:rPr lang="nl-NL" sz="3200" dirty="0"/>
              <a:t>School </a:t>
            </a:r>
            <a:r>
              <a:rPr lang="nl-NL" sz="3200" dirty="0" err="1"/>
              <a:t>causes</a:t>
            </a:r>
            <a:r>
              <a:rPr lang="nl-NL" sz="3200" dirty="0"/>
              <a:t> </a:t>
            </a:r>
            <a:r>
              <a:rPr lang="nl-NL" sz="3200" dirty="0" err="1"/>
              <a:t>too</a:t>
            </a:r>
            <a:r>
              <a:rPr lang="nl-NL" sz="3200" dirty="0"/>
              <a:t> </a:t>
            </a:r>
            <a:r>
              <a:rPr lang="nl-NL" sz="3200" dirty="0" err="1"/>
              <a:t>much</a:t>
            </a:r>
            <a:r>
              <a:rPr lang="nl-NL" sz="3200" dirty="0"/>
              <a:t> stress</a:t>
            </a:r>
          </a:p>
          <a:p>
            <a:endParaRPr lang="nl-NL" sz="3200" dirty="0"/>
          </a:p>
          <a:p>
            <a:endParaRPr lang="nl-NL" sz="1800" b="1" dirty="0"/>
          </a:p>
          <a:p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8558" y="343169"/>
            <a:ext cx="10253169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Debate</a:t>
            </a:r>
            <a:r>
              <a:rPr lang="nl-NL" sz="6000" dirty="0"/>
              <a:t> – </a:t>
            </a:r>
            <a:r>
              <a:rPr lang="nl-NL" sz="6000" dirty="0" err="1"/>
              <a:t>language</a:t>
            </a:r>
            <a:r>
              <a:rPr lang="nl-NL" sz="6000" dirty="0"/>
              <a:t> </a:t>
            </a:r>
            <a:r>
              <a:rPr lang="nl-NL" sz="6000" dirty="0" err="1"/>
              <a:t>practice</a:t>
            </a:r>
            <a:endParaRPr lang="nl-NL" sz="6000" dirty="0"/>
          </a:p>
        </p:txBody>
      </p:sp>
      <p:sp>
        <p:nvSpPr>
          <p:cNvPr id="4" name="Tijdelijke aanduiding voor tekst 2">
            <a:extLst>
              <a:ext uri="{FF2B5EF4-FFF2-40B4-BE49-F238E27FC236}">
                <a16:creationId xmlns:a16="http://schemas.microsoft.com/office/drawing/2014/main" id="{ECBA20D6-C5FE-FC4A-A98F-CF93B298A814}"/>
              </a:ext>
            </a:extLst>
          </p:cNvPr>
          <p:cNvSpPr txBox="1">
            <a:spLocks/>
          </p:cNvSpPr>
          <p:nvPr/>
        </p:nvSpPr>
        <p:spPr>
          <a:xfrm>
            <a:off x="2167664" y="4973052"/>
            <a:ext cx="9382651" cy="119287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1800" dirty="0"/>
              <a:t>Tape </a:t>
            </a:r>
            <a:r>
              <a:rPr lang="nl-NL" sz="1800" dirty="0" err="1"/>
              <a:t>your</a:t>
            </a:r>
            <a:r>
              <a:rPr lang="nl-NL" sz="1800" dirty="0"/>
              <a:t> </a:t>
            </a:r>
            <a:r>
              <a:rPr lang="nl-NL" sz="1800" dirty="0" err="1"/>
              <a:t>debate</a:t>
            </a:r>
            <a:r>
              <a:rPr lang="nl-NL" sz="1800" dirty="0"/>
              <a:t> - </a:t>
            </a:r>
            <a:r>
              <a:rPr lang="nl-NL" sz="1800" dirty="0" err="1"/>
              <a:t>Choose</a:t>
            </a:r>
            <a:r>
              <a:rPr lang="nl-NL" sz="1800" dirty="0"/>
              <a:t> a topic:</a:t>
            </a:r>
          </a:p>
          <a:p>
            <a:pPr marL="342900" indent="-342900">
              <a:buAutoNum type="arabicPeriod"/>
            </a:pPr>
            <a:r>
              <a:rPr lang="nl-NL" sz="1800" dirty="0"/>
              <a:t>Voice </a:t>
            </a:r>
            <a:r>
              <a:rPr lang="nl-NL" sz="1800" dirty="0" err="1"/>
              <a:t>your</a:t>
            </a:r>
            <a:r>
              <a:rPr lang="nl-NL" sz="1800" dirty="0"/>
              <a:t> opinion </a:t>
            </a:r>
            <a:r>
              <a:rPr lang="nl-NL" sz="1800" dirty="0" err="1"/>
              <a:t>and</a:t>
            </a:r>
            <a:r>
              <a:rPr lang="nl-NL" sz="1800" dirty="0"/>
              <a:t> </a:t>
            </a:r>
            <a:r>
              <a:rPr lang="nl-NL" sz="1800" dirty="0" err="1"/>
              <a:t>provide</a:t>
            </a:r>
            <a:r>
              <a:rPr lang="nl-NL" sz="1800" dirty="0"/>
              <a:t> at </a:t>
            </a:r>
            <a:r>
              <a:rPr lang="nl-NL" sz="1800" dirty="0" err="1"/>
              <a:t>least</a:t>
            </a:r>
            <a:r>
              <a:rPr lang="nl-NL" sz="1800" dirty="0"/>
              <a:t> 1 argument </a:t>
            </a:r>
            <a:r>
              <a:rPr lang="nl-NL" sz="1800" dirty="0" err="1"/>
              <a:t>for</a:t>
            </a:r>
            <a:r>
              <a:rPr lang="nl-NL" sz="1800" dirty="0"/>
              <a:t> </a:t>
            </a:r>
            <a:r>
              <a:rPr lang="nl-NL" sz="1800" dirty="0" err="1"/>
              <a:t>your</a:t>
            </a:r>
            <a:r>
              <a:rPr lang="nl-NL" sz="1800" dirty="0"/>
              <a:t> opinion</a:t>
            </a:r>
          </a:p>
          <a:p>
            <a:pPr marL="342900" indent="-342900">
              <a:buAutoNum type="arabicPeriod"/>
            </a:pPr>
            <a:r>
              <a:rPr lang="nl-NL" sz="1800" dirty="0" err="1"/>
              <a:t>Disagree</a:t>
            </a:r>
            <a:r>
              <a:rPr lang="nl-NL" sz="1800" dirty="0"/>
              <a:t> </a:t>
            </a:r>
            <a:r>
              <a:rPr lang="nl-NL" sz="1800" dirty="0" err="1"/>
              <a:t>with</a:t>
            </a:r>
            <a:r>
              <a:rPr lang="nl-NL" sz="1800" dirty="0"/>
              <a:t> </a:t>
            </a:r>
            <a:r>
              <a:rPr lang="nl-NL" sz="1800" dirty="0" err="1"/>
              <a:t>the</a:t>
            </a:r>
            <a:r>
              <a:rPr lang="nl-NL" sz="1800" dirty="0"/>
              <a:t> </a:t>
            </a:r>
            <a:r>
              <a:rPr lang="nl-NL" sz="1800" dirty="0" err="1"/>
              <a:t>other</a:t>
            </a:r>
            <a:r>
              <a:rPr lang="nl-NL" sz="1800" dirty="0"/>
              <a:t> </a:t>
            </a:r>
            <a:r>
              <a:rPr lang="nl-NL" sz="1800" dirty="0" err="1"/>
              <a:t>giving</a:t>
            </a:r>
            <a:r>
              <a:rPr lang="nl-NL" sz="1800" dirty="0"/>
              <a:t> at </a:t>
            </a:r>
            <a:r>
              <a:rPr lang="nl-NL" sz="1800" dirty="0" err="1"/>
              <a:t>least</a:t>
            </a:r>
            <a:r>
              <a:rPr lang="nl-NL" sz="1800" dirty="0"/>
              <a:t> 1 argument</a:t>
            </a:r>
          </a:p>
          <a:p>
            <a:pPr marL="342900" indent="-342900">
              <a:buAutoNum type="arabicPeriod"/>
            </a:pPr>
            <a:r>
              <a:rPr lang="nl-NL" sz="1800" dirty="0" err="1"/>
              <a:t>React</a:t>
            </a:r>
            <a:r>
              <a:rPr lang="nl-NL" sz="1800" dirty="0"/>
              <a:t> </a:t>
            </a:r>
            <a:r>
              <a:rPr lang="nl-NL" sz="1800" dirty="0" err="1"/>
              <a:t>to</a:t>
            </a:r>
            <a:r>
              <a:rPr lang="nl-NL" sz="1800" dirty="0"/>
              <a:t> </a:t>
            </a:r>
            <a:r>
              <a:rPr lang="nl-NL" sz="1800" dirty="0" err="1"/>
              <a:t>the</a:t>
            </a:r>
            <a:r>
              <a:rPr lang="nl-NL" sz="1800" dirty="0"/>
              <a:t> argument(s) of </a:t>
            </a:r>
            <a:r>
              <a:rPr lang="nl-NL" sz="1800" dirty="0" err="1"/>
              <a:t>the</a:t>
            </a:r>
            <a:r>
              <a:rPr lang="nl-NL" sz="1800" dirty="0"/>
              <a:t> </a:t>
            </a:r>
            <a:r>
              <a:rPr lang="nl-NL" sz="1800" dirty="0" err="1"/>
              <a:t>other</a:t>
            </a:r>
            <a:endParaRPr lang="nl-NL" sz="1800" dirty="0"/>
          </a:p>
          <a:p>
            <a:pPr marL="342900" indent="-342900">
              <a:buAutoNum type="arabicPeriod"/>
            </a:pPr>
            <a:endParaRPr lang="nl-NL" sz="1800" dirty="0"/>
          </a:p>
          <a:p>
            <a:pPr marL="342900" indent="-342900">
              <a:buAutoNum type="arabicPeriod"/>
            </a:pPr>
            <a:endParaRPr lang="nl-NL" sz="1800" dirty="0"/>
          </a:p>
          <a:p>
            <a:pPr marL="342900" indent="-342900">
              <a:buAutoNum type="arabicPeriod"/>
            </a:pPr>
            <a:endParaRPr lang="nl-NL" sz="1800" dirty="0"/>
          </a:p>
          <a:p>
            <a:endParaRPr lang="nl-NL" sz="3200" dirty="0"/>
          </a:p>
          <a:p>
            <a:endParaRPr lang="nl-NL" sz="1800" b="1" dirty="0"/>
          </a:p>
          <a:p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2519569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3216536"/>
          </a:xfrm>
        </p:spPr>
        <p:txBody>
          <a:bodyPr>
            <a:noAutofit/>
          </a:bodyPr>
          <a:lstStyle/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 err="1"/>
              <a:t>Who</a:t>
            </a:r>
            <a:r>
              <a:rPr lang="nl-NL" sz="2400" dirty="0"/>
              <a:t> </a:t>
            </a:r>
            <a:r>
              <a:rPr lang="nl-NL" sz="2400" dirty="0" err="1"/>
              <a:t>will</a:t>
            </a:r>
            <a:r>
              <a:rPr lang="nl-NL" sz="2400" dirty="0"/>
              <a:t> </a:t>
            </a:r>
            <a:r>
              <a:rPr lang="nl-NL" sz="2400" dirty="0" err="1"/>
              <a:t>be</a:t>
            </a:r>
            <a:r>
              <a:rPr lang="nl-NL" sz="2400" dirty="0"/>
              <a:t> </a:t>
            </a:r>
            <a:r>
              <a:rPr lang="nl-NL" sz="2400" dirty="0" err="1"/>
              <a:t>working</a:t>
            </a:r>
            <a:r>
              <a:rPr lang="nl-NL" sz="2400" dirty="0"/>
              <a:t> </a:t>
            </a:r>
            <a:r>
              <a:rPr lang="nl-NL" sz="2400" dirty="0" err="1"/>
              <a:t>together</a:t>
            </a:r>
            <a:r>
              <a:rPr lang="nl-NL" sz="2400" dirty="0"/>
              <a:t>?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 err="1"/>
              <a:t>Create</a:t>
            </a:r>
            <a:r>
              <a:rPr lang="nl-NL" sz="2400" dirty="0"/>
              <a:t> a meeting in </a:t>
            </a:r>
            <a:r>
              <a:rPr lang="nl-NL" sz="2400" dirty="0" err="1"/>
              <a:t>the</a:t>
            </a:r>
            <a:r>
              <a:rPr lang="nl-NL" sz="2400" dirty="0"/>
              <a:t> Teams agenda </a:t>
            </a:r>
            <a:r>
              <a:rPr lang="nl-NL" sz="2400" dirty="0" err="1"/>
              <a:t>with</a:t>
            </a:r>
            <a:r>
              <a:rPr lang="nl-NL" sz="2400" dirty="0"/>
              <a:t> </a:t>
            </a:r>
            <a:r>
              <a:rPr lang="nl-NL" sz="2400" dirty="0" err="1"/>
              <a:t>your</a:t>
            </a:r>
            <a:r>
              <a:rPr lang="nl-NL" sz="2400" dirty="0"/>
              <a:t> partner </a:t>
            </a:r>
            <a:r>
              <a:rPr lang="nl-NL" sz="2400" dirty="0" err="1"/>
              <a:t>and</a:t>
            </a:r>
            <a:r>
              <a:rPr lang="nl-NL" sz="2400" dirty="0"/>
              <a:t> me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 err="1"/>
              <a:t>Practice</a:t>
            </a:r>
            <a:r>
              <a:rPr lang="nl-NL" sz="2400" dirty="0"/>
              <a:t> </a:t>
            </a:r>
            <a:r>
              <a:rPr lang="nl-NL" sz="2400" dirty="0" err="1"/>
              <a:t>and</a:t>
            </a:r>
            <a:r>
              <a:rPr lang="nl-NL" sz="2400" dirty="0"/>
              <a:t> record </a:t>
            </a:r>
            <a:r>
              <a:rPr lang="nl-NL" sz="2400" dirty="0" err="1"/>
              <a:t>your</a:t>
            </a:r>
            <a:r>
              <a:rPr lang="nl-NL" sz="2400" dirty="0"/>
              <a:t> </a:t>
            </a:r>
            <a:r>
              <a:rPr lang="nl-NL" sz="2400" dirty="0" err="1"/>
              <a:t>conversation</a:t>
            </a:r>
            <a:r>
              <a:rPr lang="nl-NL" sz="2400" dirty="0"/>
              <a:t> – Just say ‘</a:t>
            </a:r>
            <a:r>
              <a:rPr lang="nl-NL" sz="2400" dirty="0" err="1"/>
              <a:t>hello</a:t>
            </a:r>
            <a:r>
              <a:rPr lang="nl-NL" sz="2400" dirty="0"/>
              <a:t>’</a:t>
            </a:r>
          </a:p>
          <a:p>
            <a:pPr>
              <a:lnSpc>
                <a:spcPct val="100000"/>
              </a:lnSpc>
            </a:pPr>
            <a:endParaRPr lang="nl-NL" sz="1800" dirty="0"/>
          </a:p>
          <a:p>
            <a:pPr>
              <a:lnSpc>
                <a:spcPct val="100000"/>
              </a:lnSpc>
            </a:pPr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574062" cy="668050"/>
          </a:xfrm>
        </p:spPr>
        <p:txBody>
          <a:bodyPr>
            <a:normAutofit fontScale="90000"/>
          </a:bodyPr>
          <a:lstStyle/>
          <a:p>
            <a:r>
              <a:rPr lang="nl-NL" sz="6000" dirty="0"/>
              <a:t>Teams</a:t>
            </a:r>
          </a:p>
        </p:txBody>
      </p:sp>
    </p:spTree>
    <p:extLst>
      <p:ext uri="{BB962C8B-B14F-4D97-AF65-F5344CB8AC3E}">
        <p14:creationId xmlns:p14="http://schemas.microsoft.com/office/powerpoint/2010/main" val="3155026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err="1"/>
              <a:t>Informal</a:t>
            </a:r>
            <a:r>
              <a:rPr lang="nl-NL" dirty="0"/>
              <a:t> </a:t>
            </a:r>
            <a:r>
              <a:rPr lang="nl-NL" dirty="0" err="1"/>
              <a:t>conversations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320936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err="1"/>
              <a:t>Expressing</a:t>
            </a:r>
            <a:r>
              <a:rPr lang="nl-NL" dirty="0"/>
              <a:t> </a:t>
            </a:r>
            <a:r>
              <a:rPr lang="nl-NL" dirty="0" err="1"/>
              <a:t>feelings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811700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3216536"/>
          </a:xfrm>
        </p:spPr>
        <p:txBody>
          <a:bodyPr>
            <a:noAutofit/>
          </a:bodyPr>
          <a:lstStyle/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endParaRPr lang="nl-NL" sz="2400" dirty="0"/>
          </a:p>
          <a:p>
            <a:pPr>
              <a:lnSpc>
                <a:spcPct val="100000"/>
              </a:lnSpc>
            </a:pPr>
            <a:endParaRPr lang="nl-NL" sz="1800" dirty="0"/>
          </a:p>
          <a:p>
            <a:pPr>
              <a:lnSpc>
                <a:spcPct val="100000"/>
              </a:lnSpc>
            </a:pPr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574062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Expressing</a:t>
            </a:r>
            <a:r>
              <a:rPr lang="nl-NL" sz="6000" dirty="0"/>
              <a:t> </a:t>
            </a:r>
            <a:r>
              <a:rPr lang="nl-NL" sz="6000" dirty="0" err="1"/>
              <a:t>your</a:t>
            </a:r>
            <a:r>
              <a:rPr lang="nl-NL" sz="6000" dirty="0"/>
              <a:t> </a:t>
            </a:r>
            <a:r>
              <a:rPr lang="nl-NL" sz="6000" dirty="0" err="1"/>
              <a:t>feelings</a:t>
            </a:r>
            <a:r>
              <a:rPr lang="nl-NL" sz="6000" dirty="0"/>
              <a:t> (1)</a:t>
            </a:r>
          </a:p>
        </p:txBody>
      </p:sp>
      <p:graphicFrame>
        <p:nvGraphicFramePr>
          <p:cNvPr id="3" name="Tabel 2">
            <a:extLst>
              <a:ext uri="{FF2B5EF4-FFF2-40B4-BE49-F238E27FC236}">
                <a16:creationId xmlns:a16="http://schemas.microsoft.com/office/drawing/2014/main" id="{221FC467-5035-D843-B579-300B88B2E2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5831808"/>
              </p:ext>
            </p:extLst>
          </p:nvPr>
        </p:nvGraphicFramePr>
        <p:xfrm>
          <a:off x="2254422" y="1247887"/>
          <a:ext cx="8108777" cy="329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57620">
                  <a:extLst>
                    <a:ext uri="{9D8B030D-6E8A-4147-A177-3AD203B41FA5}">
                      <a16:colId xmlns:a16="http://schemas.microsoft.com/office/drawing/2014/main" val="1223978072"/>
                    </a:ext>
                  </a:extLst>
                </a:gridCol>
                <a:gridCol w="2053390">
                  <a:extLst>
                    <a:ext uri="{9D8B030D-6E8A-4147-A177-3AD203B41FA5}">
                      <a16:colId xmlns:a16="http://schemas.microsoft.com/office/drawing/2014/main" val="3751572771"/>
                    </a:ext>
                  </a:extLst>
                </a:gridCol>
                <a:gridCol w="2197767">
                  <a:extLst>
                    <a:ext uri="{9D8B030D-6E8A-4147-A177-3AD203B41FA5}">
                      <a16:colId xmlns:a16="http://schemas.microsoft.com/office/drawing/2014/main" val="7247038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Feelings</a:t>
                      </a:r>
                      <a:endParaRPr lang="nl-N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26422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 was feeling a bit…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I’m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feeling a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little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It made me feel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quite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….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nl-NL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upset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confused</a:t>
                      </a:r>
                      <a:endParaRPr lang="nl-NL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agressive</a:t>
                      </a:r>
                      <a:endParaRPr lang="nl-NL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sad</a:t>
                      </a:r>
                      <a:endParaRPr lang="nl-NL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excited</a:t>
                      </a:r>
                      <a:endParaRPr lang="nl-NL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tired</a:t>
                      </a:r>
                      <a:endParaRPr lang="nl-NL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)happy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angry</a:t>
                      </a:r>
                      <a:endParaRPr lang="nl-NL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anxious</a:t>
                      </a:r>
                      <a:endParaRPr lang="nl-NL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excited</a:t>
                      </a:r>
                      <a:endParaRPr lang="nl-NL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disappointed</a:t>
                      </a:r>
                      <a:endParaRPr lang="nl-NL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optimistic</a:t>
                      </a:r>
                      <a:endParaRPr lang="nl-NL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envious</a:t>
                      </a:r>
                      <a:endParaRPr lang="nl-NL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lonely</a:t>
                      </a:r>
                      <a:endParaRPr lang="nl-NL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nervous</a:t>
                      </a:r>
                      <a:endParaRPr lang="nl-NL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scared</a:t>
                      </a:r>
                      <a:endParaRPr lang="nl-NL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843762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2835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3216536"/>
          </a:xfrm>
        </p:spPr>
        <p:txBody>
          <a:bodyPr>
            <a:noAutofit/>
          </a:bodyPr>
          <a:lstStyle/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endParaRPr lang="nl-NL" sz="2400" dirty="0"/>
          </a:p>
          <a:p>
            <a:pPr>
              <a:lnSpc>
                <a:spcPct val="100000"/>
              </a:lnSpc>
            </a:pPr>
            <a:endParaRPr lang="nl-NL" sz="1800" dirty="0"/>
          </a:p>
          <a:p>
            <a:pPr>
              <a:lnSpc>
                <a:spcPct val="100000"/>
              </a:lnSpc>
            </a:pPr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574062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Expressing</a:t>
            </a:r>
            <a:r>
              <a:rPr lang="nl-NL" sz="6000" dirty="0"/>
              <a:t> </a:t>
            </a:r>
            <a:r>
              <a:rPr lang="nl-NL" sz="6000" dirty="0" err="1"/>
              <a:t>your</a:t>
            </a:r>
            <a:r>
              <a:rPr lang="nl-NL" sz="6000" dirty="0"/>
              <a:t> </a:t>
            </a:r>
            <a:r>
              <a:rPr lang="nl-NL" sz="6000" dirty="0" err="1"/>
              <a:t>feelings</a:t>
            </a:r>
            <a:r>
              <a:rPr lang="nl-NL" sz="6000" dirty="0"/>
              <a:t> (2)</a:t>
            </a:r>
          </a:p>
        </p:txBody>
      </p:sp>
      <p:graphicFrame>
        <p:nvGraphicFramePr>
          <p:cNvPr id="3" name="Tabel 2">
            <a:extLst>
              <a:ext uri="{FF2B5EF4-FFF2-40B4-BE49-F238E27FC236}">
                <a16:creationId xmlns:a16="http://schemas.microsoft.com/office/drawing/2014/main" id="{221FC467-5035-D843-B579-300B88B2E2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5680294"/>
              </p:ext>
            </p:extLst>
          </p:nvPr>
        </p:nvGraphicFramePr>
        <p:xfrm>
          <a:off x="2254422" y="1247887"/>
          <a:ext cx="5317452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17452">
                  <a:extLst>
                    <a:ext uri="{9D8B030D-6E8A-4147-A177-3AD203B41FA5}">
                      <a16:colId xmlns:a16="http://schemas.microsoft.com/office/drawing/2014/main" val="12239780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Feelings</a:t>
                      </a:r>
                      <a:endParaRPr lang="nl-N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26422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devastated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me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165803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couldn’t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believe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it</a:t>
                      </a:r>
                      <a:endParaRPr lang="nl-NL" sz="240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22505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At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time I was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really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lonely</a:t>
                      </a:r>
                      <a:endParaRPr lang="nl-NL" sz="240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746098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 was taken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by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surprise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70864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It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makes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me feel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better</a:t>
                      </a:r>
                      <a:endParaRPr lang="nl-NL" sz="240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278822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completely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lost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temper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652804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really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depresses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me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593669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This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gets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me down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442642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cheers me up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082630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got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carried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away</a:t>
                      </a:r>
                      <a:endParaRPr lang="nl-NL" sz="240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071546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freaked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out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488722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44272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Language </a:t>
            </a:r>
            <a:r>
              <a:rPr lang="nl-NL" dirty="0" err="1"/>
              <a:t>practice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3211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64505" y="1247887"/>
            <a:ext cx="6455720" cy="4408634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nl-NL" sz="2400" dirty="0"/>
              <a:t>How does </a:t>
            </a:r>
            <a:r>
              <a:rPr lang="nl-NL" sz="2400" dirty="0" err="1"/>
              <a:t>the</a:t>
            </a:r>
            <a:r>
              <a:rPr lang="nl-NL" sz="2400" dirty="0"/>
              <a:t> person in </a:t>
            </a:r>
            <a:r>
              <a:rPr lang="nl-NL" sz="2400" dirty="0" err="1"/>
              <a:t>the</a:t>
            </a:r>
            <a:r>
              <a:rPr lang="nl-NL" sz="2400" dirty="0"/>
              <a:t> picture feel? </a:t>
            </a:r>
            <a:r>
              <a:rPr lang="nl-NL" sz="2400" dirty="0" err="1"/>
              <a:t>Why</a:t>
            </a:r>
            <a:r>
              <a:rPr lang="nl-NL" sz="2400" dirty="0"/>
              <a:t> do </a:t>
            </a:r>
            <a:r>
              <a:rPr lang="nl-NL" sz="2400" dirty="0" err="1"/>
              <a:t>you</a:t>
            </a:r>
            <a:r>
              <a:rPr lang="nl-NL" sz="2400" dirty="0"/>
              <a:t> </a:t>
            </a:r>
            <a:r>
              <a:rPr lang="nl-NL" sz="2400" dirty="0" err="1"/>
              <a:t>think</a:t>
            </a:r>
            <a:r>
              <a:rPr lang="nl-NL" sz="2400" dirty="0"/>
              <a:t> </a:t>
            </a:r>
            <a:r>
              <a:rPr lang="nl-NL" sz="2400" dirty="0" err="1"/>
              <a:t>so</a:t>
            </a:r>
            <a:r>
              <a:rPr lang="nl-NL" sz="2400" dirty="0"/>
              <a:t>?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 err="1"/>
              <a:t>Think</a:t>
            </a:r>
            <a:r>
              <a:rPr lang="nl-NL" sz="2400" dirty="0"/>
              <a:t> of a </a:t>
            </a:r>
            <a:r>
              <a:rPr lang="nl-NL" sz="2400" dirty="0" err="1"/>
              <a:t>situation</a:t>
            </a:r>
            <a:r>
              <a:rPr lang="nl-NL" sz="2400" dirty="0"/>
              <a:t> in </a:t>
            </a:r>
            <a:r>
              <a:rPr lang="nl-NL" sz="2400" dirty="0" err="1"/>
              <a:t>which</a:t>
            </a:r>
            <a:r>
              <a:rPr lang="nl-NL" sz="2400" dirty="0"/>
              <a:t> a person </a:t>
            </a:r>
            <a:r>
              <a:rPr lang="nl-NL" sz="2400" dirty="0" err="1"/>
              <a:t>would</a:t>
            </a:r>
            <a:r>
              <a:rPr lang="nl-NL" sz="2400" dirty="0"/>
              <a:t> </a:t>
            </a:r>
            <a:r>
              <a:rPr lang="nl-NL" sz="2400" dirty="0" err="1"/>
              <a:t>express</a:t>
            </a:r>
            <a:r>
              <a:rPr lang="nl-NL" sz="2400" dirty="0"/>
              <a:t> </a:t>
            </a:r>
            <a:r>
              <a:rPr lang="nl-NL" sz="2400" dirty="0" err="1"/>
              <a:t>this</a:t>
            </a:r>
            <a:r>
              <a:rPr lang="nl-NL" sz="2400" dirty="0"/>
              <a:t> </a:t>
            </a:r>
            <a:r>
              <a:rPr lang="nl-NL" sz="2400" dirty="0" err="1"/>
              <a:t>emotion</a:t>
            </a:r>
            <a:r>
              <a:rPr lang="nl-NL" sz="2400" dirty="0"/>
              <a:t>?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/>
              <a:t>Have </a:t>
            </a:r>
            <a:r>
              <a:rPr lang="nl-NL" sz="2400" dirty="0" err="1"/>
              <a:t>you</a:t>
            </a:r>
            <a:r>
              <a:rPr lang="nl-NL" sz="2400" dirty="0"/>
              <a:t> ever </a:t>
            </a:r>
            <a:r>
              <a:rPr lang="nl-NL" sz="2400" dirty="0" err="1"/>
              <a:t>experienced</a:t>
            </a:r>
            <a:r>
              <a:rPr lang="nl-NL" sz="2400" dirty="0"/>
              <a:t> </a:t>
            </a:r>
            <a:r>
              <a:rPr lang="nl-NL" sz="2400" dirty="0" err="1"/>
              <a:t>something</a:t>
            </a:r>
            <a:r>
              <a:rPr lang="nl-NL" sz="2400" dirty="0"/>
              <a:t> </a:t>
            </a:r>
            <a:r>
              <a:rPr lang="nl-NL" sz="2400" dirty="0" err="1"/>
              <a:t>similar</a:t>
            </a:r>
            <a:r>
              <a:rPr lang="nl-NL" sz="2400" dirty="0"/>
              <a:t>?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 err="1"/>
              <a:t>What</a:t>
            </a:r>
            <a:r>
              <a:rPr lang="nl-NL" sz="2400" dirty="0"/>
              <a:t> </a:t>
            </a:r>
            <a:r>
              <a:rPr lang="nl-NL" sz="2400" dirty="0" err="1"/>
              <a:t>would</a:t>
            </a:r>
            <a:r>
              <a:rPr lang="nl-NL" sz="2400" dirty="0"/>
              <a:t> </a:t>
            </a:r>
            <a:r>
              <a:rPr lang="nl-NL" sz="2400" dirty="0" err="1"/>
              <a:t>you</a:t>
            </a:r>
            <a:r>
              <a:rPr lang="nl-NL" sz="2400" dirty="0"/>
              <a:t> do?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/>
              <a:t>Have </a:t>
            </a:r>
            <a:r>
              <a:rPr lang="nl-NL" sz="2400" dirty="0" err="1"/>
              <a:t>you</a:t>
            </a:r>
            <a:r>
              <a:rPr lang="nl-NL" sz="2400" dirty="0"/>
              <a:t> ever </a:t>
            </a:r>
            <a:r>
              <a:rPr lang="nl-NL" sz="2400" dirty="0" err="1"/>
              <a:t>felt</a:t>
            </a:r>
            <a:r>
              <a:rPr lang="nl-NL" sz="2400" dirty="0"/>
              <a:t> like </a:t>
            </a:r>
            <a:r>
              <a:rPr lang="nl-NL" sz="2400" dirty="0" err="1"/>
              <a:t>the</a:t>
            </a:r>
            <a:r>
              <a:rPr lang="nl-NL" sz="2400" dirty="0"/>
              <a:t> person in </a:t>
            </a:r>
            <a:r>
              <a:rPr lang="nl-NL" sz="2400" dirty="0" err="1"/>
              <a:t>this</a:t>
            </a:r>
            <a:r>
              <a:rPr lang="nl-NL" sz="2400" dirty="0"/>
              <a:t> picture? 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 err="1"/>
              <a:t>What</a:t>
            </a:r>
            <a:r>
              <a:rPr lang="nl-NL" sz="2400" dirty="0"/>
              <a:t> </a:t>
            </a:r>
            <a:r>
              <a:rPr lang="nl-NL" sz="2400" dirty="0" err="1"/>
              <a:t>situation</a:t>
            </a:r>
            <a:r>
              <a:rPr lang="nl-NL" sz="2400" dirty="0"/>
              <a:t> </a:t>
            </a:r>
            <a:r>
              <a:rPr lang="nl-NL" sz="2400" dirty="0" err="1"/>
              <a:t>caused</a:t>
            </a:r>
            <a:r>
              <a:rPr lang="nl-NL" sz="2400" dirty="0"/>
              <a:t> </a:t>
            </a:r>
            <a:r>
              <a:rPr lang="nl-NL" sz="2400" dirty="0" err="1"/>
              <a:t>this</a:t>
            </a:r>
            <a:r>
              <a:rPr lang="nl-NL" sz="2400" dirty="0"/>
              <a:t>?</a:t>
            </a:r>
          </a:p>
          <a:p>
            <a:endParaRPr lang="nl-NL" sz="2400" b="1" dirty="0"/>
          </a:p>
          <a:p>
            <a:endParaRPr lang="nl-NL" sz="24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054" y="343169"/>
            <a:ext cx="11340674" cy="668050"/>
          </a:xfrm>
        </p:spPr>
        <p:txBody>
          <a:bodyPr>
            <a:normAutofit fontScale="90000"/>
          </a:bodyPr>
          <a:lstStyle/>
          <a:p>
            <a:r>
              <a:rPr lang="nl-NL" sz="6000" dirty="0"/>
              <a:t>Language </a:t>
            </a:r>
            <a:r>
              <a:rPr lang="nl-NL" sz="6000" dirty="0" err="1"/>
              <a:t>practice</a:t>
            </a:r>
            <a:endParaRPr lang="nl-NL" sz="6000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D7095CF3-F08D-304B-9233-A444C44EBD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053" y="1247887"/>
            <a:ext cx="3818021" cy="4181642"/>
          </a:xfrm>
          <a:prstGeom prst="rect">
            <a:avLst/>
          </a:prstGeom>
        </p:spPr>
      </p:pic>
      <p:sp>
        <p:nvSpPr>
          <p:cNvPr id="5" name="Tijdelijke aanduiding voor tekst 2">
            <a:extLst>
              <a:ext uri="{FF2B5EF4-FFF2-40B4-BE49-F238E27FC236}">
                <a16:creationId xmlns:a16="http://schemas.microsoft.com/office/drawing/2014/main" id="{D527B946-2053-C245-A7A9-BCBE917E13B4}"/>
              </a:ext>
            </a:extLst>
          </p:cNvPr>
          <p:cNvSpPr txBox="1">
            <a:spLocks/>
          </p:cNvSpPr>
          <p:nvPr/>
        </p:nvSpPr>
        <p:spPr>
          <a:xfrm>
            <a:off x="401053" y="5656521"/>
            <a:ext cx="11149262" cy="119287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1800" dirty="0" err="1"/>
              <a:t>Don’t</a:t>
            </a:r>
            <a:r>
              <a:rPr lang="nl-NL" sz="1800" dirty="0"/>
              <a:t> record! Swap </a:t>
            </a:r>
            <a:r>
              <a:rPr lang="nl-NL" sz="1800" dirty="0" err="1"/>
              <a:t>roles</a:t>
            </a:r>
            <a:endParaRPr lang="nl-NL" sz="1800" dirty="0"/>
          </a:p>
          <a:p>
            <a:r>
              <a:rPr lang="nl-NL" sz="1800" dirty="0" err="1"/>
              <a:t>Ask</a:t>
            </a:r>
            <a:r>
              <a:rPr lang="nl-NL" sz="1800" dirty="0"/>
              <a:t> </a:t>
            </a:r>
            <a:r>
              <a:rPr lang="nl-NL" sz="1800" dirty="0" err="1"/>
              <a:t>your</a:t>
            </a:r>
            <a:r>
              <a:rPr lang="nl-NL" sz="1800" dirty="0"/>
              <a:t> partner </a:t>
            </a:r>
            <a:r>
              <a:rPr lang="nl-NL" sz="1800" dirty="0" err="1"/>
              <a:t>the</a:t>
            </a:r>
            <a:r>
              <a:rPr lang="nl-NL" sz="1800" dirty="0"/>
              <a:t> </a:t>
            </a:r>
            <a:r>
              <a:rPr lang="nl-NL" sz="1800" dirty="0" err="1"/>
              <a:t>questions</a:t>
            </a:r>
            <a:r>
              <a:rPr lang="nl-NL" sz="1800" dirty="0"/>
              <a:t> </a:t>
            </a:r>
            <a:r>
              <a:rPr lang="nl-NL" sz="1800" dirty="0" err="1"/>
              <a:t>above</a:t>
            </a:r>
            <a:r>
              <a:rPr lang="nl-NL" sz="1800" dirty="0"/>
              <a:t> </a:t>
            </a:r>
            <a:r>
              <a:rPr lang="nl-NL" sz="1800" dirty="0" err="1"/>
              <a:t>and</a:t>
            </a:r>
            <a:r>
              <a:rPr lang="nl-NL" sz="1800" dirty="0"/>
              <a:t> listen </a:t>
            </a:r>
            <a:r>
              <a:rPr lang="nl-NL" sz="1800" dirty="0" err="1"/>
              <a:t>to</a:t>
            </a:r>
            <a:r>
              <a:rPr lang="nl-NL" sz="1800" dirty="0"/>
              <a:t> </a:t>
            </a:r>
            <a:r>
              <a:rPr lang="nl-NL" sz="1800" dirty="0" err="1"/>
              <a:t>the</a:t>
            </a:r>
            <a:r>
              <a:rPr lang="nl-NL" sz="1800" dirty="0"/>
              <a:t> </a:t>
            </a:r>
            <a:r>
              <a:rPr lang="nl-NL" sz="1800" dirty="0" err="1"/>
              <a:t>answers</a:t>
            </a:r>
            <a:r>
              <a:rPr lang="nl-NL" sz="1800" dirty="0"/>
              <a:t>. </a:t>
            </a:r>
            <a:r>
              <a:rPr lang="nl-NL" sz="1800" dirty="0" err="1"/>
              <a:t>Ask</a:t>
            </a:r>
            <a:r>
              <a:rPr lang="nl-NL" sz="1800" dirty="0"/>
              <a:t> </a:t>
            </a:r>
            <a:r>
              <a:rPr lang="nl-NL" sz="1800" dirty="0" err="1"/>
              <a:t>additional</a:t>
            </a:r>
            <a:r>
              <a:rPr lang="nl-NL" sz="1800" dirty="0"/>
              <a:t> </a:t>
            </a:r>
            <a:r>
              <a:rPr lang="nl-NL" sz="1800" dirty="0" err="1"/>
              <a:t>questions</a:t>
            </a:r>
            <a:r>
              <a:rPr lang="nl-NL" sz="1800" dirty="0"/>
              <a:t> </a:t>
            </a:r>
            <a:r>
              <a:rPr lang="nl-NL" sz="1800" dirty="0" err="1"/>
              <a:t>if</a:t>
            </a:r>
            <a:r>
              <a:rPr lang="nl-NL" sz="1800" dirty="0"/>
              <a:t> </a:t>
            </a:r>
            <a:r>
              <a:rPr lang="nl-NL" sz="1800" dirty="0" err="1"/>
              <a:t>the</a:t>
            </a:r>
            <a:r>
              <a:rPr lang="nl-NL" sz="1800" dirty="0"/>
              <a:t> </a:t>
            </a:r>
            <a:r>
              <a:rPr lang="nl-NL" sz="1800" dirty="0" err="1"/>
              <a:t>answers</a:t>
            </a:r>
            <a:r>
              <a:rPr lang="nl-NL" sz="1800" dirty="0"/>
              <a:t> </a:t>
            </a:r>
            <a:r>
              <a:rPr lang="nl-NL" sz="1800" dirty="0" err="1"/>
              <a:t>attract</a:t>
            </a:r>
            <a:r>
              <a:rPr lang="nl-NL" sz="1800" dirty="0"/>
              <a:t> </a:t>
            </a:r>
            <a:r>
              <a:rPr lang="nl-NL" sz="1800" dirty="0" err="1"/>
              <a:t>your</a:t>
            </a:r>
            <a:r>
              <a:rPr lang="nl-NL" sz="1800" dirty="0"/>
              <a:t> </a:t>
            </a:r>
            <a:r>
              <a:rPr lang="nl-NL" sz="1800" dirty="0" err="1"/>
              <a:t>curiosity</a:t>
            </a:r>
            <a:r>
              <a:rPr lang="nl-NL" sz="1800" dirty="0"/>
              <a:t>. </a:t>
            </a:r>
          </a:p>
          <a:p>
            <a:pPr marL="342900" indent="-342900">
              <a:buAutoNum type="arabicPeriod"/>
            </a:pPr>
            <a:endParaRPr lang="nl-NL" sz="1800" dirty="0"/>
          </a:p>
          <a:p>
            <a:pPr marL="342900" indent="-342900">
              <a:buAutoNum type="arabicPeriod"/>
            </a:pPr>
            <a:endParaRPr lang="nl-NL" sz="1800" dirty="0"/>
          </a:p>
          <a:p>
            <a:pPr marL="342900" indent="-342900">
              <a:buAutoNum type="arabicPeriod"/>
            </a:pPr>
            <a:endParaRPr lang="nl-NL" sz="1800" dirty="0"/>
          </a:p>
          <a:p>
            <a:endParaRPr lang="nl-NL" sz="3200" dirty="0"/>
          </a:p>
          <a:p>
            <a:endParaRPr lang="nl-NL" sz="1800" b="1" dirty="0"/>
          </a:p>
          <a:p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5330055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err="1"/>
              <a:t>Giving</a:t>
            </a:r>
            <a:r>
              <a:rPr lang="nl-NL" dirty="0"/>
              <a:t> </a:t>
            </a:r>
            <a:r>
              <a:rPr lang="nl-NL" dirty="0" err="1"/>
              <a:t>your</a:t>
            </a:r>
            <a:r>
              <a:rPr lang="nl-NL" dirty="0"/>
              <a:t> opinion</a:t>
            </a:r>
          </a:p>
        </p:txBody>
      </p:sp>
    </p:spTree>
    <p:extLst>
      <p:ext uri="{BB962C8B-B14F-4D97-AF65-F5344CB8AC3E}">
        <p14:creationId xmlns:p14="http://schemas.microsoft.com/office/powerpoint/2010/main" val="12357486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uttype">
  <a:themeElements>
    <a:clrScheme name="Hout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Hout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Hout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{1B678C7F-9105-AF4C-B176-01BE2461D364}tf10001070</Template>
  <TotalTime>18037</TotalTime>
  <Words>761</Words>
  <Application>Microsoft Macintosh PowerPoint</Application>
  <PresentationFormat>Breedbeeld</PresentationFormat>
  <Paragraphs>176</Paragraphs>
  <Slides>17</Slides>
  <Notes>10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5" baseType="lpstr">
      <vt:lpstr>Arial</vt:lpstr>
      <vt:lpstr>Calibri</vt:lpstr>
      <vt:lpstr>Rockwell</vt:lpstr>
      <vt:lpstr>Rockwell Condensed</vt:lpstr>
      <vt:lpstr>Rockwell Extra Bold</vt:lpstr>
      <vt:lpstr>Times New Roman</vt:lpstr>
      <vt:lpstr>Wingdings</vt:lpstr>
      <vt:lpstr>Houttype</vt:lpstr>
      <vt:lpstr>B1 Conversation Lesson 2</vt:lpstr>
      <vt:lpstr>Teams</vt:lpstr>
      <vt:lpstr>Informal conversations</vt:lpstr>
      <vt:lpstr>Expressing feelings</vt:lpstr>
      <vt:lpstr>Expressing your feelings (1)</vt:lpstr>
      <vt:lpstr>Expressing your feelings (2)</vt:lpstr>
      <vt:lpstr>Language practice</vt:lpstr>
      <vt:lpstr>Language practice</vt:lpstr>
      <vt:lpstr>Giving your opinion</vt:lpstr>
      <vt:lpstr>Giving your opinion</vt:lpstr>
      <vt:lpstr>Statements, opinion, arguments</vt:lpstr>
      <vt:lpstr>Giving your opinion</vt:lpstr>
      <vt:lpstr>Expressing arguments</vt:lpstr>
      <vt:lpstr>Agreeing</vt:lpstr>
      <vt:lpstr>disagreeing</vt:lpstr>
      <vt:lpstr>Language practice</vt:lpstr>
      <vt:lpstr>Debate – language practice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2 - Thursday</dc:title>
  <dc:creator>nathalie keunen</dc:creator>
  <cp:lastModifiedBy>nathalie keunen</cp:lastModifiedBy>
  <cp:revision>145</cp:revision>
  <dcterms:created xsi:type="dcterms:W3CDTF">2020-09-03T05:43:53Z</dcterms:created>
  <dcterms:modified xsi:type="dcterms:W3CDTF">2020-11-11T16:05:45Z</dcterms:modified>
</cp:coreProperties>
</file>