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9"/>
  </p:notesMasterIdLst>
  <p:sldIdLst>
    <p:sldId id="256" r:id="rId2"/>
    <p:sldId id="409" r:id="rId3"/>
    <p:sldId id="334" r:id="rId4"/>
    <p:sldId id="411" r:id="rId5"/>
    <p:sldId id="412" r:id="rId6"/>
    <p:sldId id="415" r:id="rId7"/>
    <p:sldId id="408" r:id="rId8"/>
    <p:sldId id="416" r:id="rId9"/>
    <p:sldId id="413" r:id="rId10"/>
    <p:sldId id="414" r:id="rId11"/>
    <p:sldId id="381" r:id="rId12"/>
    <p:sldId id="388" r:id="rId13"/>
    <p:sldId id="420" r:id="rId14"/>
    <p:sldId id="417" r:id="rId15"/>
    <p:sldId id="419" r:id="rId16"/>
    <p:sldId id="418" r:id="rId17"/>
    <p:sldId id="389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48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88"/>
    <p:restoredTop sz="94828"/>
  </p:normalViewPr>
  <p:slideViewPr>
    <p:cSldViewPr snapToGrid="0" snapToObjects="1">
      <p:cViewPr varScale="1">
        <p:scale>
          <a:sx n="104" d="100"/>
          <a:sy n="104" d="100"/>
        </p:scale>
        <p:origin x="816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D4999-5D35-8B42-B6B5-2FEB9BFE7AB8}" type="datetimeFigureOut">
              <a:rPr lang="nl-NL" smtClean="0"/>
              <a:t>05-01-2021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6468E7-66F3-AB42-8609-EC5F536219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5186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18341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69044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Waar kun je nog meer een meewerkend voorwerp toevoegen? – 2 zinnen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77102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Waar kun je nog meer een meewerkend voorwerp toevoegen? – 2 zinnen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1441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00638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2430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05-01-2021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173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05-01-2021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986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05-01-2021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3071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05-01-2021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074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341E54C8-836F-A447-8F53-1D7FF0DE8B4B}" type="datetimeFigureOut">
              <a:rPr lang="nl-NL" smtClean="0"/>
              <a:t>05-01-2021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nl-NL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1603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05-01-2021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0769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05-01-2021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47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05-01-2021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43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05-01-2021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065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05-01-2021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379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05-01-2021</a:t>
            </a:fld>
            <a:endParaRPr lang="nl-NL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050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41E54C8-836F-A447-8F53-1D7FF0DE8B4B}" type="datetimeFigureOut">
              <a:rPr lang="nl-NL" smtClean="0"/>
              <a:t>05-01-2021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47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tiff"/><Relationship Id="rId4" Type="http://schemas.openxmlformats.org/officeDocument/2006/relationships/image" Target="../media/image7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FA5C3E-D953-EA46-ACED-690FD0F300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Writing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3903317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2400" dirty="0" err="1"/>
              <a:t>Find</a:t>
            </a:r>
            <a:r>
              <a:rPr lang="nl-NL" sz="2400" dirty="0"/>
              <a:t> </a:t>
            </a:r>
            <a:r>
              <a:rPr lang="nl-NL" sz="2400" dirty="0" err="1"/>
              <a:t>an</a:t>
            </a:r>
            <a:r>
              <a:rPr lang="nl-NL" sz="2400" dirty="0"/>
              <a:t> advertisement </a:t>
            </a:r>
            <a:r>
              <a:rPr lang="nl-NL" sz="2400" dirty="0" err="1"/>
              <a:t>for</a:t>
            </a:r>
            <a:r>
              <a:rPr lang="nl-NL" sz="2400" dirty="0"/>
              <a:t> a job/</a:t>
            </a:r>
            <a:r>
              <a:rPr lang="nl-NL" sz="2400" dirty="0" err="1"/>
              <a:t>internship</a:t>
            </a:r>
            <a:r>
              <a:rPr lang="nl-NL" sz="2400" dirty="0"/>
              <a:t> in </a:t>
            </a:r>
            <a:r>
              <a:rPr lang="nl-NL" sz="2400" dirty="0" err="1"/>
              <a:t>your</a:t>
            </a:r>
            <a:r>
              <a:rPr lang="nl-NL" sz="2400" dirty="0"/>
              <a:t> </a:t>
            </a:r>
            <a:r>
              <a:rPr lang="nl-NL" sz="2400" dirty="0" err="1"/>
              <a:t>city</a:t>
            </a:r>
            <a:r>
              <a:rPr lang="nl-NL" sz="2400" dirty="0"/>
              <a:t> of </a:t>
            </a:r>
            <a:r>
              <a:rPr lang="nl-NL" sz="2400" dirty="0" err="1"/>
              <a:t>choice</a:t>
            </a:r>
            <a:r>
              <a:rPr lang="nl-NL" sz="2400" dirty="0"/>
              <a:t> (take a screen shot of </a:t>
            </a:r>
            <a:r>
              <a:rPr lang="nl-NL" sz="2400" dirty="0" err="1"/>
              <a:t>the</a:t>
            </a:r>
            <a:r>
              <a:rPr lang="nl-NL" sz="2400" dirty="0"/>
              <a:t> advertisement). Or: </a:t>
            </a:r>
            <a:r>
              <a:rPr lang="nl-NL" sz="2400" dirty="0" err="1"/>
              <a:t>create</a:t>
            </a:r>
            <a:r>
              <a:rPr lang="nl-NL" sz="2400" dirty="0"/>
              <a:t> </a:t>
            </a:r>
            <a:r>
              <a:rPr lang="nl-NL" sz="2400" dirty="0" err="1"/>
              <a:t>your</a:t>
            </a:r>
            <a:r>
              <a:rPr lang="nl-NL" sz="2400" dirty="0"/>
              <a:t> </a:t>
            </a:r>
            <a:r>
              <a:rPr lang="nl-NL" sz="2400" dirty="0" err="1"/>
              <a:t>own</a:t>
            </a:r>
            <a:r>
              <a:rPr lang="nl-NL" sz="2400" dirty="0"/>
              <a:t> </a:t>
            </a:r>
            <a:r>
              <a:rPr lang="nl-NL" sz="2400" dirty="0" err="1"/>
              <a:t>dream</a:t>
            </a:r>
            <a:r>
              <a:rPr lang="nl-NL" sz="2400" dirty="0"/>
              <a:t> job at a company in </a:t>
            </a:r>
            <a:r>
              <a:rPr lang="nl-NL" sz="2400" dirty="0" err="1"/>
              <a:t>your</a:t>
            </a:r>
            <a:r>
              <a:rPr lang="nl-NL" sz="2400" dirty="0"/>
              <a:t> </a:t>
            </a:r>
            <a:r>
              <a:rPr lang="nl-NL" sz="2400" dirty="0" err="1"/>
              <a:t>city</a:t>
            </a:r>
            <a:r>
              <a:rPr lang="nl-NL" sz="2400" dirty="0"/>
              <a:t> of </a:t>
            </a:r>
            <a:r>
              <a:rPr lang="nl-NL" sz="2400" dirty="0" err="1"/>
              <a:t>choice</a:t>
            </a:r>
            <a:r>
              <a:rPr lang="nl-NL" sz="2400" dirty="0"/>
              <a:t> (</a:t>
            </a:r>
            <a:r>
              <a:rPr lang="nl-NL" sz="2400" dirty="0" err="1"/>
              <a:t>add</a:t>
            </a:r>
            <a:r>
              <a:rPr lang="nl-NL" sz="2400" dirty="0"/>
              <a:t> a job </a:t>
            </a:r>
            <a:r>
              <a:rPr lang="nl-NL" sz="2400" dirty="0" err="1"/>
              <a:t>description</a:t>
            </a:r>
            <a:r>
              <a:rPr lang="nl-NL" sz="2400" dirty="0"/>
              <a:t>).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Write a </a:t>
            </a:r>
            <a:r>
              <a:rPr lang="nl-NL" sz="2400" dirty="0" err="1"/>
              <a:t>formal</a:t>
            </a:r>
            <a:r>
              <a:rPr lang="nl-NL" sz="2400" dirty="0"/>
              <a:t> </a:t>
            </a:r>
            <a:r>
              <a:rPr lang="nl-NL" sz="2400" dirty="0" err="1"/>
              <a:t>application</a:t>
            </a:r>
            <a:r>
              <a:rPr lang="nl-NL" sz="2400" dirty="0"/>
              <a:t> letter/cover letter </a:t>
            </a:r>
            <a:r>
              <a:rPr lang="nl-NL" sz="2400" dirty="0" err="1"/>
              <a:t>for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position</a:t>
            </a:r>
            <a:r>
              <a:rPr lang="nl-NL" sz="2400" dirty="0"/>
              <a:t>. </a:t>
            </a:r>
            <a:r>
              <a:rPr lang="nl-NL" sz="2400" i="1" dirty="0"/>
              <a:t>250 – 300 </a:t>
            </a:r>
            <a:r>
              <a:rPr lang="nl-NL" sz="2400" i="1" dirty="0" err="1"/>
              <a:t>words</a:t>
            </a:r>
            <a:endParaRPr lang="nl-NL" sz="2400" dirty="0"/>
          </a:p>
          <a:p>
            <a:pPr>
              <a:lnSpc>
                <a:spcPct val="100000"/>
              </a:lnSpc>
            </a:pPr>
            <a:r>
              <a:rPr lang="nl-NL" sz="2400" dirty="0" err="1"/>
              <a:t>Use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tips in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writing</a:t>
            </a:r>
            <a:r>
              <a:rPr lang="nl-NL" sz="2400" dirty="0"/>
              <a:t> </a:t>
            </a:r>
            <a:r>
              <a:rPr lang="nl-NL" sz="2400" dirty="0" err="1"/>
              <a:t>toolkit</a:t>
            </a:r>
            <a:r>
              <a:rPr lang="nl-NL" sz="2400" dirty="0"/>
              <a:t> on </a:t>
            </a:r>
            <a:r>
              <a:rPr lang="nl-NL" sz="2400" dirty="0" err="1"/>
              <a:t>the</a:t>
            </a:r>
            <a:r>
              <a:rPr lang="nl-NL" sz="2400" dirty="0"/>
              <a:t> Wiki. </a:t>
            </a:r>
          </a:p>
          <a:p>
            <a:pPr>
              <a:lnSpc>
                <a:spcPct val="100000"/>
              </a:lnSpc>
            </a:pPr>
            <a:r>
              <a:rPr lang="nl-NL" sz="2400" dirty="0" err="1"/>
              <a:t>Add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screen shot/job </a:t>
            </a:r>
            <a:r>
              <a:rPr lang="nl-NL" sz="2400" dirty="0" err="1"/>
              <a:t>description</a:t>
            </a:r>
            <a:r>
              <a:rPr lang="nl-NL" sz="2400" dirty="0"/>
              <a:t> </a:t>
            </a:r>
            <a:r>
              <a:rPr lang="nl-NL" sz="2400" dirty="0" err="1"/>
              <a:t>to</a:t>
            </a:r>
            <a:r>
              <a:rPr lang="nl-NL" sz="2400" dirty="0"/>
              <a:t> </a:t>
            </a:r>
            <a:r>
              <a:rPr lang="nl-NL" sz="2400" dirty="0" err="1"/>
              <a:t>your</a:t>
            </a:r>
            <a:r>
              <a:rPr lang="nl-NL" sz="2400" dirty="0"/>
              <a:t> Word document.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Hand in </a:t>
            </a:r>
            <a:r>
              <a:rPr lang="nl-NL" sz="2400" dirty="0" err="1"/>
              <a:t>the</a:t>
            </a:r>
            <a:r>
              <a:rPr lang="nl-NL" sz="2400" dirty="0"/>
              <a:t> first draft </a:t>
            </a:r>
            <a:r>
              <a:rPr lang="nl-NL" sz="2400" dirty="0" err="1"/>
              <a:t>with</a:t>
            </a:r>
            <a:r>
              <a:rPr lang="nl-NL" sz="2400" dirty="0"/>
              <a:t> </a:t>
            </a:r>
            <a:r>
              <a:rPr lang="nl-NL" sz="2400" dirty="0" err="1"/>
              <a:t>comments</a:t>
            </a:r>
            <a:r>
              <a:rPr lang="nl-NL" sz="2400" dirty="0"/>
              <a:t> </a:t>
            </a:r>
            <a:r>
              <a:rPr lang="nl-NL" sz="2400" dirty="0" err="1"/>
              <a:t>and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final</a:t>
            </a:r>
            <a:r>
              <a:rPr lang="nl-NL" sz="2400" dirty="0"/>
              <a:t> </a:t>
            </a:r>
            <a:r>
              <a:rPr lang="nl-NL" sz="2400" dirty="0" err="1"/>
              <a:t>optimised</a:t>
            </a:r>
            <a:r>
              <a:rPr lang="nl-NL" sz="2400" dirty="0"/>
              <a:t> </a:t>
            </a:r>
            <a:r>
              <a:rPr lang="nl-NL" sz="2400" dirty="0" err="1"/>
              <a:t>version</a:t>
            </a:r>
            <a:r>
              <a:rPr lang="nl-NL" sz="2400" dirty="0"/>
              <a:t>.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Your</a:t>
            </a:r>
            <a:r>
              <a:rPr lang="nl-NL" sz="6000" dirty="0"/>
              <a:t> </a:t>
            </a:r>
            <a:r>
              <a:rPr lang="nl-NL" sz="6000" dirty="0" err="1"/>
              <a:t>dream</a:t>
            </a:r>
            <a:r>
              <a:rPr lang="nl-NL" sz="6000" dirty="0"/>
              <a:t> job – b1/b2</a:t>
            </a:r>
          </a:p>
        </p:txBody>
      </p:sp>
    </p:spTree>
    <p:extLst>
      <p:ext uri="{BB962C8B-B14F-4D97-AF65-F5344CB8AC3E}">
        <p14:creationId xmlns:p14="http://schemas.microsoft.com/office/powerpoint/2010/main" val="33587303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Sentence</a:t>
            </a:r>
            <a:r>
              <a:rPr lang="nl-NL" dirty="0"/>
              <a:t> </a:t>
            </a:r>
            <a:r>
              <a:rPr lang="nl-NL" dirty="0" err="1"/>
              <a:t>structure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20936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6366735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Bevestigende zin</a:t>
            </a:r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D4C3A9E4-5CBD-3047-83EE-BD817A689F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613709"/>
              </p:ext>
            </p:extLst>
          </p:nvPr>
        </p:nvGraphicFramePr>
        <p:xfrm>
          <a:off x="2167664" y="1239281"/>
          <a:ext cx="6531836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8036">
                  <a:extLst>
                    <a:ext uri="{9D8B030D-6E8A-4147-A177-3AD203B41FA5}">
                      <a16:colId xmlns:a16="http://schemas.microsoft.com/office/drawing/2014/main" val="1823444092"/>
                    </a:ext>
                  </a:extLst>
                </a:gridCol>
                <a:gridCol w="2138886">
                  <a:extLst>
                    <a:ext uri="{9D8B030D-6E8A-4147-A177-3AD203B41FA5}">
                      <a16:colId xmlns:a16="http://schemas.microsoft.com/office/drawing/2014/main" val="881056837"/>
                    </a:ext>
                  </a:extLst>
                </a:gridCol>
                <a:gridCol w="2864914">
                  <a:extLst>
                    <a:ext uri="{9D8B030D-6E8A-4147-A177-3AD203B41FA5}">
                      <a16:colId xmlns:a16="http://schemas.microsoft.com/office/drawing/2014/main" val="15442990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Onderwerp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dirty="0"/>
                        <a:t>Werkwoorden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Lijdend voorwerp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3812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Susan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has </a:t>
                      </a:r>
                      <a:r>
                        <a:rPr lang="nl-NL" dirty="0" err="1"/>
                        <a:t>bought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 </a:t>
                      </a:r>
                      <a:r>
                        <a:rPr lang="nl-NL" dirty="0" err="1"/>
                        <a:t>painting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52467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Hannah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is reading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her </a:t>
                      </a:r>
                      <a:r>
                        <a:rPr lang="nl-NL" dirty="0" err="1"/>
                        <a:t>book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75981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The </a:t>
                      </a:r>
                      <a:r>
                        <a:rPr lang="nl-NL" dirty="0" err="1"/>
                        <a:t>twins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climbed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the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hill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64864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James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stroked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the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cat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55050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holds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the</a:t>
                      </a:r>
                      <a:r>
                        <a:rPr lang="nl-NL" dirty="0"/>
                        <a:t> baby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3276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Jacob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is making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 </a:t>
                      </a:r>
                      <a:r>
                        <a:rPr lang="nl-NL" dirty="0" err="1"/>
                        <a:t>kite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4271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They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were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playing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football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94378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am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writing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 story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7265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Emma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crossed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the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street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46856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You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have </a:t>
                      </a:r>
                      <a:r>
                        <a:rPr lang="nl-NL" dirty="0" err="1"/>
                        <a:t>forgotten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your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umbrella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23397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14092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084535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Bevestigende zin + plaats &amp; tijd</a:t>
            </a:r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D4C3A9E4-5CBD-3047-83EE-BD817A689F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6928088"/>
              </p:ext>
            </p:extLst>
          </p:nvPr>
        </p:nvGraphicFramePr>
        <p:xfrm>
          <a:off x="783364" y="1137681"/>
          <a:ext cx="10684737" cy="4617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8036">
                  <a:extLst>
                    <a:ext uri="{9D8B030D-6E8A-4147-A177-3AD203B41FA5}">
                      <a16:colId xmlns:a16="http://schemas.microsoft.com/office/drawing/2014/main" val="1823444092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881056837"/>
                    </a:ext>
                  </a:extLst>
                </a:gridCol>
                <a:gridCol w="2085289">
                  <a:extLst>
                    <a:ext uri="{9D8B030D-6E8A-4147-A177-3AD203B41FA5}">
                      <a16:colId xmlns:a16="http://schemas.microsoft.com/office/drawing/2014/main" val="1544299091"/>
                    </a:ext>
                  </a:extLst>
                </a:gridCol>
                <a:gridCol w="2678456">
                  <a:extLst>
                    <a:ext uri="{9D8B030D-6E8A-4147-A177-3AD203B41FA5}">
                      <a16:colId xmlns:a16="http://schemas.microsoft.com/office/drawing/2014/main" val="4234418197"/>
                    </a:ext>
                  </a:extLst>
                </a:gridCol>
                <a:gridCol w="2678456">
                  <a:extLst>
                    <a:ext uri="{9D8B030D-6E8A-4147-A177-3AD203B41FA5}">
                      <a16:colId xmlns:a16="http://schemas.microsoft.com/office/drawing/2014/main" val="11511063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Onderwerp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dirty="0"/>
                        <a:t>Werkwoorden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Lijdend voorwerp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Plaats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Tijd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3812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Susan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has </a:t>
                      </a:r>
                      <a:r>
                        <a:rPr lang="nl-NL" dirty="0" err="1"/>
                        <a:t>bought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 </a:t>
                      </a:r>
                      <a:r>
                        <a:rPr lang="nl-NL" dirty="0" err="1"/>
                        <a:t>painting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in Paris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when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she</a:t>
                      </a:r>
                      <a:r>
                        <a:rPr lang="nl-NL" dirty="0"/>
                        <a:t> was </a:t>
                      </a:r>
                      <a:r>
                        <a:rPr lang="nl-NL" dirty="0" err="1"/>
                        <a:t>there</a:t>
                      </a:r>
                      <a:r>
                        <a:rPr lang="nl-NL" dirty="0"/>
                        <a:t> on business.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52467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Hannah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is reading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her </a:t>
                      </a:r>
                      <a:r>
                        <a:rPr lang="nl-NL" dirty="0" err="1"/>
                        <a:t>book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in </a:t>
                      </a:r>
                      <a:r>
                        <a:rPr lang="nl-NL" dirty="0" err="1"/>
                        <a:t>the</a:t>
                      </a:r>
                      <a:r>
                        <a:rPr lang="nl-NL" dirty="0"/>
                        <a:t> living room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tonight</a:t>
                      </a:r>
                      <a:r>
                        <a:rPr lang="nl-NL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75981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The </a:t>
                      </a:r>
                      <a:r>
                        <a:rPr lang="nl-NL" dirty="0" err="1"/>
                        <a:t>twins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climbed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the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hill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in </a:t>
                      </a:r>
                      <a:r>
                        <a:rPr lang="nl-NL" dirty="0" err="1"/>
                        <a:t>the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centre</a:t>
                      </a:r>
                      <a:r>
                        <a:rPr lang="nl-NL" dirty="0"/>
                        <a:t> of </a:t>
                      </a:r>
                      <a:r>
                        <a:rPr lang="nl-NL" dirty="0" err="1"/>
                        <a:t>town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last weekend.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64864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James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stroked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the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cat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on </a:t>
                      </a:r>
                      <a:r>
                        <a:rPr lang="nl-NL" dirty="0" err="1"/>
                        <a:t>the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street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when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it</a:t>
                      </a:r>
                      <a:r>
                        <a:rPr lang="nl-NL" dirty="0"/>
                        <a:t> was </a:t>
                      </a:r>
                      <a:r>
                        <a:rPr lang="nl-NL" dirty="0" err="1"/>
                        <a:t>hurt</a:t>
                      </a:r>
                      <a:r>
                        <a:rPr lang="nl-NL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55050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holds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the</a:t>
                      </a:r>
                      <a:r>
                        <a:rPr lang="nl-NL" dirty="0"/>
                        <a:t> baby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in </a:t>
                      </a:r>
                      <a:r>
                        <a:rPr lang="nl-NL" dirty="0" err="1"/>
                        <a:t>the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rocking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chair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every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morning</a:t>
                      </a:r>
                      <a:r>
                        <a:rPr lang="nl-NL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3276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Jacob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is making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 </a:t>
                      </a:r>
                      <a:r>
                        <a:rPr lang="nl-NL" dirty="0" err="1"/>
                        <a:t>kite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in </a:t>
                      </a:r>
                      <a:r>
                        <a:rPr lang="nl-NL" dirty="0" err="1"/>
                        <a:t>the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shed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all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day</a:t>
                      </a:r>
                      <a:r>
                        <a:rPr lang="nl-NL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4271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They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were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playing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football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on </a:t>
                      </a:r>
                      <a:r>
                        <a:rPr lang="nl-NL" dirty="0" err="1"/>
                        <a:t>the</a:t>
                      </a:r>
                      <a:r>
                        <a:rPr lang="nl-NL" dirty="0"/>
                        <a:t> 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when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it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started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raining</a:t>
                      </a:r>
                      <a:r>
                        <a:rPr lang="nl-NL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94378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am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writing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 story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7265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Emma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crossed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the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street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46856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You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have </a:t>
                      </a:r>
                      <a:r>
                        <a:rPr lang="nl-NL" dirty="0" err="1"/>
                        <a:t>forgotten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your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umbrella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23397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1749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615" y="343169"/>
            <a:ext cx="9611586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Bevestigende zin + </a:t>
            </a:r>
            <a:r>
              <a:rPr lang="nl-NL" sz="6000" dirty="0" err="1"/>
              <a:t>mw</a:t>
            </a:r>
            <a:r>
              <a:rPr lang="nl-NL" sz="6000" dirty="0"/>
              <a:t> voorwerp</a:t>
            </a:r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D4C3A9E4-5CBD-3047-83EE-BD817A689F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6318474"/>
              </p:ext>
            </p:extLst>
          </p:nvPr>
        </p:nvGraphicFramePr>
        <p:xfrm>
          <a:off x="751614" y="1112281"/>
          <a:ext cx="9198835" cy="434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9767">
                  <a:extLst>
                    <a:ext uri="{9D8B030D-6E8A-4147-A177-3AD203B41FA5}">
                      <a16:colId xmlns:a16="http://schemas.microsoft.com/office/drawing/2014/main" val="1823444092"/>
                    </a:ext>
                  </a:extLst>
                </a:gridCol>
                <a:gridCol w="1839767">
                  <a:extLst>
                    <a:ext uri="{9D8B030D-6E8A-4147-A177-3AD203B41FA5}">
                      <a16:colId xmlns:a16="http://schemas.microsoft.com/office/drawing/2014/main" val="881056837"/>
                    </a:ext>
                  </a:extLst>
                </a:gridCol>
                <a:gridCol w="1839767">
                  <a:extLst>
                    <a:ext uri="{9D8B030D-6E8A-4147-A177-3AD203B41FA5}">
                      <a16:colId xmlns:a16="http://schemas.microsoft.com/office/drawing/2014/main" val="554396404"/>
                    </a:ext>
                  </a:extLst>
                </a:gridCol>
                <a:gridCol w="1838035">
                  <a:extLst>
                    <a:ext uri="{9D8B030D-6E8A-4147-A177-3AD203B41FA5}">
                      <a16:colId xmlns:a16="http://schemas.microsoft.com/office/drawing/2014/main" val="1544299091"/>
                    </a:ext>
                  </a:extLst>
                </a:gridCol>
                <a:gridCol w="1841499">
                  <a:extLst>
                    <a:ext uri="{9D8B030D-6E8A-4147-A177-3AD203B41FA5}">
                      <a16:colId xmlns:a16="http://schemas.microsoft.com/office/drawing/2014/main" val="34229133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Onderwerp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Werkwoorden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Meewerkend voorwerp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Lijdend voorwerp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1" dirty="0"/>
                        <a:t>Meewerkend voorwerp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3812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Susan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has </a:t>
                      </a:r>
                      <a:r>
                        <a:rPr lang="nl-NL" dirty="0" err="1"/>
                        <a:t>bought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Anny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 </a:t>
                      </a:r>
                      <a:r>
                        <a:rPr lang="nl-NL" dirty="0" err="1"/>
                        <a:t>painting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1" dirty="0" err="1"/>
                        <a:t>for</a:t>
                      </a:r>
                      <a:r>
                        <a:rPr lang="nl-NL" i="1" dirty="0"/>
                        <a:t> Anny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52467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Hannah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is reading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her </a:t>
                      </a:r>
                      <a:r>
                        <a:rPr lang="nl-NL" dirty="0" err="1"/>
                        <a:t>daughter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 </a:t>
                      </a:r>
                      <a:r>
                        <a:rPr lang="nl-NL" dirty="0" err="1"/>
                        <a:t>book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1" dirty="0" err="1"/>
                        <a:t>to</a:t>
                      </a:r>
                      <a:r>
                        <a:rPr lang="nl-NL" i="1" dirty="0"/>
                        <a:t> her </a:t>
                      </a:r>
                      <a:r>
                        <a:rPr lang="nl-NL" i="1" dirty="0" err="1"/>
                        <a:t>daughter</a:t>
                      </a:r>
                      <a:endParaRPr lang="nl-NL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75981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The </a:t>
                      </a:r>
                      <a:r>
                        <a:rPr lang="nl-NL" dirty="0" err="1"/>
                        <a:t>twins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climbed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the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hill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64864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James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stroked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the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cat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55050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holds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the</a:t>
                      </a:r>
                      <a:r>
                        <a:rPr lang="nl-NL" dirty="0"/>
                        <a:t> baby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3276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Jacob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is making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 </a:t>
                      </a:r>
                      <a:r>
                        <a:rPr lang="nl-NL" dirty="0" err="1"/>
                        <a:t>kite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4271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They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were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playing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football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94378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am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writing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 story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7265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Emma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crossed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the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street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46856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You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have </a:t>
                      </a:r>
                      <a:r>
                        <a:rPr lang="nl-NL" dirty="0" err="1"/>
                        <a:t>forgotten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your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umbrella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23397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49596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6366735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ontkennende zin</a:t>
            </a:r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D4C3A9E4-5CBD-3047-83EE-BD817A689F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8627434"/>
              </p:ext>
            </p:extLst>
          </p:nvPr>
        </p:nvGraphicFramePr>
        <p:xfrm>
          <a:off x="2167664" y="1239281"/>
          <a:ext cx="9198835" cy="434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9767">
                  <a:extLst>
                    <a:ext uri="{9D8B030D-6E8A-4147-A177-3AD203B41FA5}">
                      <a16:colId xmlns:a16="http://schemas.microsoft.com/office/drawing/2014/main" val="1823444092"/>
                    </a:ext>
                  </a:extLst>
                </a:gridCol>
                <a:gridCol w="1839767">
                  <a:extLst>
                    <a:ext uri="{9D8B030D-6E8A-4147-A177-3AD203B41FA5}">
                      <a16:colId xmlns:a16="http://schemas.microsoft.com/office/drawing/2014/main" val="881056837"/>
                    </a:ext>
                  </a:extLst>
                </a:gridCol>
                <a:gridCol w="1839767">
                  <a:extLst>
                    <a:ext uri="{9D8B030D-6E8A-4147-A177-3AD203B41FA5}">
                      <a16:colId xmlns:a16="http://schemas.microsoft.com/office/drawing/2014/main" val="554396404"/>
                    </a:ext>
                  </a:extLst>
                </a:gridCol>
                <a:gridCol w="1838035">
                  <a:extLst>
                    <a:ext uri="{9D8B030D-6E8A-4147-A177-3AD203B41FA5}">
                      <a16:colId xmlns:a16="http://schemas.microsoft.com/office/drawing/2014/main" val="1544299091"/>
                    </a:ext>
                  </a:extLst>
                </a:gridCol>
                <a:gridCol w="1841499">
                  <a:extLst>
                    <a:ext uri="{9D8B030D-6E8A-4147-A177-3AD203B41FA5}">
                      <a16:colId xmlns:a16="http://schemas.microsoft.com/office/drawing/2014/main" val="34229133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Onderwerp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Werkwoorden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Meewerkend voorwerp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Lijdend voorwerp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1" dirty="0"/>
                        <a:t>Meewerkend voorwerp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3812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Susan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hasn’t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bought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Anny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 </a:t>
                      </a:r>
                      <a:r>
                        <a:rPr lang="nl-NL" dirty="0" err="1"/>
                        <a:t>painting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1" dirty="0" err="1"/>
                        <a:t>for</a:t>
                      </a:r>
                      <a:r>
                        <a:rPr lang="nl-NL" i="1" dirty="0"/>
                        <a:t> Anny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52467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Hannah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isn’t</a:t>
                      </a:r>
                      <a:r>
                        <a:rPr lang="nl-NL" dirty="0"/>
                        <a:t> reading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her </a:t>
                      </a:r>
                      <a:r>
                        <a:rPr lang="nl-NL" dirty="0" err="1"/>
                        <a:t>daughter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 </a:t>
                      </a:r>
                      <a:r>
                        <a:rPr lang="nl-NL" dirty="0" err="1"/>
                        <a:t>book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1" dirty="0" err="1"/>
                        <a:t>to</a:t>
                      </a:r>
                      <a:r>
                        <a:rPr lang="nl-NL" i="1" dirty="0"/>
                        <a:t> her </a:t>
                      </a:r>
                      <a:r>
                        <a:rPr lang="nl-NL" i="1" dirty="0" err="1"/>
                        <a:t>daughter</a:t>
                      </a:r>
                      <a:endParaRPr lang="nl-NL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75981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The </a:t>
                      </a:r>
                      <a:r>
                        <a:rPr lang="nl-NL" dirty="0" err="1"/>
                        <a:t>twins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didn’t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climb</a:t>
                      </a:r>
                      <a:r>
                        <a:rPr lang="nl-NL" strike="sngStrike" dirty="0" err="1"/>
                        <a:t>ed</a:t>
                      </a:r>
                      <a:endParaRPr lang="nl-NL" strike="sngStri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the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hill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64864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James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stroked</a:t>
                      </a:r>
                      <a:endParaRPr lang="nl-NL" strike="sngStri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the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cat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55050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holds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the</a:t>
                      </a:r>
                      <a:r>
                        <a:rPr lang="nl-NL" dirty="0"/>
                        <a:t> baby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3276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Jacob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is making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 </a:t>
                      </a:r>
                      <a:r>
                        <a:rPr lang="nl-NL" dirty="0" err="1"/>
                        <a:t>kite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4271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They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were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playing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football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94378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am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writing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 story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7265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Emma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crossed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the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street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46856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You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have </a:t>
                      </a:r>
                      <a:r>
                        <a:rPr lang="nl-NL" dirty="0" err="1"/>
                        <a:t>forgotten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your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umbrella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23397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49982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664" y="317769"/>
            <a:ext cx="6366735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vraagzinnen</a:t>
            </a:r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D4C3A9E4-5CBD-3047-83EE-BD817A689F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1462484"/>
              </p:ext>
            </p:extLst>
          </p:nvPr>
        </p:nvGraphicFramePr>
        <p:xfrm>
          <a:off x="770664" y="1173480"/>
          <a:ext cx="10887938" cy="515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426">
                  <a:extLst>
                    <a:ext uri="{9D8B030D-6E8A-4147-A177-3AD203B41FA5}">
                      <a16:colId xmlns:a16="http://schemas.microsoft.com/office/drawing/2014/main" val="3279728547"/>
                    </a:ext>
                  </a:extLst>
                </a:gridCol>
                <a:gridCol w="1038426">
                  <a:extLst>
                    <a:ext uri="{9D8B030D-6E8A-4147-A177-3AD203B41FA5}">
                      <a16:colId xmlns:a16="http://schemas.microsoft.com/office/drawing/2014/main" val="1823444092"/>
                    </a:ext>
                  </a:extLst>
                </a:gridCol>
                <a:gridCol w="1718768">
                  <a:extLst>
                    <a:ext uri="{9D8B030D-6E8A-4147-A177-3AD203B41FA5}">
                      <a16:colId xmlns:a16="http://schemas.microsoft.com/office/drawing/2014/main" val="881056837"/>
                    </a:ext>
                  </a:extLst>
                </a:gridCol>
                <a:gridCol w="2154156">
                  <a:extLst>
                    <a:ext uri="{9D8B030D-6E8A-4147-A177-3AD203B41FA5}">
                      <a16:colId xmlns:a16="http://schemas.microsoft.com/office/drawing/2014/main" val="1544299091"/>
                    </a:ext>
                  </a:extLst>
                </a:gridCol>
                <a:gridCol w="2469081">
                  <a:extLst>
                    <a:ext uri="{9D8B030D-6E8A-4147-A177-3AD203B41FA5}">
                      <a16:colId xmlns:a16="http://schemas.microsoft.com/office/drawing/2014/main" val="4234418197"/>
                    </a:ext>
                  </a:extLst>
                </a:gridCol>
                <a:gridCol w="2469081">
                  <a:extLst>
                    <a:ext uri="{9D8B030D-6E8A-4147-A177-3AD203B41FA5}">
                      <a16:colId xmlns:a16="http://schemas.microsoft.com/office/drawing/2014/main" val="11511063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Hulp-</a:t>
                      </a:r>
                      <a:r>
                        <a:rPr lang="nl-NL" dirty="0" err="1"/>
                        <a:t>ww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Onderwerp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700" dirty="0"/>
                        <a:t>Werkwoorden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Lijdend voorwerp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Plaats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Tijd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3812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Has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Susan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bought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 </a:t>
                      </a:r>
                      <a:r>
                        <a:rPr lang="nl-NL" dirty="0" err="1"/>
                        <a:t>painting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in Paris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when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she</a:t>
                      </a:r>
                      <a:r>
                        <a:rPr lang="nl-NL" dirty="0"/>
                        <a:t> was </a:t>
                      </a:r>
                      <a:r>
                        <a:rPr lang="nl-NL" dirty="0" err="1"/>
                        <a:t>there</a:t>
                      </a:r>
                      <a:r>
                        <a:rPr lang="nl-NL" dirty="0"/>
                        <a:t> on business?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52467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Hannah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reading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her </a:t>
                      </a:r>
                      <a:r>
                        <a:rPr lang="nl-NL" dirty="0" err="1"/>
                        <a:t>book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in </a:t>
                      </a:r>
                      <a:r>
                        <a:rPr lang="nl-NL" dirty="0" err="1"/>
                        <a:t>the</a:t>
                      </a:r>
                      <a:r>
                        <a:rPr lang="nl-NL" dirty="0"/>
                        <a:t> living room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tonight</a:t>
                      </a:r>
                      <a:r>
                        <a:rPr lang="nl-NL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75981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Did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the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twins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climb</a:t>
                      </a:r>
                      <a:r>
                        <a:rPr lang="nl-NL" strike="sngStrike" dirty="0" err="1"/>
                        <a:t>ed</a:t>
                      </a:r>
                      <a:endParaRPr lang="nl-NL" strike="sngStri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the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hill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in </a:t>
                      </a:r>
                      <a:r>
                        <a:rPr lang="nl-NL" dirty="0" err="1"/>
                        <a:t>the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centre</a:t>
                      </a:r>
                      <a:r>
                        <a:rPr lang="nl-NL" dirty="0"/>
                        <a:t> of </a:t>
                      </a:r>
                      <a:r>
                        <a:rPr lang="nl-NL" dirty="0" err="1"/>
                        <a:t>town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last weekend?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64864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Did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James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stroke</a:t>
                      </a:r>
                      <a:r>
                        <a:rPr lang="nl-NL" strike="sngStrike" dirty="0" err="1"/>
                        <a:t>d</a:t>
                      </a:r>
                      <a:endParaRPr lang="nl-NL" strike="sngStri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the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cat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on </a:t>
                      </a:r>
                      <a:r>
                        <a:rPr lang="nl-NL" dirty="0" err="1"/>
                        <a:t>the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street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when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it</a:t>
                      </a:r>
                      <a:r>
                        <a:rPr lang="nl-NL" dirty="0"/>
                        <a:t> was </a:t>
                      </a:r>
                      <a:r>
                        <a:rPr lang="nl-NL" dirty="0" err="1"/>
                        <a:t>hurt</a:t>
                      </a:r>
                      <a:r>
                        <a:rPr lang="nl-NL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55050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holding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the</a:t>
                      </a:r>
                      <a:r>
                        <a:rPr lang="nl-NL" dirty="0"/>
                        <a:t> baby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in </a:t>
                      </a:r>
                      <a:r>
                        <a:rPr lang="nl-NL" dirty="0" err="1"/>
                        <a:t>the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rocking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chair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at </a:t>
                      </a:r>
                      <a:r>
                        <a:rPr lang="nl-NL" dirty="0" err="1"/>
                        <a:t>the</a:t>
                      </a:r>
                      <a:r>
                        <a:rPr lang="nl-NL" dirty="0"/>
                        <a:t> moment?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3276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Jacob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is making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 </a:t>
                      </a:r>
                      <a:r>
                        <a:rPr lang="nl-NL" dirty="0" err="1"/>
                        <a:t>kite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in </a:t>
                      </a:r>
                      <a:r>
                        <a:rPr lang="nl-NL" dirty="0" err="1"/>
                        <a:t>the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shed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all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day</a:t>
                      </a:r>
                      <a:r>
                        <a:rPr lang="nl-NL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4271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They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were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playing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football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on </a:t>
                      </a:r>
                      <a:r>
                        <a:rPr lang="nl-NL" dirty="0" err="1"/>
                        <a:t>the</a:t>
                      </a:r>
                      <a:r>
                        <a:rPr lang="nl-NL" dirty="0"/>
                        <a:t> 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when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it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started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raining</a:t>
                      </a:r>
                      <a:r>
                        <a:rPr lang="nl-NL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94378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am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writing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 story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7265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Emma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crossed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the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street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46856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You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have </a:t>
                      </a:r>
                      <a:r>
                        <a:rPr lang="nl-NL" dirty="0" err="1"/>
                        <a:t>forgotten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your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umbrella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23397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2428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5774" y="343169"/>
            <a:ext cx="9575953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Vertaaloefening</a:t>
            </a:r>
          </a:p>
        </p:txBody>
      </p:sp>
      <p:sp>
        <p:nvSpPr>
          <p:cNvPr id="6" name="Tijdelijke aanduiding voor tekst 2">
            <a:extLst>
              <a:ext uri="{FF2B5EF4-FFF2-40B4-BE49-F238E27FC236}">
                <a16:creationId xmlns:a16="http://schemas.microsoft.com/office/drawing/2014/main" id="{80DC3BF1-4A28-1543-A30B-3DF98F03D835}"/>
              </a:ext>
            </a:extLst>
          </p:cNvPr>
          <p:cNvSpPr txBox="1">
            <a:spLocks/>
          </p:cNvSpPr>
          <p:nvPr/>
        </p:nvSpPr>
        <p:spPr>
          <a:xfrm>
            <a:off x="2167665" y="1247887"/>
            <a:ext cx="9052560" cy="321653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nl-NL" sz="2400" dirty="0"/>
              <a:t>Ik zag gisteren op uw website een interessante vacature.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Tijdens mijn opleiding op Helicon heb ik ervaring opgedaan met samenwerken.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Een grote kamer in een klein huis is iets dat ik altijd al heb willen hebben.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Met hoeveel mensen wonen jullie er?</a:t>
            </a:r>
          </a:p>
          <a:p>
            <a:pPr>
              <a:lnSpc>
                <a:spcPct val="100000"/>
              </a:lnSpc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534340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A8EDF141-06E2-5447-BFBA-63274BC2B6F8}"/>
              </a:ext>
            </a:extLst>
          </p:cNvPr>
          <p:cNvSpPr/>
          <p:nvPr/>
        </p:nvSpPr>
        <p:spPr>
          <a:xfrm>
            <a:off x="279400" y="203200"/>
            <a:ext cx="11912600" cy="665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BEF154DA-5386-064C-8141-6483CD2F09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027" y="502805"/>
            <a:ext cx="4458492" cy="2344304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F77F9F7B-BF89-F444-907C-529ED5BA3E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0212" y="4281055"/>
            <a:ext cx="7206092" cy="2275608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442C8925-4232-F343-8F87-C658E87283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167" y="502805"/>
            <a:ext cx="6067137" cy="3640282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F742A0FD-FCF8-DE45-8C67-FBB3928EAD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027" y="3057235"/>
            <a:ext cx="3499428" cy="3499428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2A73EE80-8C83-9B40-A425-D4126E69AC85}"/>
              </a:ext>
            </a:extLst>
          </p:cNvPr>
          <p:cNvSpPr txBox="1"/>
          <p:nvPr/>
        </p:nvSpPr>
        <p:spPr>
          <a:xfrm>
            <a:off x="5141192" y="5898756"/>
            <a:ext cx="17456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dirty="0">
                <a:solidFill>
                  <a:srgbClr val="FF0000"/>
                </a:solidFill>
                <a:latin typeface="Segoe Print" panose="02000800000000000000" pitchFamily="2" charset="0"/>
              </a:rPr>
              <a:t>Sydney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28C8B0F-133F-F946-93A8-D1F77F56375E}"/>
              </a:ext>
            </a:extLst>
          </p:cNvPr>
          <p:cNvSpPr txBox="1"/>
          <p:nvPr/>
        </p:nvSpPr>
        <p:spPr>
          <a:xfrm>
            <a:off x="6218095" y="3391464"/>
            <a:ext cx="23232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dirty="0">
                <a:solidFill>
                  <a:srgbClr val="FF0000"/>
                </a:solidFill>
                <a:latin typeface="Segoe Print" panose="02000800000000000000" pitchFamily="2" charset="0"/>
              </a:rPr>
              <a:t>Cape Town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F8B18D6D-6A1A-E846-8B1F-DC40014EF3EB}"/>
              </a:ext>
            </a:extLst>
          </p:cNvPr>
          <p:cNvSpPr txBox="1"/>
          <p:nvPr/>
        </p:nvSpPr>
        <p:spPr>
          <a:xfrm>
            <a:off x="3117272" y="2293111"/>
            <a:ext cx="167293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dirty="0">
                <a:solidFill>
                  <a:srgbClr val="FF0000"/>
                </a:solidFill>
                <a:latin typeface="Segoe Print" panose="02000800000000000000" pitchFamily="2" charset="0"/>
              </a:rPr>
              <a:t>London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D8BD9FC-A662-114D-B687-B3F16AC3DBC4}"/>
              </a:ext>
            </a:extLst>
          </p:cNvPr>
          <p:cNvSpPr txBox="1"/>
          <p:nvPr/>
        </p:nvSpPr>
        <p:spPr>
          <a:xfrm>
            <a:off x="2514600" y="5898756"/>
            <a:ext cx="143914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dirty="0">
                <a:solidFill>
                  <a:srgbClr val="FF0000"/>
                </a:solidFill>
                <a:latin typeface="Segoe Print" panose="02000800000000000000" pitchFamily="2" charset="0"/>
              </a:rPr>
              <a:t>Malta</a:t>
            </a:r>
          </a:p>
        </p:txBody>
      </p:sp>
    </p:spTree>
    <p:extLst>
      <p:ext uri="{BB962C8B-B14F-4D97-AF65-F5344CB8AC3E}">
        <p14:creationId xmlns:p14="http://schemas.microsoft.com/office/powerpoint/2010/main" val="1711701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2400" dirty="0"/>
              <a:t>Over </a:t>
            </a:r>
            <a:r>
              <a:rPr lang="nl-NL" sz="2400" dirty="0" err="1"/>
              <a:t>the</a:t>
            </a:r>
            <a:r>
              <a:rPr lang="nl-NL" sz="2400" dirty="0"/>
              <a:t> next </a:t>
            </a:r>
            <a:r>
              <a:rPr lang="nl-NL" sz="2400" dirty="0" err="1"/>
              <a:t>three</a:t>
            </a:r>
            <a:r>
              <a:rPr lang="nl-NL" sz="2400" dirty="0"/>
              <a:t> weeks </a:t>
            </a:r>
            <a:r>
              <a:rPr lang="nl-NL" sz="2400" dirty="0" err="1"/>
              <a:t>you’ll</a:t>
            </a:r>
            <a:r>
              <a:rPr lang="nl-NL" sz="2400" dirty="0"/>
              <a:t> </a:t>
            </a:r>
            <a:r>
              <a:rPr lang="nl-NL" sz="2400" dirty="0" err="1"/>
              <a:t>travel</a:t>
            </a:r>
            <a:r>
              <a:rPr lang="nl-NL" sz="2400" dirty="0"/>
              <a:t> </a:t>
            </a:r>
            <a:r>
              <a:rPr lang="nl-NL" sz="2400" dirty="0" err="1"/>
              <a:t>virtually</a:t>
            </a:r>
            <a:r>
              <a:rPr lang="nl-NL" sz="2400" dirty="0"/>
              <a:t> </a:t>
            </a:r>
            <a:r>
              <a:rPr lang="nl-NL" sz="2400" dirty="0" err="1"/>
              <a:t>to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city</a:t>
            </a:r>
            <a:r>
              <a:rPr lang="nl-NL" sz="2400" dirty="0"/>
              <a:t> of </a:t>
            </a:r>
            <a:r>
              <a:rPr lang="nl-NL" sz="2400" dirty="0" err="1"/>
              <a:t>your</a:t>
            </a:r>
            <a:r>
              <a:rPr lang="nl-NL" sz="2400" dirty="0"/>
              <a:t> </a:t>
            </a:r>
            <a:r>
              <a:rPr lang="nl-NL" sz="2400" dirty="0" err="1"/>
              <a:t>choice</a:t>
            </a:r>
            <a:r>
              <a:rPr lang="nl-NL" sz="2400" dirty="0"/>
              <a:t> in </a:t>
            </a:r>
            <a:r>
              <a:rPr lang="nl-NL" sz="2400" dirty="0" err="1"/>
              <a:t>an</a:t>
            </a:r>
            <a:r>
              <a:rPr lang="nl-NL" sz="2400" dirty="0"/>
              <a:t> English </a:t>
            </a:r>
            <a:r>
              <a:rPr lang="nl-NL" sz="2400" dirty="0" err="1"/>
              <a:t>speaking</a:t>
            </a:r>
            <a:r>
              <a:rPr lang="nl-NL" sz="2400" dirty="0"/>
              <a:t> country. </a:t>
            </a:r>
            <a:r>
              <a:rPr lang="nl-NL" sz="2400" dirty="0" err="1"/>
              <a:t>You’ll</a:t>
            </a:r>
            <a:r>
              <a:rPr lang="nl-NL" sz="2400" dirty="0"/>
              <a:t> </a:t>
            </a:r>
            <a:r>
              <a:rPr lang="nl-NL" sz="2400" dirty="0" err="1"/>
              <a:t>be</a:t>
            </a:r>
            <a:r>
              <a:rPr lang="nl-NL" sz="2400" dirty="0"/>
              <a:t> </a:t>
            </a:r>
            <a:r>
              <a:rPr lang="nl-NL" sz="2400" dirty="0" err="1"/>
              <a:t>exploring</a:t>
            </a:r>
            <a:r>
              <a:rPr lang="nl-NL" sz="2400" dirty="0"/>
              <a:t>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i="1" dirty="0" err="1"/>
              <a:t>the</a:t>
            </a:r>
            <a:r>
              <a:rPr lang="nl-NL" sz="2400" i="1" dirty="0"/>
              <a:t> </a:t>
            </a:r>
            <a:r>
              <a:rPr lang="nl-NL" sz="2400" i="1" dirty="0" err="1"/>
              <a:t>city</a:t>
            </a:r>
            <a:r>
              <a:rPr lang="nl-NL" sz="2400" i="1" dirty="0"/>
              <a:t> </a:t>
            </a:r>
            <a:r>
              <a:rPr lang="nl-NL" sz="2400" i="1" dirty="0" err="1"/>
              <a:t>highlights</a:t>
            </a:r>
            <a:r>
              <a:rPr lang="nl-NL" sz="2400" dirty="0"/>
              <a:t>,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i="1" dirty="0"/>
              <a:t>share </a:t>
            </a:r>
            <a:r>
              <a:rPr lang="nl-NL" sz="2400" i="1" dirty="0" err="1"/>
              <a:t>housing</a:t>
            </a:r>
            <a:r>
              <a:rPr lang="nl-NL" sz="2400" i="1" dirty="0"/>
              <a:t>, </a:t>
            </a:r>
            <a:r>
              <a:rPr lang="nl-NL" sz="2400" dirty="0" err="1"/>
              <a:t>and</a:t>
            </a:r>
            <a:r>
              <a:rPr lang="nl-NL" sz="2400" dirty="0"/>
              <a:t>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i="1" dirty="0"/>
              <a:t>companies </a:t>
            </a:r>
            <a:r>
              <a:rPr lang="nl-NL" sz="2400" i="1" dirty="0" err="1"/>
              <a:t>you’d</a:t>
            </a:r>
            <a:r>
              <a:rPr lang="nl-NL" sz="2400" i="1" dirty="0"/>
              <a:t> like </a:t>
            </a:r>
            <a:r>
              <a:rPr lang="nl-NL" sz="2400" i="1" dirty="0" err="1"/>
              <a:t>to</a:t>
            </a:r>
            <a:r>
              <a:rPr lang="nl-NL" sz="2400" i="1" dirty="0"/>
              <a:t> </a:t>
            </a:r>
            <a:r>
              <a:rPr lang="nl-NL" sz="2400" i="1" dirty="0" err="1"/>
              <a:t>work</a:t>
            </a:r>
            <a:r>
              <a:rPr lang="nl-NL" sz="2400" i="1" dirty="0"/>
              <a:t> </a:t>
            </a:r>
            <a:r>
              <a:rPr lang="nl-NL" sz="2400" i="1" dirty="0" err="1"/>
              <a:t>for</a:t>
            </a:r>
            <a:r>
              <a:rPr lang="nl-NL" sz="2400" dirty="0"/>
              <a:t> </a:t>
            </a:r>
          </a:p>
          <a:p>
            <a:pPr>
              <a:lnSpc>
                <a:spcPct val="100000"/>
              </a:lnSpc>
            </a:pPr>
            <a:endParaRPr lang="nl-NL" sz="800" dirty="0"/>
          </a:p>
          <a:p>
            <a:pPr>
              <a:lnSpc>
                <a:spcPct val="100000"/>
              </a:lnSpc>
            </a:pPr>
            <a:r>
              <a:rPr lang="nl-NL" sz="2400" dirty="0" err="1"/>
              <a:t>Each</a:t>
            </a:r>
            <a:r>
              <a:rPr lang="nl-NL" sz="2400" dirty="0"/>
              <a:t> week </a:t>
            </a:r>
            <a:r>
              <a:rPr lang="nl-NL" sz="2400" dirty="0" err="1"/>
              <a:t>you’ll</a:t>
            </a:r>
            <a:r>
              <a:rPr lang="nl-NL" sz="2400" dirty="0"/>
              <a:t> hand in a piece of </a:t>
            </a:r>
            <a:r>
              <a:rPr lang="nl-NL" sz="2400" dirty="0" err="1"/>
              <a:t>writing-linked</a:t>
            </a:r>
            <a:r>
              <a:rPr lang="nl-NL" sz="2400" dirty="0"/>
              <a:t> </a:t>
            </a:r>
            <a:r>
              <a:rPr lang="nl-NL" sz="2400" dirty="0" err="1"/>
              <a:t>to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city</a:t>
            </a:r>
            <a:r>
              <a:rPr lang="nl-NL" sz="2400" dirty="0"/>
              <a:t> of </a:t>
            </a:r>
            <a:r>
              <a:rPr lang="nl-NL" sz="2400" dirty="0" err="1"/>
              <a:t>your</a:t>
            </a:r>
            <a:r>
              <a:rPr lang="nl-NL" sz="2400" dirty="0"/>
              <a:t> </a:t>
            </a:r>
            <a:r>
              <a:rPr lang="nl-NL" sz="2400" dirty="0" err="1"/>
              <a:t>choice</a:t>
            </a:r>
            <a:r>
              <a:rPr lang="nl-NL" sz="2400" dirty="0"/>
              <a:t>. In </a:t>
            </a:r>
            <a:r>
              <a:rPr lang="nl-NL" sz="2400" dirty="0" err="1"/>
              <a:t>your</a:t>
            </a:r>
            <a:r>
              <a:rPr lang="nl-NL" sz="2400" dirty="0"/>
              <a:t> </a:t>
            </a:r>
            <a:r>
              <a:rPr lang="nl-NL" sz="2400" dirty="0" err="1"/>
              <a:t>writing</a:t>
            </a:r>
            <a:r>
              <a:rPr lang="nl-NL" sz="2400" dirty="0"/>
              <a:t> </a:t>
            </a:r>
            <a:r>
              <a:rPr lang="nl-NL" sz="2400" dirty="0" err="1"/>
              <a:t>you</a:t>
            </a:r>
            <a:r>
              <a:rPr lang="nl-NL" sz="2400" dirty="0"/>
              <a:t> </a:t>
            </a:r>
            <a:r>
              <a:rPr lang="nl-NL" sz="2400" dirty="0" err="1"/>
              <a:t>apply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lessons</a:t>
            </a:r>
            <a:r>
              <a:rPr lang="nl-NL" sz="2400" dirty="0"/>
              <a:t> </a:t>
            </a:r>
            <a:r>
              <a:rPr lang="nl-NL" sz="2400" dirty="0" err="1"/>
              <a:t>learnt</a:t>
            </a:r>
            <a:r>
              <a:rPr lang="nl-NL" sz="2400" dirty="0"/>
              <a:t> </a:t>
            </a:r>
            <a:r>
              <a:rPr lang="nl-NL" sz="2400" dirty="0" err="1"/>
              <a:t>from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writing</a:t>
            </a:r>
            <a:r>
              <a:rPr lang="nl-NL" sz="2400" dirty="0"/>
              <a:t> </a:t>
            </a:r>
            <a:r>
              <a:rPr lang="nl-NL" sz="2400" dirty="0" err="1"/>
              <a:t>instruction</a:t>
            </a:r>
            <a:r>
              <a:rPr lang="nl-NL" sz="2400" dirty="0"/>
              <a:t> on </a:t>
            </a:r>
            <a:r>
              <a:rPr lang="nl-NL" sz="2400" dirty="0" err="1"/>
              <a:t>the</a:t>
            </a:r>
            <a:r>
              <a:rPr lang="nl-NL" sz="2400" dirty="0"/>
              <a:t> Wiki </a:t>
            </a:r>
            <a:r>
              <a:rPr lang="nl-NL" sz="2400" dirty="0" err="1"/>
              <a:t>and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additional</a:t>
            </a:r>
            <a:r>
              <a:rPr lang="nl-NL" sz="2400" dirty="0"/>
              <a:t> </a:t>
            </a:r>
            <a:r>
              <a:rPr lang="nl-NL" sz="2400" dirty="0" err="1"/>
              <a:t>and</a:t>
            </a:r>
            <a:r>
              <a:rPr lang="nl-NL" sz="2400" dirty="0"/>
              <a:t> </a:t>
            </a:r>
            <a:r>
              <a:rPr lang="nl-NL" sz="2400" dirty="0" err="1"/>
              <a:t>optional</a:t>
            </a:r>
            <a:r>
              <a:rPr lang="nl-NL" sz="2400" dirty="0"/>
              <a:t> </a:t>
            </a:r>
            <a:r>
              <a:rPr lang="nl-NL" sz="2400" dirty="0" err="1"/>
              <a:t>instruction</a:t>
            </a:r>
            <a:r>
              <a:rPr lang="nl-NL" sz="2400" dirty="0"/>
              <a:t> </a:t>
            </a:r>
            <a:r>
              <a:rPr lang="nl-NL" sz="2400" dirty="0" err="1"/>
              <a:t>during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lessons</a:t>
            </a:r>
            <a:r>
              <a:rPr lang="nl-NL" sz="2400" dirty="0"/>
              <a:t> online </a:t>
            </a:r>
            <a:r>
              <a:rPr lang="nl-NL" sz="2400" dirty="0" err="1"/>
              <a:t>and</a:t>
            </a:r>
            <a:r>
              <a:rPr lang="nl-NL" sz="2400" dirty="0"/>
              <a:t>/or </a:t>
            </a:r>
            <a:r>
              <a:rPr lang="nl-NL" sz="2400" dirty="0" err="1"/>
              <a:t>the</a:t>
            </a:r>
            <a:r>
              <a:rPr lang="nl-NL" sz="2400" dirty="0"/>
              <a:t> GPS (mini)magazines.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In week 10 </a:t>
            </a:r>
            <a:r>
              <a:rPr lang="nl-NL" sz="2400" dirty="0" err="1"/>
              <a:t>you’ll</a:t>
            </a:r>
            <a:r>
              <a:rPr lang="nl-NL" sz="2400" dirty="0"/>
              <a:t> </a:t>
            </a:r>
            <a:r>
              <a:rPr lang="nl-NL" sz="2400" dirty="0" err="1"/>
              <a:t>write</a:t>
            </a:r>
            <a:r>
              <a:rPr lang="nl-NL" sz="2400" dirty="0"/>
              <a:t> </a:t>
            </a:r>
            <a:r>
              <a:rPr lang="nl-NL" sz="2400" dirty="0" err="1"/>
              <a:t>an</a:t>
            </a:r>
            <a:r>
              <a:rPr lang="nl-NL" sz="2400" dirty="0"/>
              <a:t> </a:t>
            </a:r>
            <a:r>
              <a:rPr lang="nl-NL" sz="2400" dirty="0" err="1"/>
              <a:t>assignment</a:t>
            </a:r>
            <a:r>
              <a:rPr lang="nl-NL" sz="2400" dirty="0"/>
              <a:t> </a:t>
            </a:r>
            <a:r>
              <a:rPr lang="nl-NL" sz="2400" dirty="0" err="1"/>
              <a:t>which</a:t>
            </a:r>
            <a:r>
              <a:rPr lang="nl-NL" sz="2400" dirty="0"/>
              <a:t> </a:t>
            </a:r>
            <a:r>
              <a:rPr lang="nl-NL" sz="2400" dirty="0" err="1"/>
              <a:t>will</a:t>
            </a:r>
            <a:r>
              <a:rPr lang="nl-NL" sz="2400" dirty="0"/>
              <a:t> </a:t>
            </a:r>
            <a:r>
              <a:rPr lang="nl-NL" sz="2400" dirty="0" err="1"/>
              <a:t>be</a:t>
            </a:r>
            <a:r>
              <a:rPr lang="nl-NL" sz="2400" dirty="0"/>
              <a:t> </a:t>
            </a:r>
            <a:r>
              <a:rPr lang="nl-NL" sz="2400" dirty="0" err="1"/>
              <a:t>graded</a:t>
            </a:r>
            <a:r>
              <a:rPr lang="nl-NL" sz="2400" dirty="0"/>
              <a:t>.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The next </a:t>
            </a:r>
            <a:r>
              <a:rPr lang="nl-NL" sz="6000" dirty="0" err="1"/>
              <a:t>three</a:t>
            </a:r>
            <a:r>
              <a:rPr lang="nl-NL" sz="6000" dirty="0"/>
              <a:t> weeks</a:t>
            </a:r>
          </a:p>
        </p:txBody>
      </p:sp>
    </p:spTree>
    <p:extLst>
      <p:ext uri="{BB962C8B-B14F-4D97-AF65-F5344CB8AC3E}">
        <p14:creationId xmlns:p14="http://schemas.microsoft.com/office/powerpoint/2010/main" val="3155026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189F6312-EEE5-654A-A425-8A92DB54DC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1630149"/>
              </p:ext>
            </p:extLst>
          </p:nvPr>
        </p:nvGraphicFramePr>
        <p:xfrm>
          <a:off x="2108018" y="1011219"/>
          <a:ext cx="8600029" cy="4160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77337">
                  <a:extLst>
                    <a:ext uri="{9D8B030D-6E8A-4147-A177-3AD203B41FA5}">
                      <a16:colId xmlns:a16="http://schemas.microsoft.com/office/drawing/2014/main" val="4264005914"/>
                    </a:ext>
                  </a:extLst>
                </a:gridCol>
                <a:gridCol w="1069196">
                  <a:extLst>
                    <a:ext uri="{9D8B030D-6E8A-4147-A177-3AD203B41FA5}">
                      <a16:colId xmlns:a16="http://schemas.microsoft.com/office/drawing/2014/main" val="1741692852"/>
                    </a:ext>
                  </a:extLst>
                </a:gridCol>
                <a:gridCol w="742277">
                  <a:extLst>
                    <a:ext uri="{9D8B030D-6E8A-4147-A177-3AD203B41FA5}">
                      <a16:colId xmlns:a16="http://schemas.microsoft.com/office/drawing/2014/main" val="2101202971"/>
                    </a:ext>
                  </a:extLst>
                </a:gridCol>
                <a:gridCol w="1011219">
                  <a:extLst>
                    <a:ext uri="{9D8B030D-6E8A-4147-A177-3AD203B41FA5}">
                      <a16:colId xmlns:a16="http://schemas.microsoft.com/office/drawing/2014/main" val="110568354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1" dirty="0">
                          <a:solidFill>
                            <a:schemeClr val="bg1"/>
                          </a:solidFill>
                          <a:effectLst/>
                        </a:rPr>
                        <a:t>A2 Onderdeel</a:t>
                      </a:r>
                      <a:endParaRPr lang="nl-NL" sz="2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Voldoende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Goed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Excellent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619803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SAM= Samenhang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(opbouw met voegwoorden)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1,5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2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04262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 err="1">
                          <a:solidFill>
                            <a:schemeClr val="bg1"/>
                          </a:solidFill>
                          <a:effectLst/>
                        </a:rPr>
                        <a:t>Ws</a:t>
                      </a: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= Bereik en beheersing van de woordenschat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(minimaal goed gebruik van lidwoorden a/</a:t>
                      </a:r>
                      <a:r>
                        <a:rPr lang="nl-NL" sz="2100" b="0" dirty="0" err="1">
                          <a:solidFill>
                            <a:schemeClr val="bg1"/>
                          </a:solidFill>
                          <a:effectLst/>
                        </a:rPr>
                        <a:t>an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1,5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2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008447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Gr= Grammaticale correctheid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(werkwoordsvormen meestal correct bij veel voorkomende werkwoorden)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 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74132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 err="1">
                          <a:solidFill>
                            <a:schemeClr val="bg1"/>
                          </a:solidFill>
                          <a:effectLst/>
                        </a:rPr>
                        <a:t>Sp</a:t>
                      </a: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= Spelling, interpunctie en lay-out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(minimaal goed gebruik van leestekens en hoofdletters)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 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28217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DOEL= Afstemming taalgebruik op doel en publiek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(gebruik van beleefdheidsvormen)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1,5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5348513"/>
                  </a:ext>
                </a:extLst>
              </a:tr>
            </a:tbl>
          </a:graphicData>
        </a:graphic>
      </p:graphicFrame>
      <p:sp>
        <p:nvSpPr>
          <p:cNvPr id="12" name="Rectangle 1">
            <a:extLst>
              <a:ext uri="{FF2B5EF4-FFF2-40B4-BE49-F238E27FC236}">
                <a16:creationId xmlns:a16="http://schemas.microsoft.com/office/drawing/2014/main" id="{EC90B16F-6A27-9240-8E3E-00B7CF5777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8018" y="5365105"/>
            <a:ext cx="5595571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8000" b="0" kern="1200" cap="all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Cijferberekening:</a:t>
            </a: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Minimaal 80% van de gevraagde inhoud voltooid?</a:t>
            </a: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Elk onderdeel voldoende?</a:t>
            </a: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6 + 0,4 (voor elke ‘goed’) + 0,8 (voor elke ‘excellent’)</a:t>
            </a:r>
            <a:endParaRPr lang="nl-NL" altLang="nl-NL" sz="2000" cap="none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045655CD-5698-CF4D-815D-1EC2EB55B535}"/>
              </a:ext>
            </a:extLst>
          </p:cNvPr>
          <p:cNvSpPr txBox="1">
            <a:spLocks/>
          </p:cNvSpPr>
          <p:nvPr/>
        </p:nvSpPr>
        <p:spPr>
          <a:xfrm>
            <a:off x="2167665" y="343169"/>
            <a:ext cx="9574062" cy="668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8000" b="0" kern="1200" cap="all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6000" dirty="0" err="1"/>
              <a:t>What’s</a:t>
            </a:r>
            <a:r>
              <a:rPr lang="nl-NL" sz="6000" dirty="0"/>
              <a:t> important in </a:t>
            </a:r>
            <a:r>
              <a:rPr lang="nl-NL" sz="6000" dirty="0" err="1"/>
              <a:t>the</a:t>
            </a:r>
            <a:r>
              <a:rPr lang="nl-NL" sz="6000" dirty="0"/>
              <a:t> </a:t>
            </a:r>
            <a:r>
              <a:rPr lang="nl-NL" sz="6000" dirty="0" err="1"/>
              <a:t>writing</a:t>
            </a:r>
            <a:r>
              <a:rPr lang="nl-NL" sz="6000" dirty="0"/>
              <a:t> </a:t>
            </a:r>
            <a:r>
              <a:rPr lang="nl-NL" sz="6000" dirty="0" err="1"/>
              <a:t>exam</a:t>
            </a:r>
            <a:r>
              <a:rPr lang="nl-NL" sz="60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69362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">
            <a:extLst>
              <a:ext uri="{FF2B5EF4-FFF2-40B4-BE49-F238E27FC236}">
                <a16:creationId xmlns:a16="http://schemas.microsoft.com/office/drawing/2014/main" id="{EC90B16F-6A27-9240-8E3E-00B7CF5777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8018" y="5365105"/>
            <a:ext cx="5595571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8000" b="0" kern="1200" cap="all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Cijferberekening:</a:t>
            </a: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Minimaal 80% van de gevraagde inhoud voltooid?</a:t>
            </a: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Elk onderdeel voldoende?</a:t>
            </a: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6 + 0,4 (voor elke ‘goed’) + 0,8 (voor elke ‘excellent’)</a:t>
            </a:r>
            <a:endParaRPr lang="nl-NL" altLang="nl-NL" sz="2000" cap="none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045655CD-5698-CF4D-815D-1EC2EB55B535}"/>
              </a:ext>
            </a:extLst>
          </p:cNvPr>
          <p:cNvSpPr txBox="1">
            <a:spLocks/>
          </p:cNvSpPr>
          <p:nvPr/>
        </p:nvSpPr>
        <p:spPr>
          <a:xfrm>
            <a:off x="2167665" y="343169"/>
            <a:ext cx="9574062" cy="668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8000" b="0" kern="1200" cap="all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6000" dirty="0" err="1"/>
              <a:t>What’s</a:t>
            </a:r>
            <a:r>
              <a:rPr lang="nl-NL" sz="6000" dirty="0"/>
              <a:t> important in </a:t>
            </a:r>
            <a:r>
              <a:rPr lang="nl-NL" sz="6000" dirty="0" err="1"/>
              <a:t>the</a:t>
            </a:r>
            <a:r>
              <a:rPr lang="nl-NL" sz="6000" dirty="0"/>
              <a:t> </a:t>
            </a:r>
            <a:r>
              <a:rPr lang="nl-NL" sz="6000" dirty="0" err="1"/>
              <a:t>writing</a:t>
            </a:r>
            <a:r>
              <a:rPr lang="nl-NL" sz="6000" dirty="0"/>
              <a:t> </a:t>
            </a:r>
            <a:r>
              <a:rPr lang="nl-NL" sz="6000" dirty="0" err="1"/>
              <a:t>exam</a:t>
            </a:r>
            <a:r>
              <a:rPr lang="nl-NL" sz="6000" dirty="0"/>
              <a:t>?</a:t>
            </a:r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168F99E1-3DE8-994D-ACB9-4E9331964B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998682"/>
              </p:ext>
            </p:extLst>
          </p:nvPr>
        </p:nvGraphicFramePr>
        <p:xfrm>
          <a:off x="2108018" y="1011219"/>
          <a:ext cx="8600029" cy="4160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77337">
                  <a:extLst>
                    <a:ext uri="{9D8B030D-6E8A-4147-A177-3AD203B41FA5}">
                      <a16:colId xmlns:a16="http://schemas.microsoft.com/office/drawing/2014/main" val="4264005914"/>
                    </a:ext>
                  </a:extLst>
                </a:gridCol>
                <a:gridCol w="1069196">
                  <a:extLst>
                    <a:ext uri="{9D8B030D-6E8A-4147-A177-3AD203B41FA5}">
                      <a16:colId xmlns:a16="http://schemas.microsoft.com/office/drawing/2014/main" val="1741692852"/>
                    </a:ext>
                  </a:extLst>
                </a:gridCol>
                <a:gridCol w="742277">
                  <a:extLst>
                    <a:ext uri="{9D8B030D-6E8A-4147-A177-3AD203B41FA5}">
                      <a16:colId xmlns:a16="http://schemas.microsoft.com/office/drawing/2014/main" val="2101202971"/>
                    </a:ext>
                  </a:extLst>
                </a:gridCol>
                <a:gridCol w="1011219">
                  <a:extLst>
                    <a:ext uri="{9D8B030D-6E8A-4147-A177-3AD203B41FA5}">
                      <a16:colId xmlns:a16="http://schemas.microsoft.com/office/drawing/2014/main" val="110568354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1" dirty="0">
                          <a:solidFill>
                            <a:schemeClr val="bg1"/>
                          </a:solidFill>
                          <a:effectLst/>
                        </a:rPr>
                        <a:t>B1: Onderdeel</a:t>
                      </a:r>
                      <a:endParaRPr lang="nl-NL" sz="2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Voldoende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Goed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Excellent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619803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SAM= Samenhang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(opbouw met voegwoorden)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2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04262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 err="1">
                          <a:solidFill>
                            <a:schemeClr val="bg1"/>
                          </a:solidFill>
                          <a:effectLst/>
                        </a:rPr>
                        <a:t>Ws</a:t>
                      </a: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= Bereik en beheersing van de woordenschat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(minimaal goed gebruik van lidwoorden a/</a:t>
                      </a:r>
                      <a:r>
                        <a:rPr lang="nl-NL" sz="2100" b="0" dirty="0" err="1">
                          <a:solidFill>
                            <a:schemeClr val="bg1"/>
                          </a:solidFill>
                          <a:effectLst/>
                        </a:rPr>
                        <a:t>an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008447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Gr= Grammaticale correctheid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(werkwoordsvormen meestal correct bij veel voorkomende werkwoorden)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1,5 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74132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 err="1">
                          <a:solidFill>
                            <a:schemeClr val="bg1"/>
                          </a:solidFill>
                          <a:effectLst/>
                        </a:rPr>
                        <a:t>Sp</a:t>
                      </a: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= Spelling, interpunctie en lay-out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(minimaal goed gebruik van leestekens en hoofdletters)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 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28217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DOEL= Afstemming taalgebruik op doel en publiek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(gebruik van beleefdheidsvormen)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53485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8095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The next </a:t>
            </a:r>
            <a:r>
              <a:rPr lang="nl-NL" sz="6000" dirty="0" err="1"/>
              <a:t>three</a:t>
            </a:r>
            <a:r>
              <a:rPr lang="nl-NL" sz="6000" dirty="0"/>
              <a:t> weeks</a:t>
            </a:r>
          </a:p>
        </p:txBody>
      </p:sp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1551484E-46D5-5E43-A059-3DF95EF8A9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147135"/>
              </p:ext>
            </p:extLst>
          </p:nvPr>
        </p:nvGraphicFramePr>
        <p:xfrm>
          <a:off x="2298700" y="1126066"/>
          <a:ext cx="8763000" cy="482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7300">
                  <a:extLst>
                    <a:ext uri="{9D8B030D-6E8A-4147-A177-3AD203B41FA5}">
                      <a16:colId xmlns:a16="http://schemas.microsoft.com/office/drawing/2014/main" val="2977163470"/>
                    </a:ext>
                  </a:extLst>
                </a:gridCol>
                <a:gridCol w="3603427">
                  <a:extLst>
                    <a:ext uri="{9D8B030D-6E8A-4147-A177-3AD203B41FA5}">
                      <a16:colId xmlns:a16="http://schemas.microsoft.com/office/drawing/2014/main" val="656388322"/>
                    </a:ext>
                  </a:extLst>
                </a:gridCol>
                <a:gridCol w="3902273">
                  <a:extLst>
                    <a:ext uri="{9D8B030D-6E8A-4147-A177-3AD203B41FA5}">
                      <a16:colId xmlns:a16="http://schemas.microsoft.com/office/drawing/2014/main" val="643401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78488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Week 7</a:t>
                      </a:r>
                    </a:p>
                    <a:p>
                      <a:r>
                        <a:rPr lang="nl-NL" sz="1400" dirty="0" err="1"/>
                        <a:t>Assignment</a:t>
                      </a:r>
                      <a:endParaRPr lang="nl-NL" sz="1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Application </a:t>
                      </a:r>
                      <a:r>
                        <a:rPr lang="nl-NL" dirty="0" err="1"/>
                        <a:t>for</a:t>
                      </a:r>
                      <a:r>
                        <a:rPr lang="nl-NL" dirty="0"/>
                        <a:t> a room in a share house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Application </a:t>
                      </a:r>
                      <a:r>
                        <a:rPr lang="nl-NL" dirty="0" err="1"/>
                        <a:t>for</a:t>
                      </a:r>
                      <a:r>
                        <a:rPr lang="nl-NL" dirty="0"/>
                        <a:t> a job/</a:t>
                      </a:r>
                      <a:r>
                        <a:rPr lang="nl-NL" dirty="0" err="1"/>
                        <a:t>internship</a:t>
                      </a:r>
                      <a:endParaRPr lang="nl-NL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1201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Tue</a:t>
                      </a:r>
                      <a:r>
                        <a:rPr lang="nl-NL" dirty="0"/>
                        <a:t> 5/1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Instruction</a:t>
                      </a:r>
                      <a:r>
                        <a:rPr lang="nl-NL" dirty="0"/>
                        <a:t>: </a:t>
                      </a:r>
                      <a:r>
                        <a:rPr lang="nl-NL" dirty="0" err="1"/>
                        <a:t>Sentence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structure</a:t>
                      </a:r>
                      <a:endParaRPr lang="nl-NL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7675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Thu</a:t>
                      </a:r>
                      <a:r>
                        <a:rPr lang="nl-NL" dirty="0"/>
                        <a:t> 7/1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Instruction</a:t>
                      </a:r>
                      <a:r>
                        <a:rPr lang="nl-NL" dirty="0"/>
                        <a:t>: </a:t>
                      </a:r>
                      <a:r>
                        <a:rPr lang="nl-NL" dirty="0" err="1"/>
                        <a:t>Use</a:t>
                      </a:r>
                      <a:r>
                        <a:rPr lang="nl-NL" dirty="0"/>
                        <a:t> of </a:t>
                      </a:r>
                      <a:r>
                        <a:rPr lang="nl-NL" dirty="0" err="1"/>
                        <a:t>linking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words</a:t>
                      </a:r>
                      <a:r>
                        <a:rPr lang="nl-NL" dirty="0"/>
                        <a:t> (voegwoorden)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15552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Week 8</a:t>
                      </a:r>
                    </a:p>
                    <a:p>
                      <a:r>
                        <a:rPr lang="nl-NL" sz="1400" dirty="0" err="1"/>
                        <a:t>Assignment</a:t>
                      </a:r>
                      <a:endParaRPr lang="nl-NL" sz="14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Diary</a:t>
                      </a:r>
                      <a:r>
                        <a:rPr lang="nl-NL" dirty="0"/>
                        <a:t> entry </a:t>
                      </a:r>
                      <a:r>
                        <a:rPr lang="nl-NL" dirty="0" err="1"/>
                        <a:t>about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day</a:t>
                      </a:r>
                      <a:r>
                        <a:rPr lang="nl-NL" dirty="0"/>
                        <a:t> of sightseeing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Article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about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the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city</a:t>
                      </a:r>
                      <a:endParaRPr lang="nl-NL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8771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Tue</a:t>
                      </a:r>
                      <a:r>
                        <a:rPr lang="nl-NL" dirty="0"/>
                        <a:t> 12/1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Instruction</a:t>
                      </a:r>
                      <a:r>
                        <a:rPr lang="nl-NL" dirty="0"/>
                        <a:t>: </a:t>
                      </a:r>
                      <a:r>
                        <a:rPr lang="nl-NL" dirty="0" err="1"/>
                        <a:t>Grammar</a:t>
                      </a:r>
                      <a:r>
                        <a:rPr lang="nl-NL" dirty="0"/>
                        <a:t> – </a:t>
                      </a:r>
                      <a:r>
                        <a:rPr lang="nl-NL" dirty="0" err="1"/>
                        <a:t>tenses</a:t>
                      </a:r>
                      <a:r>
                        <a:rPr lang="nl-NL" dirty="0"/>
                        <a:t>: present </a:t>
                      </a:r>
                      <a:r>
                        <a:rPr lang="nl-NL" dirty="0" err="1"/>
                        <a:t>simple</a:t>
                      </a:r>
                      <a:r>
                        <a:rPr lang="nl-NL" dirty="0"/>
                        <a:t> &amp; </a:t>
                      </a:r>
                      <a:r>
                        <a:rPr lang="nl-NL" dirty="0" err="1"/>
                        <a:t>continuous</a:t>
                      </a:r>
                      <a:endParaRPr lang="nl-NL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97229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Thu</a:t>
                      </a:r>
                      <a:r>
                        <a:rPr lang="nl-NL" dirty="0"/>
                        <a:t> 14/1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/>
                        <a:t>Instruction</a:t>
                      </a:r>
                      <a:r>
                        <a:rPr lang="nl-NL" dirty="0"/>
                        <a:t>: </a:t>
                      </a:r>
                      <a:r>
                        <a:rPr lang="nl-NL" dirty="0" err="1"/>
                        <a:t>layout</a:t>
                      </a:r>
                      <a:r>
                        <a:rPr lang="nl-NL" dirty="0"/>
                        <a:t>, </a:t>
                      </a:r>
                      <a:r>
                        <a:rPr lang="nl-NL" dirty="0" err="1"/>
                        <a:t>paragraps</a:t>
                      </a:r>
                      <a:r>
                        <a:rPr lang="nl-NL" dirty="0"/>
                        <a:t>, </a:t>
                      </a:r>
                      <a:r>
                        <a:rPr lang="nl-NL" dirty="0" err="1"/>
                        <a:t>and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punctuation</a:t>
                      </a:r>
                      <a:endParaRPr lang="nl-NL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9169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Week 9</a:t>
                      </a:r>
                    </a:p>
                    <a:p>
                      <a:r>
                        <a:rPr lang="nl-NL" sz="1400" dirty="0" err="1"/>
                        <a:t>Assignment</a:t>
                      </a:r>
                      <a:endParaRPr lang="nl-NL" sz="1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Filling</a:t>
                      </a:r>
                      <a:r>
                        <a:rPr lang="nl-NL" dirty="0"/>
                        <a:t> out a form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Filling</a:t>
                      </a:r>
                      <a:r>
                        <a:rPr lang="nl-NL" dirty="0"/>
                        <a:t> out a form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73121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Tue</a:t>
                      </a:r>
                      <a:r>
                        <a:rPr lang="nl-NL" dirty="0"/>
                        <a:t> 19/1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/>
                        <a:t>Instruction</a:t>
                      </a:r>
                      <a:r>
                        <a:rPr lang="nl-NL" dirty="0"/>
                        <a:t>: </a:t>
                      </a:r>
                      <a:r>
                        <a:rPr lang="nl-NL" dirty="0" err="1"/>
                        <a:t>Grammar</a:t>
                      </a:r>
                      <a:r>
                        <a:rPr lang="nl-NL" dirty="0"/>
                        <a:t> – </a:t>
                      </a:r>
                      <a:r>
                        <a:rPr lang="nl-NL" dirty="0" err="1"/>
                        <a:t>tenses</a:t>
                      </a:r>
                      <a:r>
                        <a:rPr lang="nl-NL" dirty="0"/>
                        <a:t>: past </a:t>
                      </a:r>
                      <a:r>
                        <a:rPr lang="nl-NL" dirty="0" err="1"/>
                        <a:t>simple</a:t>
                      </a:r>
                      <a:r>
                        <a:rPr lang="nl-NL" dirty="0"/>
                        <a:t> &amp; </a:t>
                      </a:r>
                      <a:r>
                        <a:rPr lang="nl-NL" dirty="0" err="1"/>
                        <a:t>continuous</a:t>
                      </a:r>
                      <a:endParaRPr lang="nl-NL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7381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Thu</a:t>
                      </a:r>
                      <a:r>
                        <a:rPr lang="nl-NL" dirty="0"/>
                        <a:t> 21/1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/>
                        <a:t>Instruction</a:t>
                      </a:r>
                      <a:r>
                        <a:rPr lang="nl-NL" dirty="0"/>
                        <a:t>: </a:t>
                      </a:r>
                      <a:r>
                        <a:rPr lang="nl-NL" dirty="0" err="1"/>
                        <a:t>Grammar</a:t>
                      </a:r>
                      <a:r>
                        <a:rPr lang="nl-NL" dirty="0"/>
                        <a:t> – </a:t>
                      </a:r>
                      <a:r>
                        <a:rPr lang="nl-NL" dirty="0" err="1"/>
                        <a:t>tenses</a:t>
                      </a:r>
                      <a:r>
                        <a:rPr lang="nl-NL" dirty="0"/>
                        <a:t>: present perfect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15090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Week 10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Writing</a:t>
                      </a:r>
                      <a:r>
                        <a:rPr lang="nl-NL" dirty="0"/>
                        <a:t> test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Writing</a:t>
                      </a:r>
                      <a:r>
                        <a:rPr lang="nl-NL" dirty="0"/>
                        <a:t> test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8174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7083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32468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 err="1"/>
              <a:t>Use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writing</a:t>
            </a:r>
            <a:r>
              <a:rPr lang="nl-NL" sz="2400" dirty="0"/>
              <a:t> </a:t>
            </a:r>
            <a:r>
              <a:rPr lang="nl-NL" sz="2400" dirty="0" err="1"/>
              <a:t>instruction</a:t>
            </a:r>
            <a:r>
              <a:rPr lang="nl-NL" sz="2400" dirty="0"/>
              <a:t> on </a:t>
            </a:r>
            <a:r>
              <a:rPr lang="nl-NL" sz="2400" dirty="0" err="1"/>
              <a:t>the</a:t>
            </a:r>
            <a:r>
              <a:rPr lang="nl-NL" sz="2400" dirty="0"/>
              <a:t> Wiki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In a Word document (</a:t>
            </a:r>
            <a:r>
              <a:rPr lang="nl-NL" sz="2400" dirty="0" err="1"/>
              <a:t>not</a:t>
            </a:r>
            <a:r>
              <a:rPr lang="nl-NL" sz="2400" dirty="0"/>
              <a:t> </a:t>
            </a:r>
            <a:r>
              <a:rPr lang="nl-NL" sz="2400" dirty="0" err="1"/>
              <a:t>using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spelling checker) </a:t>
            </a:r>
            <a:r>
              <a:rPr lang="nl-NL" sz="2400" dirty="0" err="1"/>
              <a:t>write</a:t>
            </a:r>
            <a:r>
              <a:rPr lang="nl-NL" sz="2400" dirty="0"/>
              <a:t> a first draft </a:t>
            </a:r>
            <a:r>
              <a:rPr lang="nl-NL" sz="2400" dirty="0" err="1"/>
              <a:t>and</a:t>
            </a:r>
            <a:r>
              <a:rPr lang="nl-NL" sz="2400" dirty="0"/>
              <a:t> </a:t>
            </a:r>
            <a:r>
              <a:rPr lang="nl-NL" sz="2400" dirty="0" err="1"/>
              <a:t>send</a:t>
            </a:r>
            <a:r>
              <a:rPr lang="nl-NL" sz="2400" dirty="0"/>
              <a:t> </a:t>
            </a:r>
            <a:r>
              <a:rPr lang="nl-NL" sz="2400" dirty="0" err="1"/>
              <a:t>it</a:t>
            </a:r>
            <a:r>
              <a:rPr lang="nl-NL" sz="2400" dirty="0"/>
              <a:t> </a:t>
            </a:r>
            <a:r>
              <a:rPr lang="nl-NL" sz="2400" dirty="0" err="1"/>
              <a:t>to</a:t>
            </a:r>
            <a:r>
              <a:rPr lang="nl-NL" sz="2400" dirty="0"/>
              <a:t> a </a:t>
            </a:r>
            <a:r>
              <a:rPr lang="nl-NL" sz="2400" dirty="0" err="1"/>
              <a:t>classmate</a:t>
            </a:r>
            <a:endParaRPr lang="nl-NL" sz="2400" dirty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 err="1"/>
              <a:t>Classmate</a:t>
            </a:r>
            <a:r>
              <a:rPr lang="nl-NL" sz="2400" dirty="0"/>
              <a:t> </a:t>
            </a:r>
            <a:r>
              <a:rPr lang="nl-NL" sz="2400" dirty="0" err="1"/>
              <a:t>adds</a:t>
            </a:r>
            <a:r>
              <a:rPr lang="nl-NL" sz="2400" dirty="0"/>
              <a:t> </a:t>
            </a:r>
            <a:r>
              <a:rPr lang="nl-NL" sz="2400" dirty="0" err="1"/>
              <a:t>comments</a:t>
            </a:r>
            <a:r>
              <a:rPr lang="nl-NL" sz="2400" dirty="0"/>
              <a:t> </a:t>
            </a:r>
            <a:r>
              <a:rPr lang="nl-NL" sz="2400" dirty="0" err="1"/>
              <a:t>to</a:t>
            </a:r>
            <a:r>
              <a:rPr lang="nl-NL" sz="2400" dirty="0"/>
              <a:t> </a:t>
            </a:r>
            <a:r>
              <a:rPr lang="nl-NL" sz="2400" dirty="0" err="1"/>
              <a:t>your</a:t>
            </a:r>
            <a:r>
              <a:rPr lang="nl-NL" sz="2400" dirty="0"/>
              <a:t> Word document: </a:t>
            </a:r>
            <a:r>
              <a:rPr lang="nl-NL" sz="2400" dirty="0" err="1"/>
              <a:t>adding</a:t>
            </a:r>
            <a:r>
              <a:rPr lang="nl-NL" sz="2400" dirty="0"/>
              <a:t> at </a:t>
            </a:r>
            <a:r>
              <a:rPr lang="nl-NL" sz="2400" dirty="0" err="1"/>
              <a:t>least</a:t>
            </a:r>
            <a:r>
              <a:rPr lang="nl-NL" sz="2400" dirty="0"/>
              <a:t> </a:t>
            </a:r>
            <a:r>
              <a:rPr lang="nl-NL" sz="2400" dirty="0" err="1"/>
              <a:t>three</a:t>
            </a:r>
            <a:r>
              <a:rPr lang="nl-NL" sz="2400" dirty="0"/>
              <a:t> tops </a:t>
            </a:r>
            <a:r>
              <a:rPr lang="nl-NL" sz="2400" dirty="0" err="1"/>
              <a:t>and</a:t>
            </a:r>
            <a:r>
              <a:rPr lang="nl-NL" sz="2400" dirty="0"/>
              <a:t> </a:t>
            </a:r>
            <a:r>
              <a:rPr lang="nl-NL" sz="2400" dirty="0" err="1"/>
              <a:t>three</a:t>
            </a:r>
            <a:r>
              <a:rPr lang="nl-NL" sz="2400" dirty="0"/>
              <a:t> tips (</a:t>
            </a:r>
            <a:r>
              <a:rPr lang="nl-NL" sz="2400" dirty="0" err="1"/>
              <a:t>using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writing</a:t>
            </a:r>
            <a:r>
              <a:rPr lang="nl-NL" sz="2400" dirty="0"/>
              <a:t> </a:t>
            </a:r>
            <a:r>
              <a:rPr lang="nl-NL" sz="2400" dirty="0" err="1"/>
              <a:t>instruction</a:t>
            </a:r>
            <a:r>
              <a:rPr lang="nl-NL" sz="2400" dirty="0"/>
              <a:t>). 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/>
              <a:t>Save </a:t>
            </a:r>
            <a:r>
              <a:rPr lang="nl-NL" sz="2400" dirty="0" err="1"/>
              <a:t>this</a:t>
            </a:r>
            <a:r>
              <a:rPr lang="nl-NL" sz="2400" dirty="0"/>
              <a:t> first draft </a:t>
            </a:r>
            <a:r>
              <a:rPr lang="nl-NL" sz="2400" dirty="0" err="1"/>
              <a:t>including</a:t>
            </a:r>
            <a:r>
              <a:rPr lang="nl-NL" sz="2400" dirty="0"/>
              <a:t> </a:t>
            </a:r>
            <a:r>
              <a:rPr lang="nl-NL" sz="2400" dirty="0" err="1"/>
              <a:t>comments</a:t>
            </a:r>
            <a:r>
              <a:rPr lang="nl-NL" sz="2400" dirty="0"/>
              <a:t> </a:t>
            </a:r>
            <a:r>
              <a:rPr lang="nl-NL" sz="2400" dirty="0" err="1"/>
              <a:t>and</a:t>
            </a:r>
            <a:r>
              <a:rPr lang="nl-NL" sz="2400" dirty="0"/>
              <a:t> hand </a:t>
            </a:r>
            <a:r>
              <a:rPr lang="nl-NL" sz="2400" dirty="0" err="1"/>
              <a:t>it</a:t>
            </a:r>
            <a:r>
              <a:rPr lang="nl-NL" sz="2400" dirty="0"/>
              <a:t> in.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nl-NL" sz="2400" dirty="0" err="1"/>
              <a:t>Optimise</a:t>
            </a:r>
            <a:r>
              <a:rPr lang="nl-NL" sz="2400" dirty="0"/>
              <a:t> </a:t>
            </a:r>
            <a:r>
              <a:rPr lang="nl-NL" sz="2400" dirty="0" err="1"/>
              <a:t>your</a:t>
            </a:r>
            <a:r>
              <a:rPr lang="nl-NL" sz="2400" dirty="0"/>
              <a:t> first draft </a:t>
            </a:r>
            <a:r>
              <a:rPr lang="nl-NL" sz="2400" dirty="0" err="1"/>
              <a:t>and</a:t>
            </a:r>
            <a:r>
              <a:rPr lang="nl-NL" sz="2400" dirty="0"/>
              <a:t> hand in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final</a:t>
            </a:r>
            <a:r>
              <a:rPr lang="nl-NL" sz="2400" dirty="0"/>
              <a:t> draft.</a:t>
            </a:r>
          </a:p>
          <a:p>
            <a:pPr>
              <a:lnSpc>
                <a:spcPct val="100000"/>
              </a:lnSpc>
            </a:pPr>
            <a:endParaRPr lang="nl-NL" sz="2400" dirty="0"/>
          </a:p>
          <a:p>
            <a:pPr>
              <a:lnSpc>
                <a:spcPct val="100000"/>
              </a:lnSpc>
            </a:pPr>
            <a:r>
              <a:rPr lang="nl-NL" sz="2400" b="1" dirty="0" err="1"/>
              <a:t>Each</a:t>
            </a:r>
            <a:r>
              <a:rPr lang="nl-NL" sz="2400" b="1" dirty="0"/>
              <a:t> week, hand in 2 </a:t>
            </a:r>
            <a:r>
              <a:rPr lang="nl-NL" sz="2400" b="1" dirty="0" err="1"/>
              <a:t>versions</a:t>
            </a:r>
            <a:r>
              <a:rPr lang="nl-NL" sz="2400" b="1" dirty="0"/>
              <a:t> of </a:t>
            </a:r>
            <a:r>
              <a:rPr lang="nl-NL" sz="2400" b="1" dirty="0" err="1"/>
              <a:t>your</a:t>
            </a:r>
            <a:r>
              <a:rPr lang="nl-NL" sz="2400" b="1" dirty="0"/>
              <a:t> </a:t>
            </a:r>
            <a:r>
              <a:rPr lang="nl-NL" sz="2400" b="1" dirty="0" err="1"/>
              <a:t>writing</a:t>
            </a:r>
            <a:r>
              <a:rPr lang="nl-NL" sz="2400" b="1" dirty="0"/>
              <a:t> </a:t>
            </a:r>
            <a:r>
              <a:rPr lang="nl-NL" sz="2400" b="1" dirty="0" err="1"/>
              <a:t>assignment</a:t>
            </a:r>
            <a:r>
              <a:rPr lang="nl-NL" sz="2400" b="1" dirty="0"/>
              <a:t> – deadline </a:t>
            </a:r>
            <a:r>
              <a:rPr lang="nl-NL" sz="2400" b="1" dirty="0" err="1"/>
              <a:t>Thursday</a:t>
            </a:r>
            <a:r>
              <a:rPr lang="nl-NL" sz="2400" b="1" dirty="0"/>
              <a:t> 12 </a:t>
            </a:r>
            <a:r>
              <a:rPr lang="nl-NL" sz="2400" b="1" dirty="0" err="1"/>
              <a:t>midnight</a:t>
            </a:r>
            <a:r>
              <a:rPr lang="nl-NL" sz="2400" b="1" dirty="0"/>
              <a:t> – </a:t>
            </a:r>
            <a:r>
              <a:rPr lang="nl-NL" sz="2400" b="1" dirty="0" err="1"/>
              <a:t>attendance</a:t>
            </a:r>
            <a:r>
              <a:rPr lang="nl-NL" sz="2400" b="1" dirty="0"/>
              <a:t> is </a:t>
            </a:r>
            <a:r>
              <a:rPr lang="nl-NL" sz="2400" b="1" dirty="0" err="1"/>
              <a:t>linked</a:t>
            </a:r>
            <a:r>
              <a:rPr lang="nl-NL" sz="2400" b="1" dirty="0"/>
              <a:t> </a:t>
            </a:r>
            <a:r>
              <a:rPr lang="nl-NL" sz="2400" b="1" dirty="0" err="1"/>
              <a:t>to</a:t>
            </a:r>
            <a:r>
              <a:rPr lang="nl-NL" sz="2400" b="1" dirty="0"/>
              <a:t> </a:t>
            </a:r>
            <a:r>
              <a:rPr lang="nl-NL" sz="2400" b="1" dirty="0" err="1"/>
              <a:t>handing</a:t>
            </a:r>
            <a:r>
              <a:rPr lang="nl-NL" sz="2400" b="1" dirty="0"/>
              <a:t> in of </a:t>
            </a:r>
            <a:r>
              <a:rPr lang="nl-NL" sz="2400" b="1" dirty="0" err="1"/>
              <a:t>assignment</a:t>
            </a:r>
            <a:r>
              <a:rPr lang="nl-NL" sz="2400" b="1" dirty="0"/>
              <a:t>.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Assignments</a:t>
            </a:r>
            <a:r>
              <a:rPr lang="nl-NL" sz="6000" dirty="0"/>
              <a:t> in 5 steps</a:t>
            </a:r>
          </a:p>
        </p:txBody>
      </p:sp>
    </p:spTree>
    <p:extLst>
      <p:ext uri="{BB962C8B-B14F-4D97-AF65-F5344CB8AC3E}">
        <p14:creationId xmlns:p14="http://schemas.microsoft.com/office/powerpoint/2010/main" val="3707185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This</a:t>
            </a:r>
            <a:r>
              <a:rPr lang="nl-NL" dirty="0"/>
              <a:t> </a:t>
            </a:r>
            <a:r>
              <a:rPr lang="nl-NL" dirty="0" err="1"/>
              <a:t>week’s</a:t>
            </a:r>
            <a:r>
              <a:rPr lang="nl-NL" dirty="0"/>
              <a:t> </a:t>
            </a:r>
            <a:r>
              <a:rPr lang="nl-NL" dirty="0" err="1"/>
              <a:t>assignment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4128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2400" dirty="0" err="1"/>
              <a:t>Find</a:t>
            </a:r>
            <a:r>
              <a:rPr lang="nl-NL" sz="2400" dirty="0"/>
              <a:t> </a:t>
            </a:r>
            <a:r>
              <a:rPr lang="nl-NL" sz="2400" dirty="0" err="1"/>
              <a:t>an</a:t>
            </a:r>
            <a:r>
              <a:rPr lang="nl-NL" sz="2400" dirty="0"/>
              <a:t> advertisement </a:t>
            </a:r>
            <a:r>
              <a:rPr lang="nl-NL" sz="2400" dirty="0" err="1"/>
              <a:t>for</a:t>
            </a:r>
            <a:r>
              <a:rPr lang="nl-NL" sz="2400" dirty="0"/>
              <a:t> a share house in </a:t>
            </a:r>
            <a:r>
              <a:rPr lang="nl-NL" sz="2400" dirty="0" err="1"/>
              <a:t>your</a:t>
            </a:r>
            <a:r>
              <a:rPr lang="nl-NL" sz="2400" dirty="0"/>
              <a:t> </a:t>
            </a:r>
            <a:r>
              <a:rPr lang="nl-NL" sz="2400" dirty="0" err="1"/>
              <a:t>city</a:t>
            </a:r>
            <a:r>
              <a:rPr lang="nl-NL" sz="2400" dirty="0"/>
              <a:t> of </a:t>
            </a:r>
            <a:r>
              <a:rPr lang="nl-NL" sz="2400" dirty="0" err="1"/>
              <a:t>choice</a:t>
            </a:r>
            <a:r>
              <a:rPr lang="nl-NL" sz="2400" dirty="0"/>
              <a:t>. Take a screen shot of </a:t>
            </a:r>
            <a:r>
              <a:rPr lang="nl-NL" sz="2400" dirty="0" err="1"/>
              <a:t>the</a:t>
            </a:r>
            <a:r>
              <a:rPr lang="nl-NL" sz="2400" dirty="0"/>
              <a:t> advertisement.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Write </a:t>
            </a:r>
            <a:r>
              <a:rPr lang="nl-NL" sz="2400" dirty="0" err="1"/>
              <a:t>an</a:t>
            </a:r>
            <a:r>
              <a:rPr lang="nl-NL" sz="2400" dirty="0"/>
              <a:t> </a:t>
            </a:r>
            <a:r>
              <a:rPr lang="nl-NL" sz="2400" dirty="0" err="1"/>
              <a:t>informal</a:t>
            </a:r>
            <a:r>
              <a:rPr lang="nl-NL" sz="2400" dirty="0"/>
              <a:t> </a:t>
            </a:r>
            <a:r>
              <a:rPr lang="nl-NL" sz="2400" dirty="0" err="1"/>
              <a:t>application</a:t>
            </a:r>
            <a:r>
              <a:rPr lang="nl-NL" sz="2400" dirty="0"/>
              <a:t> email </a:t>
            </a:r>
            <a:r>
              <a:rPr lang="nl-NL" sz="2400" dirty="0" err="1"/>
              <a:t>for</a:t>
            </a:r>
            <a:r>
              <a:rPr lang="nl-NL" sz="2400" dirty="0"/>
              <a:t> a room in </a:t>
            </a:r>
            <a:r>
              <a:rPr lang="nl-NL" sz="2400" dirty="0" err="1"/>
              <a:t>that</a:t>
            </a:r>
            <a:r>
              <a:rPr lang="nl-NL" sz="2400" dirty="0"/>
              <a:t> share house. – </a:t>
            </a:r>
            <a:r>
              <a:rPr lang="nl-NL" sz="2400" dirty="0" err="1"/>
              <a:t>Use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tips in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writing</a:t>
            </a:r>
            <a:r>
              <a:rPr lang="nl-NL" sz="2400" dirty="0"/>
              <a:t> </a:t>
            </a:r>
            <a:r>
              <a:rPr lang="nl-NL" sz="2400" dirty="0" err="1"/>
              <a:t>toolkit</a:t>
            </a:r>
            <a:r>
              <a:rPr lang="nl-NL" sz="2400" dirty="0"/>
              <a:t> on </a:t>
            </a:r>
            <a:r>
              <a:rPr lang="nl-NL" sz="2400" dirty="0" err="1"/>
              <a:t>the</a:t>
            </a:r>
            <a:r>
              <a:rPr lang="nl-NL" sz="2400" dirty="0"/>
              <a:t> Wiki.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Introduce </a:t>
            </a:r>
            <a:r>
              <a:rPr lang="nl-NL" sz="2400" dirty="0" err="1"/>
              <a:t>yourself</a:t>
            </a:r>
            <a:r>
              <a:rPr lang="nl-NL" sz="2400" dirty="0"/>
              <a:t>, </a:t>
            </a:r>
            <a:r>
              <a:rPr lang="nl-NL" sz="2400" dirty="0" err="1"/>
              <a:t>explain</a:t>
            </a:r>
            <a:r>
              <a:rPr lang="nl-NL" sz="2400" dirty="0"/>
              <a:t> </a:t>
            </a:r>
            <a:r>
              <a:rPr lang="nl-NL" sz="2400" dirty="0" err="1"/>
              <a:t>why</a:t>
            </a:r>
            <a:r>
              <a:rPr lang="nl-NL" sz="2400" dirty="0"/>
              <a:t> </a:t>
            </a:r>
            <a:r>
              <a:rPr lang="nl-NL" sz="2400" dirty="0" err="1"/>
              <a:t>you</a:t>
            </a:r>
            <a:r>
              <a:rPr lang="nl-NL" sz="2400" dirty="0"/>
              <a:t> </a:t>
            </a:r>
            <a:r>
              <a:rPr lang="nl-NL" sz="2400" dirty="0" err="1"/>
              <a:t>will</a:t>
            </a:r>
            <a:r>
              <a:rPr lang="nl-NL" sz="2400" dirty="0"/>
              <a:t> </a:t>
            </a:r>
            <a:r>
              <a:rPr lang="nl-NL" sz="2400" dirty="0" err="1"/>
              <a:t>be</a:t>
            </a:r>
            <a:r>
              <a:rPr lang="nl-NL" sz="2400" dirty="0"/>
              <a:t> in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city</a:t>
            </a:r>
            <a:r>
              <a:rPr lang="nl-NL" sz="2400" dirty="0"/>
              <a:t> </a:t>
            </a:r>
            <a:r>
              <a:rPr lang="nl-NL" sz="2400" dirty="0" err="1"/>
              <a:t>and</a:t>
            </a:r>
            <a:r>
              <a:rPr lang="nl-NL" sz="2400" dirty="0"/>
              <a:t> </a:t>
            </a:r>
            <a:r>
              <a:rPr lang="nl-NL" sz="2400" dirty="0" err="1"/>
              <a:t>for</a:t>
            </a:r>
            <a:r>
              <a:rPr lang="nl-NL" sz="2400" dirty="0"/>
              <a:t> </a:t>
            </a:r>
            <a:r>
              <a:rPr lang="nl-NL" sz="2400" dirty="0" err="1"/>
              <a:t>how</a:t>
            </a:r>
            <a:r>
              <a:rPr lang="nl-NL" sz="2400" dirty="0"/>
              <a:t> long, </a:t>
            </a:r>
            <a:r>
              <a:rPr lang="nl-NL" sz="2400" dirty="0" err="1"/>
              <a:t>and</a:t>
            </a:r>
            <a:r>
              <a:rPr lang="nl-NL" sz="2400" dirty="0"/>
              <a:t> </a:t>
            </a:r>
            <a:r>
              <a:rPr lang="nl-NL" sz="2400" dirty="0" err="1"/>
              <a:t>promote</a:t>
            </a:r>
            <a:r>
              <a:rPr lang="nl-NL" sz="2400" dirty="0"/>
              <a:t> </a:t>
            </a:r>
            <a:r>
              <a:rPr lang="nl-NL" sz="2400" dirty="0" err="1"/>
              <a:t>yourself</a:t>
            </a:r>
            <a:r>
              <a:rPr lang="nl-NL" sz="2400" dirty="0"/>
              <a:t> as a </a:t>
            </a:r>
            <a:r>
              <a:rPr lang="nl-NL" sz="2400" dirty="0" err="1"/>
              <a:t>fabulous</a:t>
            </a:r>
            <a:r>
              <a:rPr lang="nl-NL" sz="2400" dirty="0"/>
              <a:t> house mate </a:t>
            </a:r>
            <a:r>
              <a:rPr lang="nl-NL" sz="2400" dirty="0" err="1"/>
              <a:t>who’s</a:t>
            </a:r>
            <a:r>
              <a:rPr lang="nl-NL" sz="2400" dirty="0"/>
              <a:t> </a:t>
            </a:r>
            <a:r>
              <a:rPr lang="nl-NL" sz="2400" dirty="0" err="1"/>
              <a:t>able</a:t>
            </a:r>
            <a:r>
              <a:rPr lang="nl-NL" sz="2400" dirty="0"/>
              <a:t> </a:t>
            </a:r>
            <a:r>
              <a:rPr lang="nl-NL" sz="2400" dirty="0" err="1"/>
              <a:t>to</a:t>
            </a:r>
            <a:r>
              <a:rPr lang="nl-NL" sz="2400" dirty="0"/>
              <a:t> </a:t>
            </a:r>
            <a:r>
              <a:rPr lang="nl-NL" sz="2400" dirty="0" err="1"/>
              <a:t>pay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monthly</a:t>
            </a:r>
            <a:r>
              <a:rPr lang="nl-NL" sz="2400" dirty="0"/>
              <a:t> or </a:t>
            </a:r>
            <a:r>
              <a:rPr lang="nl-NL" sz="2400" dirty="0" err="1"/>
              <a:t>weekly</a:t>
            </a:r>
            <a:r>
              <a:rPr lang="nl-NL" sz="2400" dirty="0"/>
              <a:t> rent. </a:t>
            </a:r>
            <a:r>
              <a:rPr lang="nl-NL" sz="2400" i="1" dirty="0"/>
              <a:t>100 – 150 </a:t>
            </a:r>
            <a:r>
              <a:rPr lang="nl-NL" sz="2400" i="1" dirty="0" err="1"/>
              <a:t>words</a:t>
            </a:r>
            <a:endParaRPr lang="nl-NL" sz="2400" i="1" dirty="0"/>
          </a:p>
          <a:p>
            <a:pPr>
              <a:lnSpc>
                <a:spcPct val="100000"/>
              </a:lnSpc>
            </a:pPr>
            <a:r>
              <a:rPr lang="nl-NL" sz="2400" dirty="0" err="1"/>
              <a:t>Add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screen shot </a:t>
            </a:r>
            <a:r>
              <a:rPr lang="nl-NL" sz="2400" dirty="0" err="1"/>
              <a:t>to</a:t>
            </a:r>
            <a:r>
              <a:rPr lang="nl-NL" sz="2400" dirty="0"/>
              <a:t> </a:t>
            </a:r>
            <a:r>
              <a:rPr lang="nl-NL" sz="2400" dirty="0" err="1"/>
              <a:t>your</a:t>
            </a:r>
            <a:r>
              <a:rPr lang="nl-NL" sz="2400" dirty="0"/>
              <a:t> Word document.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Hand in </a:t>
            </a:r>
            <a:r>
              <a:rPr lang="nl-NL" sz="2400" dirty="0" err="1"/>
              <a:t>the</a:t>
            </a:r>
            <a:r>
              <a:rPr lang="nl-NL" sz="2400" dirty="0"/>
              <a:t> first draft </a:t>
            </a:r>
            <a:r>
              <a:rPr lang="nl-NL" sz="2400" dirty="0" err="1"/>
              <a:t>with</a:t>
            </a:r>
            <a:r>
              <a:rPr lang="nl-NL" sz="2400" dirty="0"/>
              <a:t> </a:t>
            </a:r>
            <a:r>
              <a:rPr lang="nl-NL" sz="2400" dirty="0" err="1"/>
              <a:t>comments</a:t>
            </a:r>
            <a:r>
              <a:rPr lang="nl-NL" sz="2400" dirty="0"/>
              <a:t> </a:t>
            </a:r>
            <a:r>
              <a:rPr lang="nl-NL" sz="2400" dirty="0" err="1"/>
              <a:t>and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final</a:t>
            </a:r>
            <a:r>
              <a:rPr lang="nl-NL" sz="2400" dirty="0"/>
              <a:t> </a:t>
            </a:r>
            <a:r>
              <a:rPr lang="nl-NL" sz="2400" dirty="0" err="1"/>
              <a:t>optimised</a:t>
            </a:r>
            <a:r>
              <a:rPr lang="nl-NL" sz="2400" dirty="0"/>
              <a:t> </a:t>
            </a:r>
            <a:r>
              <a:rPr lang="nl-NL" sz="2400" dirty="0" err="1"/>
              <a:t>version</a:t>
            </a:r>
            <a:r>
              <a:rPr lang="nl-NL" sz="2400" dirty="0"/>
              <a:t>.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Your</a:t>
            </a:r>
            <a:r>
              <a:rPr lang="nl-NL" sz="6000" dirty="0"/>
              <a:t> </a:t>
            </a:r>
            <a:r>
              <a:rPr lang="nl-NL" sz="6000" dirty="0" err="1"/>
              <a:t>ideal</a:t>
            </a:r>
            <a:r>
              <a:rPr lang="nl-NL" sz="6000" dirty="0"/>
              <a:t> share house – A2</a:t>
            </a:r>
          </a:p>
        </p:txBody>
      </p:sp>
    </p:spTree>
    <p:extLst>
      <p:ext uri="{BB962C8B-B14F-4D97-AF65-F5344CB8AC3E}">
        <p14:creationId xmlns:p14="http://schemas.microsoft.com/office/powerpoint/2010/main" val="17306218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Hout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out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out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29038</TotalTime>
  <Words>1310</Words>
  <Application>Microsoft Macintosh PowerPoint</Application>
  <PresentationFormat>Breedbeeld</PresentationFormat>
  <Paragraphs>360</Paragraphs>
  <Slides>17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6" baseType="lpstr">
      <vt:lpstr>Arial</vt:lpstr>
      <vt:lpstr>Calibri</vt:lpstr>
      <vt:lpstr>Rockwell</vt:lpstr>
      <vt:lpstr>Rockwell Condensed</vt:lpstr>
      <vt:lpstr>Rockwell Extra Bold</vt:lpstr>
      <vt:lpstr>Segoe Print</vt:lpstr>
      <vt:lpstr>Times New Roman</vt:lpstr>
      <vt:lpstr>Wingdings</vt:lpstr>
      <vt:lpstr>Houttype</vt:lpstr>
      <vt:lpstr>Writing</vt:lpstr>
      <vt:lpstr>PowerPoint-presentatie</vt:lpstr>
      <vt:lpstr>The next three weeks</vt:lpstr>
      <vt:lpstr>PowerPoint-presentatie</vt:lpstr>
      <vt:lpstr>PowerPoint-presentatie</vt:lpstr>
      <vt:lpstr>The next three weeks</vt:lpstr>
      <vt:lpstr>Assignments in 5 steps</vt:lpstr>
      <vt:lpstr>This week’s assignment</vt:lpstr>
      <vt:lpstr>Your ideal share house – A2</vt:lpstr>
      <vt:lpstr>Your dream job – b1/b2</vt:lpstr>
      <vt:lpstr>Sentence structure</vt:lpstr>
      <vt:lpstr>Bevestigende zin</vt:lpstr>
      <vt:lpstr>Bevestigende zin + plaats &amp; tijd</vt:lpstr>
      <vt:lpstr>Bevestigende zin + mw voorwerp</vt:lpstr>
      <vt:lpstr>ontkennende zin</vt:lpstr>
      <vt:lpstr>vraagzinnen</vt:lpstr>
      <vt:lpstr>Vertaaloefening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2 - Thursday</dc:title>
  <dc:creator>nathalie keunen</dc:creator>
  <cp:lastModifiedBy>nathalie keunen</cp:lastModifiedBy>
  <cp:revision>188</cp:revision>
  <cp:lastPrinted>2020-11-12T13:37:43Z</cp:lastPrinted>
  <dcterms:created xsi:type="dcterms:W3CDTF">2020-09-03T05:43:53Z</dcterms:created>
  <dcterms:modified xsi:type="dcterms:W3CDTF">2021-01-05T07:45:24Z</dcterms:modified>
</cp:coreProperties>
</file>