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4" r:id="rId1"/>
  </p:sldMasterIdLst>
  <p:sldIdLst>
    <p:sldId id="256" r:id="rId2"/>
    <p:sldId id="280" r:id="rId3"/>
    <p:sldId id="260" r:id="rId4"/>
    <p:sldId id="259" r:id="rId5"/>
    <p:sldId id="263" r:id="rId6"/>
    <p:sldId id="261" r:id="rId7"/>
    <p:sldId id="264" r:id="rId8"/>
    <p:sldId id="262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81" r:id="rId17"/>
    <p:sldId id="282" r:id="rId18"/>
    <p:sldId id="272" r:id="rId19"/>
    <p:sldId id="274" r:id="rId20"/>
    <p:sldId id="275" r:id="rId21"/>
    <p:sldId id="276" r:id="rId22"/>
    <p:sldId id="277" r:id="rId23"/>
    <p:sldId id="278" r:id="rId24"/>
    <p:sldId id="279" r:id="rId25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8941"/>
    <p:restoredTop sz="95768"/>
  </p:normalViewPr>
  <p:slideViewPr>
    <p:cSldViewPr snapToGrid="0" snapToObjects="1">
      <p:cViewPr>
        <p:scale>
          <a:sx n="119" d="100"/>
          <a:sy n="119" d="100"/>
        </p:scale>
        <p:origin x="14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20834" y="134694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920834" y="429969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175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920834" y="1484779"/>
            <a:ext cx="10222992" cy="274320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" name="Group 9"/>
          <p:cNvGrpSpPr/>
          <p:nvPr/>
        </p:nvGrpSpPr>
        <p:grpSpPr>
          <a:xfrm>
            <a:off x="9649215" y="4068923"/>
            <a:ext cx="1080904" cy="1080902"/>
            <a:chOff x="9685338" y="4460675"/>
            <a:chExt cx="1080904" cy="1080902"/>
          </a:xfrm>
        </p:grpSpPr>
        <p:sp>
          <p:nvSpPr>
            <p:cNvPr id="11" name="Oval 10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ckwell Extra Bold" pitchFamily="18" charset="0"/>
                <a:ea typeface="+mn-ea"/>
                <a:cs typeface="+mn-cs"/>
              </a:endParaRPr>
            </a:p>
          </p:txBody>
        </p:sp>
        <p:sp>
          <p:nvSpPr>
            <p:cNvPr id="12" name="Oval 11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51560" y="1432223"/>
            <a:ext cx="9966960" cy="3035808"/>
          </a:xfrm>
        </p:spPr>
        <p:txBody>
          <a:bodyPr anchor="ctr">
            <a:noAutofit/>
          </a:bodyPr>
          <a:lstStyle>
            <a:lvl1pPr algn="l">
              <a:lnSpc>
                <a:spcPct val="80000"/>
              </a:lnSpc>
              <a:defRPr sz="9600" cap="all" baseline="0">
                <a:blipFill dpi="0" rotWithShape="1">
                  <a:blip r:embed="rId4"/>
                  <a:srcRect/>
                  <a:tile tx="6350" ty="-127000" sx="65000" sy="64000" flip="none" algn="tl"/>
                </a:blip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9848" y="4389120"/>
            <a:ext cx="7891272" cy="1069848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E54C8-836F-A447-8F53-1D7FF0DE8B4B}" type="datetimeFigureOut">
              <a:rPr lang="nl-NL" smtClean="0"/>
              <a:t>03-09-2020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592733" y="4289334"/>
            <a:ext cx="1193868" cy="640080"/>
          </a:xfrm>
        </p:spPr>
        <p:txBody>
          <a:bodyPr/>
          <a:lstStyle>
            <a:lvl1pPr>
              <a:defRPr sz="2800"/>
            </a:lvl1pPr>
          </a:lstStyle>
          <a:p>
            <a:fld id="{C87B1035-6FD0-E94D-88A6-C6AC0870A17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017380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Tekststijl van het model bewerken
Tweede niveau
Derde niveau
Vierde niveau
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E54C8-836F-A447-8F53-1D7FF0DE8B4B}" type="datetimeFigureOut">
              <a:rPr lang="nl-NL" smtClean="0"/>
              <a:t>03-09-2020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7B1035-6FD0-E94D-88A6-C6AC0870A17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198605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533400"/>
            <a:ext cx="2552700" cy="5638800"/>
          </a:xfrm>
        </p:spPr>
        <p:txBody>
          <a:bodyPr vert="eaVert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66800" y="533400"/>
            <a:ext cx="7505700" cy="5638800"/>
          </a:xfrm>
        </p:spPr>
        <p:txBody>
          <a:bodyPr vert="eaVert"/>
          <a:lstStyle/>
          <a:p>
            <a:pPr lvl="0"/>
            <a:r>
              <a:rPr lang="nl-NL"/>
              <a:t>Tekststijl van het model bewerken
Tweede niveau
Derde niveau
Vierde niveau
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E54C8-836F-A447-8F53-1D7FF0DE8B4B}" type="datetimeFigureOut">
              <a:rPr lang="nl-NL" smtClean="0"/>
              <a:t>03-09-2020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7B1035-6FD0-E94D-88A6-C6AC0870A17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930717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
Tweede niveau
Derde niveau
Vierde niveau
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E54C8-836F-A447-8F53-1D7FF0DE8B4B}" type="datetimeFigureOut">
              <a:rPr lang="nl-NL" smtClean="0"/>
              <a:t>03-09-2020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7B1035-6FD0-E94D-88A6-C6AC0870A17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007497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4917989"/>
            <a:ext cx="12192000" cy="194001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67128" y="1225296"/>
            <a:ext cx="9281160" cy="3520440"/>
          </a:xfrm>
        </p:spPr>
        <p:txBody>
          <a:bodyPr anchor="ctr">
            <a:normAutofit/>
          </a:bodyPr>
          <a:lstStyle>
            <a:lvl1pPr>
              <a:lnSpc>
                <a:spcPct val="80000"/>
              </a:lnSpc>
              <a:defRPr sz="8000" b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65774" y="5020056"/>
            <a:ext cx="9052560" cy="1066800"/>
          </a:xfrm>
        </p:spPr>
        <p:txBody>
          <a:bodyPr anchor="t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
Tweede niveau
Derde niveau
Vierde niveau
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593667" y="6272784"/>
            <a:ext cx="2644309" cy="365125"/>
          </a:xfrm>
        </p:spPr>
        <p:txBody>
          <a:bodyPr/>
          <a:lstStyle/>
          <a:p>
            <a:fld id="{341E54C8-836F-A447-8F53-1D7FF0DE8B4B}" type="datetimeFigureOut">
              <a:rPr lang="nl-NL" smtClean="0"/>
              <a:t>03-09-2020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82708" y="6272784"/>
            <a:ext cx="6327648" cy="365125"/>
          </a:xfrm>
        </p:spPr>
        <p:txBody>
          <a:bodyPr/>
          <a:lstStyle/>
          <a:p>
            <a:endParaRPr lang="nl-NL"/>
          </a:p>
        </p:txBody>
      </p:sp>
      <p:grpSp>
        <p:nvGrpSpPr>
          <p:cNvPr id="8" name="Group 7"/>
          <p:cNvGrpSpPr/>
          <p:nvPr/>
        </p:nvGrpSpPr>
        <p:grpSpPr>
          <a:xfrm>
            <a:off x="897399" y="2325848"/>
            <a:ext cx="1080904" cy="1080902"/>
            <a:chOff x="9685338" y="4460675"/>
            <a:chExt cx="1080904" cy="1080902"/>
          </a:xfrm>
        </p:grpSpPr>
        <p:sp>
          <p:nvSpPr>
            <p:cNvPr id="9" name="Oval 8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ckwell Extra Bold" pitchFamily="18" charset="0"/>
                <a:ea typeface="+mn-ea"/>
                <a:cs typeface="+mn-cs"/>
              </a:endParaRPr>
            </a:p>
          </p:txBody>
        </p:sp>
        <p:sp>
          <p:nvSpPr>
            <p:cNvPr id="10" name="Oval 9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3702" y="2506133"/>
            <a:ext cx="1188298" cy="720332"/>
          </a:xfrm>
        </p:spPr>
        <p:txBody>
          <a:bodyPr/>
          <a:lstStyle>
            <a:lvl1pPr>
              <a:defRPr sz="2800"/>
            </a:lvl1pPr>
          </a:lstStyle>
          <a:p>
            <a:fld id="{C87B1035-6FD0-E94D-88A6-C6AC0870A17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616037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9848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Tekststijl van het model bewerken
Tweede niveau
Derde niveau
Vierde niveau
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64224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Tekststijl van het model bewerken
Tweede niveau
Derde niveau
Vierde niveau
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E54C8-836F-A447-8F53-1D7FF0DE8B4B}" type="datetimeFigureOut">
              <a:rPr lang="nl-NL" smtClean="0"/>
              <a:t>03-09-2020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7B1035-6FD0-E94D-88A6-C6AC0870A17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007696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
Tweede niveau
Derde niveau
Vierde niveau
Vijfde niveau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Tekststijl van het model bewerken
Tweede niveau
Derde niveau
Vierde niveau
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64224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
Tweede niveau
Derde niveau
Vierde niveau
Vijfde niveau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64224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Tekststijl van het model bewerken
Tweede niveau
Derde niveau
Vierde niveau
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E54C8-836F-A447-8F53-1D7FF0DE8B4B}" type="datetimeFigureOut">
              <a:rPr lang="nl-NL" smtClean="0"/>
              <a:t>03-09-2020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7B1035-6FD0-E94D-88A6-C6AC0870A172}" type="slidenum">
              <a:rPr lang="nl-NL" smtClean="0"/>
              <a:t>‹nr.›</a:t>
            </a:fld>
            <a:endParaRPr lang="nl-NL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04703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E54C8-836F-A447-8F53-1D7FF0DE8B4B}" type="datetimeFigureOut">
              <a:rPr lang="nl-NL" smtClean="0"/>
              <a:t>03-09-2020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7B1035-6FD0-E94D-88A6-C6AC0870A172}" type="slidenum">
              <a:rPr lang="nl-NL" smtClean="0"/>
              <a:t>‹nr.›</a:t>
            </a:fld>
            <a:endParaRPr lang="nl-NL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44323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E54C8-836F-A447-8F53-1D7FF0DE8B4B}" type="datetimeFigureOut">
              <a:rPr lang="nl-NL" smtClean="0"/>
              <a:t>03-09-2020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7B1035-6FD0-E94D-88A6-C6AC0870A17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706551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0"/>
            <a:ext cx="6711696" cy="5020056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Tekststijl van het model bewerken
Tweede niveau
Derde niveau
Vierde niveau
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
Tweede niveau
Derde niveau
Vierde niveau
Vijfde niveau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E54C8-836F-A447-8F53-1D7FF0DE8B4B}" type="datetimeFigureOut">
              <a:rPr lang="nl-NL" smtClean="0"/>
              <a:t>03-09-2020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10" name="Oval 9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ckwell Extra Bold" pitchFamily="18" charset="0"/>
                <a:ea typeface="+mn-ea"/>
                <a:cs typeface="+mn-cs"/>
              </a:endParaRPr>
            </a:p>
          </p:txBody>
        </p:sp>
        <p:sp>
          <p:nvSpPr>
            <p:cNvPr id="11" name="Oval 10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7B1035-6FD0-E94D-88A6-C6AC0870A17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41379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303740" cy="6858000"/>
          </a:xfrm>
          <a:solidFill>
            <a:schemeClr val="tx2">
              <a:lumMod val="20000"/>
              <a:lumOff val="8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
Tweede niveau
Derde niveau
Vierde niveau
Vijfde niveau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E54C8-836F-A447-8F53-1D7FF0DE8B4B}" type="datetimeFigureOut">
              <a:rPr lang="nl-NL" smtClean="0"/>
              <a:t>03-09-2020</a:t>
            </a:fld>
            <a:endParaRPr lang="nl-NL"/>
          </a:p>
        </p:txBody>
      </p:sp>
      <p:grpSp>
        <p:nvGrpSpPr>
          <p:cNvPr id="8" name="Group 7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9" name="Oval 8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ckwell Extra Bold" pitchFamily="18" charset="0"/>
                <a:ea typeface="+mn-ea"/>
                <a:cs typeface="+mn-cs"/>
              </a:endParaRPr>
            </a:p>
          </p:txBody>
        </p:sp>
        <p:sp>
          <p:nvSpPr>
            <p:cNvPr id="10" name="Oval 9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7B1035-6FD0-E94D-88A6-C6AC0870A17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505008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9848" y="484632"/>
            <a:ext cx="10058400" cy="16093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121408"/>
            <a:ext cx="10058400" cy="40507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Tekststijl van het model bewerken
Tweede niveau
Derde niveau
Vierde niveau
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964424" y="6272784"/>
            <a:ext cx="32735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2"/>
                </a:solidFill>
              </a:defRPr>
            </a:lvl1pPr>
          </a:lstStyle>
          <a:p>
            <a:fld id="{341E54C8-836F-A447-8F53-1D7FF0DE8B4B}" type="datetimeFigureOut">
              <a:rPr lang="nl-NL" smtClean="0"/>
              <a:t>03-09-2020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88136" y="6272784"/>
            <a:ext cx="63276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endParaRPr lang="nl-NL"/>
          </a:p>
        </p:txBody>
      </p:sp>
      <p:grpSp>
        <p:nvGrpSpPr>
          <p:cNvPr id="7" name="Group 6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8" name="Oval 7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13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14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ckwell Extra Bold" pitchFamily="18" charset="0"/>
                <a:ea typeface="+mn-ea"/>
                <a:cs typeface="+mn-cs"/>
              </a:endParaRPr>
            </a:p>
          </p:txBody>
        </p:sp>
        <p:sp>
          <p:nvSpPr>
            <p:cNvPr id="9" name="Oval 8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11128" y="6272784"/>
            <a:ext cx="6400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1">
                <a:solidFill>
                  <a:srgbClr val="FFFFFF"/>
                </a:solidFill>
                <a:latin typeface="+mj-lt"/>
              </a:defRPr>
            </a:lvl1pPr>
          </a:lstStyle>
          <a:p>
            <a:fld id="{C87B1035-6FD0-E94D-88A6-C6AC0870A17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94702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kern="1200" cap="all" baseline="0">
          <a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tile tx="6350" ty="-127000" sx="65000" sy="64000" flip="none" algn="tl"/>
          </a:blip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hyperlink" Target="https://maken.wikiwijs.nl/bestanden/1033654/A1_making_conversation_Doing_Business_1__Word_List.pdf" TargetMode="Externa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4FA5C3E-D953-EA46-ACED-690FD0F3007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Week 2 - </a:t>
            </a:r>
            <a:r>
              <a:rPr lang="nl-NL" dirty="0" err="1"/>
              <a:t>Thursday</a:t>
            </a:r>
            <a:endParaRPr lang="nl-NL" dirty="0"/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CFA26EFF-54E4-2849-8A07-B1913F7B379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/>
              <a:t>Online class</a:t>
            </a:r>
          </a:p>
        </p:txBody>
      </p:sp>
    </p:spTree>
    <p:extLst>
      <p:ext uri="{BB962C8B-B14F-4D97-AF65-F5344CB8AC3E}">
        <p14:creationId xmlns:p14="http://schemas.microsoft.com/office/powerpoint/2010/main" val="390331712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F70584D-4850-C64C-A392-140E07450B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/>
              <a:t>Then</a:t>
            </a:r>
            <a:r>
              <a:rPr lang="nl-NL" dirty="0"/>
              <a:t>/</a:t>
            </a:r>
            <a:r>
              <a:rPr lang="nl-NL" dirty="0" err="1"/>
              <a:t>than</a:t>
            </a:r>
            <a:endParaRPr lang="nl-NL" dirty="0"/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572C59A3-8E48-B744-9649-663DD394186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3073044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F70584D-4850-C64C-A392-140E07450B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sz="6000" dirty="0" err="1"/>
              <a:t>Then</a:t>
            </a:r>
            <a:r>
              <a:rPr lang="nl-NL" sz="6000" dirty="0"/>
              <a:t> = dan(tijd) </a:t>
            </a:r>
            <a:r>
              <a:rPr lang="nl-NL" sz="6000" dirty="0" err="1"/>
              <a:t>I’ll</a:t>
            </a:r>
            <a:r>
              <a:rPr lang="nl-NL" sz="6000" dirty="0"/>
              <a:t> </a:t>
            </a:r>
            <a:r>
              <a:rPr lang="nl-NL" sz="6000" dirty="0" err="1"/>
              <a:t>see</a:t>
            </a:r>
            <a:r>
              <a:rPr lang="nl-NL" sz="6000" dirty="0"/>
              <a:t> </a:t>
            </a:r>
            <a:r>
              <a:rPr lang="nl-NL" sz="6000" dirty="0" err="1"/>
              <a:t>you</a:t>
            </a:r>
            <a:r>
              <a:rPr lang="nl-NL" sz="6000" dirty="0"/>
              <a:t> </a:t>
            </a:r>
            <a:r>
              <a:rPr lang="nl-NL" sz="6000" dirty="0" err="1"/>
              <a:t>then</a:t>
            </a:r>
            <a:br>
              <a:rPr lang="nl-NL" sz="6000" dirty="0"/>
            </a:br>
            <a:br>
              <a:rPr lang="nl-NL" sz="6000" dirty="0"/>
            </a:br>
            <a:r>
              <a:rPr lang="nl-NL" sz="6000" dirty="0" err="1"/>
              <a:t>Than</a:t>
            </a:r>
            <a:r>
              <a:rPr lang="nl-NL" sz="6000" dirty="0"/>
              <a:t> = dan(vergelijking) her </a:t>
            </a:r>
            <a:r>
              <a:rPr lang="nl-NL" sz="6000" dirty="0" err="1"/>
              <a:t>car</a:t>
            </a:r>
            <a:r>
              <a:rPr lang="nl-NL" sz="6000" dirty="0"/>
              <a:t> is </a:t>
            </a:r>
            <a:r>
              <a:rPr lang="nl-NL" sz="6000" dirty="0" err="1"/>
              <a:t>bigger</a:t>
            </a:r>
            <a:r>
              <a:rPr lang="nl-NL" sz="6000" dirty="0"/>
              <a:t> </a:t>
            </a:r>
            <a:r>
              <a:rPr lang="nl-NL" sz="6000" dirty="0" err="1"/>
              <a:t>than</a:t>
            </a:r>
            <a:r>
              <a:rPr lang="nl-NL" sz="6000" dirty="0"/>
              <a:t> mine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572C59A3-8E48-B744-9649-663DD394186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1785605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F70584D-4850-C64C-A392-140E07450B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Through/</a:t>
            </a:r>
            <a:r>
              <a:rPr lang="nl-NL" dirty="0" err="1"/>
              <a:t>threw</a:t>
            </a:r>
            <a:endParaRPr lang="nl-NL" dirty="0"/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572C59A3-8E48-B744-9649-663DD394186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4409191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F70584D-4850-C64C-A392-140E07450B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sz="6000" dirty="0"/>
              <a:t>Through = door (</a:t>
            </a:r>
            <a:r>
              <a:rPr lang="nl-NL" sz="6000" dirty="0" err="1"/>
              <a:t>through</a:t>
            </a:r>
            <a:r>
              <a:rPr lang="nl-NL" sz="6000" dirty="0"/>
              <a:t> </a:t>
            </a:r>
            <a:r>
              <a:rPr lang="nl-NL" sz="6000" dirty="0" err="1"/>
              <a:t>thick</a:t>
            </a:r>
            <a:r>
              <a:rPr lang="nl-NL" sz="6000" dirty="0"/>
              <a:t> </a:t>
            </a:r>
            <a:r>
              <a:rPr lang="nl-NL" sz="6000" dirty="0" err="1"/>
              <a:t>and</a:t>
            </a:r>
            <a:r>
              <a:rPr lang="nl-NL" sz="6000" dirty="0"/>
              <a:t> </a:t>
            </a:r>
            <a:r>
              <a:rPr lang="nl-NL" sz="6000" dirty="0" err="1"/>
              <a:t>thin</a:t>
            </a:r>
            <a:r>
              <a:rPr lang="nl-NL" sz="6000" dirty="0"/>
              <a:t>)</a:t>
            </a:r>
            <a:br>
              <a:rPr lang="nl-NL" sz="6000" dirty="0"/>
            </a:br>
            <a:br>
              <a:rPr lang="nl-NL" sz="6000" dirty="0"/>
            </a:br>
            <a:r>
              <a:rPr lang="nl-NL" sz="6000" dirty="0" err="1"/>
              <a:t>threw</a:t>
            </a:r>
            <a:r>
              <a:rPr lang="nl-NL" sz="6000" dirty="0"/>
              <a:t> = gooide (i </a:t>
            </a:r>
            <a:r>
              <a:rPr lang="nl-NL" sz="6000" dirty="0" err="1"/>
              <a:t>threw</a:t>
            </a:r>
            <a:r>
              <a:rPr lang="nl-NL" sz="6000" dirty="0"/>
              <a:t> a </a:t>
            </a:r>
            <a:r>
              <a:rPr lang="nl-NL" sz="6000" dirty="0" err="1"/>
              <a:t>ball</a:t>
            </a:r>
            <a:r>
              <a:rPr lang="nl-NL" sz="6000" dirty="0"/>
              <a:t>)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572C59A3-8E48-B744-9649-663DD394186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7266310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F70584D-4850-C64C-A392-140E07450B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Live/life/</a:t>
            </a:r>
            <a:r>
              <a:rPr lang="nl-NL" dirty="0" err="1"/>
              <a:t>to</a:t>
            </a:r>
            <a:r>
              <a:rPr lang="nl-NL" dirty="0"/>
              <a:t> live/</a:t>
            </a:r>
            <a:r>
              <a:rPr lang="nl-NL" dirty="0" err="1"/>
              <a:t>lives</a:t>
            </a:r>
            <a:endParaRPr lang="nl-NL" dirty="0"/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572C59A3-8E48-B744-9649-663DD394186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9402600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F70584D-4850-C64C-A392-140E07450B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sz="5300" dirty="0"/>
              <a:t>Live = live (concert) </a:t>
            </a:r>
            <a:br>
              <a:rPr lang="nl-NL" sz="5300" dirty="0"/>
            </a:br>
            <a:r>
              <a:rPr lang="nl-NL" sz="5300" dirty="0"/>
              <a:t>live = leven (</a:t>
            </a:r>
            <a:r>
              <a:rPr lang="nl-NL" sz="5300" dirty="0" err="1"/>
              <a:t>to</a:t>
            </a:r>
            <a:r>
              <a:rPr lang="nl-NL" sz="5300" dirty="0"/>
              <a:t> live – i live/</a:t>
            </a:r>
            <a:r>
              <a:rPr lang="nl-NL" sz="5300" dirty="0" err="1"/>
              <a:t>she</a:t>
            </a:r>
            <a:r>
              <a:rPr lang="nl-NL" sz="5300" dirty="0"/>
              <a:t> </a:t>
            </a:r>
            <a:r>
              <a:rPr lang="nl-NL" sz="5300" dirty="0" err="1"/>
              <a:t>lives</a:t>
            </a:r>
            <a:r>
              <a:rPr lang="nl-NL" sz="5300" dirty="0"/>
              <a:t>)</a:t>
            </a:r>
            <a:br>
              <a:rPr lang="nl-NL" sz="5300" dirty="0"/>
            </a:br>
            <a:r>
              <a:rPr lang="nl-NL" sz="5300" dirty="0"/>
              <a:t>life = (het) leven (i love </a:t>
            </a:r>
            <a:r>
              <a:rPr lang="nl-NL" sz="5300" dirty="0" err="1"/>
              <a:t>my</a:t>
            </a:r>
            <a:r>
              <a:rPr lang="nl-NL" sz="5300" dirty="0"/>
              <a:t> life) 	</a:t>
            </a:r>
            <a:r>
              <a:rPr lang="nl-NL" sz="4400" dirty="0"/>
              <a:t>meervoud: </a:t>
            </a:r>
            <a:r>
              <a:rPr lang="nl-NL" sz="4400" dirty="0" err="1"/>
              <a:t>lives</a:t>
            </a:r>
            <a:r>
              <a:rPr lang="nl-NL" sz="4400" dirty="0"/>
              <a:t> (</a:t>
            </a:r>
            <a:r>
              <a:rPr lang="nl-NL" sz="4400" dirty="0" err="1"/>
              <a:t>they</a:t>
            </a:r>
            <a:r>
              <a:rPr lang="nl-NL" sz="4400" dirty="0"/>
              <a:t> love </a:t>
            </a:r>
            <a:r>
              <a:rPr lang="nl-NL" sz="4400" dirty="0" err="1"/>
              <a:t>their</a:t>
            </a:r>
            <a:r>
              <a:rPr lang="nl-NL" sz="4400" dirty="0"/>
              <a:t> </a:t>
            </a:r>
            <a:r>
              <a:rPr lang="nl-NL" sz="4400" dirty="0" err="1"/>
              <a:t>lives</a:t>
            </a:r>
            <a:r>
              <a:rPr lang="nl-NL" sz="4400" dirty="0"/>
              <a:t>)</a:t>
            </a:r>
            <a:endParaRPr lang="nl-NL" dirty="0"/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572C59A3-8E48-B744-9649-663DD394186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2876171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4FA5C3E-D953-EA46-ACED-690FD0F3007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Rode draadopdracht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CFA26EFF-54E4-2849-8A07-B1913F7B379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92097286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F70584D-4850-C64C-A392-140E07450B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sz="5300" dirty="0"/>
              <a:t>Skills: </a:t>
            </a:r>
            <a:r>
              <a:rPr lang="nl-NL" sz="5300" dirty="0" err="1"/>
              <a:t>Listening</a:t>
            </a:r>
            <a:r>
              <a:rPr lang="nl-NL" sz="5300" dirty="0"/>
              <a:t>/</a:t>
            </a:r>
            <a:r>
              <a:rPr lang="nl-NL" sz="5300" dirty="0" err="1"/>
              <a:t>viewing</a:t>
            </a:r>
            <a:r>
              <a:rPr lang="nl-NL" sz="5300" dirty="0"/>
              <a:t>, reading, </a:t>
            </a:r>
            <a:r>
              <a:rPr lang="nl-NL" sz="5300" dirty="0" err="1"/>
              <a:t>writing</a:t>
            </a:r>
            <a:r>
              <a:rPr lang="nl-NL" sz="5300" dirty="0"/>
              <a:t>, </a:t>
            </a:r>
            <a:r>
              <a:rPr lang="nl-NL" sz="5300" dirty="0" err="1"/>
              <a:t>speaking</a:t>
            </a:r>
            <a:br>
              <a:rPr lang="nl-NL" sz="5300" dirty="0"/>
            </a:br>
            <a:br>
              <a:rPr lang="nl-NL" sz="5300" dirty="0"/>
            </a:br>
            <a:r>
              <a:rPr lang="nl-NL" sz="5300" dirty="0" err="1"/>
              <a:t>dive</a:t>
            </a:r>
            <a:r>
              <a:rPr lang="nl-NL" sz="5300" dirty="0"/>
              <a:t> </a:t>
            </a:r>
            <a:r>
              <a:rPr lang="nl-NL" sz="5300" dirty="0" err="1"/>
              <a:t>into</a:t>
            </a:r>
            <a:r>
              <a:rPr lang="nl-NL" sz="5300" dirty="0"/>
              <a:t> a real life drama</a:t>
            </a:r>
            <a:br>
              <a:rPr lang="nl-NL" sz="5300" dirty="0"/>
            </a:br>
            <a:r>
              <a:rPr lang="nl-NL" sz="5300" dirty="0" err="1"/>
              <a:t>critical</a:t>
            </a:r>
            <a:r>
              <a:rPr lang="nl-NL" sz="5300" dirty="0"/>
              <a:t> thinking: </a:t>
            </a:r>
            <a:r>
              <a:rPr lang="nl-NL" sz="5300" dirty="0" err="1"/>
              <a:t>viewing</a:t>
            </a:r>
            <a:r>
              <a:rPr lang="nl-NL" sz="5300" dirty="0"/>
              <a:t> </a:t>
            </a:r>
            <a:r>
              <a:rPr lang="nl-NL" sz="5300" dirty="0" err="1"/>
              <a:t>all</a:t>
            </a:r>
            <a:r>
              <a:rPr lang="nl-NL" sz="5300" dirty="0"/>
              <a:t> sides</a:t>
            </a:r>
            <a:br>
              <a:rPr lang="nl-NL" sz="5300" dirty="0"/>
            </a:br>
            <a:r>
              <a:rPr lang="nl-NL" sz="5300" dirty="0" err="1"/>
              <a:t>and</a:t>
            </a:r>
            <a:r>
              <a:rPr lang="nl-NL" sz="5300" dirty="0"/>
              <a:t> </a:t>
            </a:r>
            <a:r>
              <a:rPr lang="nl-NL" sz="5300" dirty="0" err="1"/>
              <a:t>defending</a:t>
            </a:r>
            <a:r>
              <a:rPr lang="nl-NL" sz="5300" dirty="0"/>
              <a:t> </a:t>
            </a:r>
            <a:r>
              <a:rPr lang="nl-NL" sz="5300" dirty="0" err="1"/>
              <a:t>one</a:t>
            </a:r>
            <a:endParaRPr lang="nl-NL" dirty="0"/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572C59A3-8E48-B744-9649-663DD394186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err="1"/>
              <a:t>Each</a:t>
            </a:r>
            <a:r>
              <a:rPr lang="nl-NL" dirty="0"/>
              <a:t> </a:t>
            </a:r>
            <a:r>
              <a:rPr lang="nl-NL" dirty="0" err="1"/>
              <a:t>lesson</a:t>
            </a:r>
            <a:r>
              <a:rPr lang="nl-NL" dirty="0"/>
              <a:t> </a:t>
            </a:r>
            <a:r>
              <a:rPr lang="nl-NL" dirty="0" err="1"/>
              <a:t>you’ll</a:t>
            </a:r>
            <a:r>
              <a:rPr lang="nl-NL" dirty="0"/>
              <a:t> complete </a:t>
            </a:r>
            <a:r>
              <a:rPr lang="nl-NL" dirty="0" err="1"/>
              <a:t>an</a:t>
            </a:r>
            <a:r>
              <a:rPr lang="nl-NL" dirty="0"/>
              <a:t> </a:t>
            </a:r>
            <a:r>
              <a:rPr lang="nl-NL" dirty="0" err="1"/>
              <a:t>assignment</a:t>
            </a:r>
            <a:r>
              <a:rPr lang="nl-NL" dirty="0"/>
              <a:t> in order </a:t>
            </a:r>
            <a:r>
              <a:rPr lang="nl-NL" dirty="0" err="1"/>
              <a:t>to</a:t>
            </a:r>
            <a:r>
              <a:rPr lang="nl-NL" dirty="0"/>
              <a:t> </a:t>
            </a:r>
            <a:r>
              <a:rPr lang="nl-NL" dirty="0" err="1"/>
              <a:t>conclude</a:t>
            </a:r>
            <a:r>
              <a:rPr lang="nl-NL" dirty="0"/>
              <a:t> </a:t>
            </a:r>
            <a:r>
              <a:rPr lang="nl-NL" dirty="0" err="1"/>
              <a:t>the</a:t>
            </a:r>
            <a:r>
              <a:rPr lang="nl-NL" dirty="0"/>
              <a:t> court case at </a:t>
            </a:r>
            <a:r>
              <a:rPr lang="nl-NL" dirty="0" err="1"/>
              <a:t>the</a:t>
            </a:r>
            <a:r>
              <a:rPr lang="nl-NL" dirty="0"/>
              <a:t> end of </a:t>
            </a:r>
            <a:r>
              <a:rPr lang="nl-NL" dirty="0" err="1"/>
              <a:t>the</a:t>
            </a:r>
            <a:r>
              <a:rPr lang="nl-NL" dirty="0"/>
              <a:t> </a:t>
            </a:r>
            <a:r>
              <a:rPr lang="nl-NL" dirty="0" err="1"/>
              <a:t>period</a:t>
            </a:r>
            <a:r>
              <a:rPr lang="nl-NL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54627415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4FA5C3E-D953-EA46-ACED-690FD0F3007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err="1"/>
              <a:t>grammar</a:t>
            </a:r>
            <a:r>
              <a:rPr lang="nl-NL" dirty="0"/>
              <a:t> &amp; </a:t>
            </a:r>
            <a:r>
              <a:rPr lang="nl-NL" dirty="0" err="1"/>
              <a:t>vocabulary</a:t>
            </a:r>
            <a:r>
              <a:rPr lang="nl-NL" dirty="0"/>
              <a:t> </a:t>
            </a:r>
            <a:r>
              <a:rPr lang="nl-NL" dirty="0" err="1"/>
              <a:t>challenge</a:t>
            </a:r>
            <a:endParaRPr lang="nl-NL" dirty="0"/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CFA26EFF-54E4-2849-8A07-B1913F7B379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68620424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F70584D-4850-C64C-A392-140E07450B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6000" dirty="0"/>
              <a:t>Woordenlijsten in wiki – </a:t>
            </a:r>
            <a:r>
              <a:rPr lang="nl-NL" sz="6000" dirty="0">
                <a:hlinkClick r:id="rId2"/>
              </a:rPr>
              <a:t>woordenlijst 1</a:t>
            </a:r>
            <a:endParaRPr lang="nl-NL" sz="6000" dirty="0"/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572C59A3-8E48-B744-9649-663DD394186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6771105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F70584D-4850-C64C-A392-140E07450B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/>
              <a:t>Your</a:t>
            </a:r>
            <a:r>
              <a:rPr lang="nl-NL" dirty="0"/>
              <a:t> </a:t>
            </a:r>
            <a:r>
              <a:rPr lang="nl-NL" dirty="0" err="1"/>
              <a:t>diary</a:t>
            </a:r>
            <a:r>
              <a:rPr lang="nl-NL" dirty="0"/>
              <a:t> entries</a:t>
            </a:r>
            <a:br>
              <a:rPr lang="nl-NL" dirty="0"/>
            </a:br>
            <a:endParaRPr lang="nl-NL" dirty="0"/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572C59A3-8E48-B744-9649-663DD394186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3740017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F70584D-4850-C64C-A392-140E07450B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6000" dirty="0"/>
              <a:t>Test: 	mix </a:t>
            </a:r>
            <a:r>
              <a:rPr lang="nl-NL" sz="6000" dirty="0" err="1"/>
              <a:t>grammar</a:t>
            </a:r>
            <a:r>
              <a:rPr lang="nl-NL" sz="6000" dirty="0"/>
              <a:t> + 				</a:t>
            </a:r>
            <a:r>
              <a:rPr lang="nl-NL" sz="6000" dirty="0" err="1"/>
              <a:t>vocabulary</a:t>
            </a:r>
            <a:br>
              <a:rPr lang="nl-NL" sz="6000" dirty="0"/>
            </a:br>
            <a:br>
              <a:rPr lang="nl-NL" sz="6000" dirty="0"/>
            </a:br>
            <a:r>
              <a:rPr lang="nl-NL" sz="6000" dirty="0" err="1"/>
              <a:t>Example</a:t>
            </a:r>
            <a:r>
              <a:rPr lang="nl-NL" sz="6000" dirty="0"/>
              <a:t>....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572C59A3-8E48-B744-9649-663DD394186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24157798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F70584D-4850-C64C-A392-140E07450B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6000" dirty="0"/>
              <a:t>De serveerster beveelt de specialiteiten niet aan.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572C59A3-8E48-B744-9649-663DD394186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64759092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F70584D-4850-C64C-A392-140E07450B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sz="6000" dirty="0"/>
              <a:t>Challenge:</a:t>
            </a:r>
            <a:br>
              <a:rPr lang="nl-NL" sz="6000" dirty="0"/>
            </a:br>
            <a:r>
              <a:rPr lang="nl-NL" sz="6000" dirty="0"/>
              <a:t>Met je groep, bedenk 5 zinnen met daarin zoveel mogelijk woorden </a:t>
            </a:r>
            <a:r>
              <a:rPr lang="nl-NL" sz="6000" dirty="0" err="1"/>
              <a:t>vd</a:t>
            </a:r>
            <a:r>
              <a:rPr lang="nl-NL" sz="6000" dirty="0"/>
              <a:t> woordenlijst verwerkt. Maak een NL zin en de </a:t>
            </a:r>
            <a:r>
              <a:rPr lang="nl-NL" sz="6000" dirty="0" err="1"/>
              <a:t>ENgelse</a:t>
            </a:r>
            <a:r>
              <a:rPr lang="nl-NL" sz="6000" dirty="0"/>
              <a:t> vertaling.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572C59A3-8E48-B744-9649-663DD394186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5690595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F70584D-4850-C64C-A392-140E07450B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sz="6000" dirty="0"/>
              <a:t>De serveerster beveelt de specialiteiten niet aan.</a:t>
            </a:r>
            <a:br>
              <a:rPr lang="nl-NL" sz="6000" dirty="0"/>
            </a:br>
            <a:br>
              <a:rPr lang="nl-NL" sz="6000" dirty="0"/>
            </a:br>
            <a:r>
              <a:rPr lang="nl-NL" sz="6000" dirty="0"/>
              <a:t>The </a:t>
            </a:r>
            <a:r>
              <a:rPr lang="nl-NL" sz="6000" dirty="0" err="1"/>
              <a:t>waitress</a:t>
            </a:r>
            <a:r>
              <a:rPr lang="nl-NL" sz="6000" dirty="0"/>
              <a:t> </a:t>
            </a:r>
            <a:r>
              <a:rPr lang="nl-NL" sz="6000" dirty="0" err="1"/>
              <a:t>doesn’t</a:t>
            </a:r>
            <a:r>
              <a:rPr lang="nl-NL" sz="6000" dirty="0"/>
              <a:t> </a:t>
            </a:r>
            <a:r>
              <a:rPr lang="nl-NL" sz="6000" dirty="0" err="1"/>
              <a:t>recommend</a:t>
            </a:r>
            <a:r>
              <a:rPr lang="nl-NL" sz="6000" dirty="0"/>
              <a:t> </a:t>
            </a:r>
            <a:r>
              <a:rPr lang="nl-NL" sz="6000" dirty="0" err="1"/>
              <a:t>the</a:t>
            </a:r>
            <a:r>
              <a:rPr lang="nl-NL" sz="6000" dirty="0"/>
              <a:t> specials.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572C59A3-8E48-B744-9649-663DD394186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nl-NL" dirty="0"/>
              <a:t>Deze zin scoort 5 punten:</a:t>
            </a:r>
          </a:p>
          <a:p>
            <a:r>
              <a:rPr lang="nl-NL" dirty="0"/>
              <a:t>3 punten voor de woorden</a:t>
            </a:r>
          </a:p>
          <a:p>
            <a:r>
              <a:rPr lang="nl-NL" dirty="0"/>
              <a:t>2 punten voor grammatica (graadje moeilijker wegens ontkenning)</a:t>
            </a:r>
          </a:p>
        </p:txBody>
      </p:sp>
    </p:spTree>
    <p:extLst>
      <p:ext uri="{BB962C8B-B14F-4D97-AF65-F5344CB8AC3E}">
        <p14:creationId xmlns:p14="http://schemas.microsoft.com/office/powerpoint/2010/main" val="39547057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4FA5C3E-D953-EA46-ACED-690FD0F3007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Break a leg!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CFA26EFF-54E4-2849-8A07-B1913F7B379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6496787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F70584D-4850-C64C-A392-140E07450B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Common mistakes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572C59A3-8E48-B744-9649-663DD394186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281428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F70584D-4850-C64C-A392-140E07450B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/>
              <a:t>Their</a:t>
            </a:r>
            <a:r>
              <a:rPr lang="nl-NL" dirty="0"/>
              <a:t>/</a:t>
            </a:r>
            <a:r>
              <a:rPr lang="nl-NL" dirty="0" err="1"/>
              <a:t>there</a:t>
            </a:r>
            <a:r>
              <a:rPr lang="nl-NL" dirty="0"/>
              <a:t>/</a:t>
            </a:r>
            <a:r>
              <a:rPr lang="nl-NL" dirty="0" err="1"/>
              <a:t>they’re</a:t>
            </a:r>
            <a:endParaRPr lang="nl-NL" dirty="0"/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572C59A3-8E48-B744-9649-663DD394186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677341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F70584D-4850-C64C-A392-140E07450B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6000" dirty="0" err="1"/>
              <a:t>Their</a:t>
            </a:r>
            <a:r>
              <a:rPr lang="nl-NL" sz="6000" dirty="0"/>
              <a:t> = hun(</a:t>
            </a:r>
            <a:r>
              <a:rPr lang="nl-NL" sz="6000" dirty="0" err="1"/>
              <a:t>their</a:t>
            </a:r>
            <a:r>
              <a:rPr lang="nl-NL" sz="6000" dirty="0"/>
              <a:t> house) </a:t>
            </a:r>
            <a:br>
              <a:rPr lang="nl-NL" sz="6000" dirty="0"/>
            </a:br>
            <a:r>
              <a:rPr lang="nl-NL" sz="6000" dirty="0" err="1"/>
              <a:t>there</a:t>
            </a:r>
            <a:r>
              <a:rPr lang="nl-NL" sz="6000" dirty="0"/>
              <a:t> = daar (I live </a:t>
            </a:r>
            <a:r>
              <a:rPr lang="nl-NL" sz="6000" dirty="0" err="1"/>
              <a:t>there</a:t>
            </a:r>
            <a:r>
              <a:rPr lang="nl-NL" sz="6000" dirty="0"/>
              <a:t>)</a:t>
            </a:r>
            <a:br>
              <a:rPr lang="nl-NL" sz="6000" dirty="0"/>
            </a:br>
            <a:r>
              <a:rPr lang="nl-NL" sz="6000" dirty="0" err="1"/>
              <a:t>they’re</a:t>
            </a:r>
            <a:r>
              <a:rPr lang="nl-NL" sz="6000" dirty="0"/>
              <a:t> = zij zijn (</a:t>
            </a:r>
            <a:r>
              <a:rPr lang="nl-NL" sz="6000" dirty="0" err="1"/>
              <a:t>they</a:t>
            </a:r>
            <a:r>
              <a:rPr lang="nl-NL" sz="6000" dirty="0"/>
              <a:t> are – 					</a:t>
            </a:r>
            <a:r>
              <a:rPr lang="nl-NL" sz="6000" dirty="0" err="1"/>
              <a:t>they’re</a:t>
            </a:r>
            <a:r>
              <a:rPr lang="nl-NL" sz="6000" dirty="0"/>
              <a:t> late) 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572C59A3-8E48-B744-9649-663DD394186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2591288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F70584D-4850-C64C-A392-140E07450B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i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572C59A3-8E48-B744-9649-663DD394186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9531426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F70584D-4850-C64C-A392-140E07450B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6000" dirty="0"/>
              <a:t>I – altijd met een hoofdletter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572C59A3-8E48-B744-9649-663DD394186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9978009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F70584D-4850-C64C-A392-140E07450B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/>
              <a:t>To</a:t>
            </a:r>
            <a:r>
              <a:rPr lang="nl-NL" dirty="0"/>
              <a:t>/</a:t>
            </a:r>
            <a:r>
              <a:rPr lang="nl-NL" dirty="0" err="1"/>
              <a:t>too</a:t>
            </a:r>
            <a:r>
              <a:rPr lang="nl-NL" dirty="0"/>
              <a:t>/</a:t>
            </a:r>
            <a:r>
              <a:rPr lang="nl-NL" dirty="0" err="1"/>
              <a:t>two</a:t>
            </a:r>
            <a:endParaRPr lang="nl-NL" dirty="0"/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572C59A3-8E48-B744-9649-663DD394186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6330348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F70584D-4850-C64C-A392-140E07450B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nl-NL" sz="5400" dirty="0" err="1"/>
              <a:t>To</a:t>
            </a:r>
            <a:r>
              <a:rPr lang="nl-NL" sz="5400" dirty="0"/>
              <a:t> = om te (i live </a:t>
            </a:r>
            <a:r>
              <a:rPr lang="nl-NL" sz="5400" dirty="0" err="1"/>
              <a:t>to</a:t>
            </a:r>
            <a:r>
              <a:rPr lang="nl-NL" sz="5400" dirty="0"/>
              <a:t> party)</a:t>
            </a:r>
            <a:br>
              <a:rPr lang="nl-NL" sz="5400" dirty="0"/>
            </a:br>
            <a:br>
              <a:rPr lang="nl-NL" sz="5400" dirty="0"/>
            </a:br>
            <a:r>
              <a:rPr lang="nl-NL" sz="5400" dirty="0" err="1"/>
              <a:t>too</a:t>
            </a:r>
            <a:r>
              <a:rPr lang="nl-NL" sz="5400" dirty="0"/>
              <a:t> = ook/te (i live </a:t>
            </a:r>
            <a:r>
              <a:rPr lang="nl-NL" sz="5400" dirty="0" err="1"/>
              <a:t>to</a:t>
            </a:r>
            <a:r>
              <a:rPr lang="nl-NL" sz="5400" dirty="0"/>
              <a:t> party </a:t>
            </a:r>
            <a:r>
              <a:rPr lang="nl-NL" sz="5400" dirty="0" err="1"/>
              <a:t>too</a:t>
            </a:r>
            <a:r>
              <a:rPr lang="nl-NL" sz="5400" dirty="0"/>
              <a:t>, 		but </a:t>
            </a:r>
            <a:r>
              <a:rPr lang="nl-NL" sz="5400" dirty="0" err="1"/>
              <a:t>won’t</a:t>
            </a:r>
            <a:r>
              <a:rPr lang="nl-NL" sz="5400" dirty="0"/>
              <a:t> party </a:t>
            </a:r>
            <a:r>
              <a:rPr lang="nl-NL" sz="5400" dirty="0" err="1"/>
              <a:t>too</a:t>
            </a:r>
            <a:r>
              <a:rPr lang="nl-NL" sz="5400" dirty="0"/>
              <a:t> </a:t>
            </a:r>
            <a:r>
              <a:rPr lang="nl-NL" sz="5400" dirty="0" err="1"/>
              <a:t>much</a:t>
            </a:r>
            <a:r>
              <a:rPr lang="nl-NL" sz="5400" dirty="0"/>
              <a:t>)</a:t>
            </a:r>
            <a:br>
              <a:rPr lang="nl-NL" sz="5400" dirty="0"/>
            </a:br>
            <a:br>
              <a:rPr lang="nl-NL" sz="5400" dirty="0"/>
            </a:br>
            <a:r>
              <a:rPr lang="nl-NL" sz="5400" dirty="0" err="1"/>
              <a:t>two</a:t>
            </a:r>
            <a:r>
              <a:rPr lang="nl-NL" sz="5400" dirty="0"/>
              <a:t> = twee (</a:t>
            </a:r>
            <a:r>
              <a:rPr lang="nl-NL" sz="5400" dirty="0" err="1"/>
              <a:t>two</a:t>
            </a:r>
            <a:r>
              <a:rPr lang="nl-NL" sz="5400" dirty="0"/>
              <a:t> </a:t>
            </a:r>
            <a:r>
              <a:rPr lang="nl-NL" sz="5400" dirty="0" err="1"/>
              <a:t>parties</a:t>
            </a:r>
            <a:r>
              <a:rPr lang="nl-NL" sz="5400" dirty="0"/>
              <a:t> are 						</a:t>
            </a:r>
            <a:r>
              <a:rPr lang="nl-NL" sz="5400" dirty="0" err="1"/>
              <a:t>enough</a:t>
            </a:r>
            <a:r>
              <a:rPr lang="nl-NL" sz="5400" dirty="0"/>
              <a:t>)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572C59A3-8E48-B744-9649-663DD394186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9672699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Houttype">
  <a:themeElements>
    <a:clrScheme name="Houttype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Houttype">
      <a:majorFont>
        <a:latin typeface="Rockwell Condensed" panose="02060603050405020104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 panose="02060603020205020403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Houttype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hade val="63000"/>
              </a:schemeClr>
              <a:schemeClr val="phClr">
                <a:tint val="10000"/>
                <a:satMod val="150000"/>
              </a:schemeClr>
            </a:duotone>
          </a:blip>
          <a:tile tx="0" ty="0" sx="60000" sy="59000" flip="none" algn="tl"/>
        </a:blipFill>
        <a:blipFill rotWithShape="1">
          <a:blip xmlns:r="http://schemas.openxmlformats.org/officeDocument/2006/relationships" r:embed="rId1">
            <a:duotone>
              <a:schemeClr val="phClr">
                <a:shade val="36000"/>
                <a:satMod val="120000"/>
              </a:schemeClr>
              <a:schemeClr val="phClr">
                <a:tint val="40000"/>
              </a:schemeClr>
            </a:duotone>
          </a:blip>
          <a:tile tx="0" ty="0" sx="60000" sy="59000" flip="none" algn="tl"/>
        </a:blip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softEdge rad="12700"/>
          </a:effectLst>
        </a:effectStyle>
        <a:effectStyle>
          <a:effectLst>
            <a:outerShdw blurRad="50800" dist="19050" dir="5400000" algn="tl" rotWithShape="0">
              <a:srgbClr val="000000">
                <a:alpha val="60000"/>
              </a:srgbClr>
            </a:outerShdw>
            <a:softEdge rad="12700"/>
          </a:effectLst>
        </a:effectStyle>
      </a:effectStyleLst>
      <a:bgFillStyleLst>
        <a:solidFill>
          <a:schemeClr val="phClr"/>
        </a:solidFill>
        <a:solidFill>
          <a:schemeClr val="phClr">
            <a:shade val="97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5000"/>
                <a:shade val="58000"/>
                <a:satMod val="120000"/>
              </a:schemeClr>
              <a:schemeClr val="phClr">
                <a:tint val="50000"/>
                <a:shade val="96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ood Type" id="{7ACABC62-BF99-48CF-A9DC-4DB89C7B13DC}" vid="{142A1326-48AB-42A9-8428-CB14AA30176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{1B678C7F-9105-AF4C-B176-01BE2461D364}tf10001070</Template>
  <TotalTime>458</TotalTime>
  <Words>367</Words>
  <Application>Microsoft Macintosh PowerPoint</Application>
  <PresentationFormat>Breedbeeld</PresentationFormat>
  <Paragraphs>29</Paragraphs>
  <Slides>24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5</vt:i4>
      </vt:variant>
      <vt:variant>
        <vt:lpstr>Thema</vt:lpstr>
      </vt:variant>
      <vt:variant>
        <vt:i4>1</vt:i4>
      </vt:variant>
      <vt:variant>
        <vt:lpstr>Diatitels</vt:lpstr>
      </vt:variant>
      <vt:variant>
        <vt:i4>24</vt:i4>
      </vt:variant>
    </vt:vector>
  </HeadingPairs>
  <TitlesOfParts>
    <vt:vector size="30" baseType="lpstr">
      <vt:lpstr>Calibri</vt:lpstr>
      <vt:lpstr>Rockwell</vt:lpstr>
      <vt:lpstr>Rockwell Condensed</vt:lpstr>
      <vt:lpstr>Rockwell Extra Bold</vt:lpstr>
      <vt:lpstr>Wingdings</vt:lpstr>
      <vt:lpstr>Houttype</vt:lpstr>
      <vt:lpstr>Week 2 - Thursday</vt:lpstr>
      <vt:lpstr>Your diary entries </vt:lpstr>
      <vt:lpstr>Common mistakes</vt:lpstr>
      <vt:lpstr>Their/there/they’re</vt:lpstr>
      <vt:lpstr>Their = hun(their house)  there = daar (I live there) they’re = zij zijn (they are –      they’re late) </vt:lpstr>
      <vt:lpstr>i</vt:lpstr>
      <vt:lpstr>I – altijd met een hoofdletter</vt:lpstr>
      <vt:lpstr>To/too/two</vt:lpstr>
      <vt:lpstr>To = om te (i live to party)  too = ook/te (i live to party too,   but won’t party too much)  two = twee (two parties are       enough)</vt:lpstr>
      <vt:lpstr>Then/than</vt:lpstr>
      <vt:lpstr>Then = dan(tijd) I’ll see you then  Than = dan(vergelijking) her car is bigger than mine</vt:lpstr>
      <vt:lpstr>Through/threw</vt:lpstr>
      <vt:lpstr>Through = door (through thick and thin)  threw = gooide (i threw a ball)</vt:lpstr>
      <vt:lpstr>Live/life/to live/lives</vt:lpstr>
      <vt:lpstr>Live = live (concert)  live = leven (to live – i live/she lives) life = (het) leven (i love my life)  meervoud: lives (they love their lives)</vt:lpstr>
      <vt:lpstr>Rode draadopdracht</vt:lpstr>
      <vt:lpstr>Skills: Listening/viewing, reading, writing, speaking  dive into a real life drama critical thinking: viewing all sides and defending one</vt:lpstr>
      <vt:lpstr>grammar &amp; vocabulary challenge</vt:lpstr>
      <vt:lpstr>Woordenlijsten in wiki – woordenlijst 1</vt:lpstr>
      <vt:lpstr>Test:  mix grammar +     vocabulary  Example....</vt:lpstr>
      <vt:lpstr>De serveerster beveelt de specialiteiten niet aan.</vt:lpstr>
      <vt:lpstr>Challenge: Met je groep, bedenk 5 zinnen met daarin zoveel mogelijk woorden vd woordenlijst verwerkt. Maak een NL zin en de ENgelse vertaling.</vt:lpstr>
      <vt:lpstr>De serveerster beveelt de specialiteiten niet aan.  The waitress doesn’t recommend the specials.</vt:lpstr>
      <vt:lpstr>Break a leg!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Week 2 - Thursday</dc:title>
  <dc:creator>nathalie keunen</dc:creator>
  <cp:lastModifiedBy>nathalie keunen</cp:lastModifiedBy>
  <cp:revision>10</cp:revision>
  <dcterms:created xsi:type="dcterms:W3CDTF">2020-09-03T05:43:53Z</dcterms:created>
  <dcterms:modified xsi:type="dcterms:W3CDTF">2020-09-03T13:21:54Z</dcterms:modified>
</cp:coreProperties>
</file>