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95" r:id="rId4"/>
    <p:sldId id="296" r:id="rId5"/>
    <p:sldId id="297" r:id="rId6"/>
    <p:sldId id="298" r:id="rId7"/>
    <p:sldId id="299" r:id="rId8"/>
    <p:sldId id="300" r:id="rId9"/>
    <p:sldId id="301"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419" autoAdjust="0"/>
  </p:normalViewPr>
  <p:slideViewPr>
    <p:cSldViewPr>
      <p:cViewPr varScale="1">
        <p:scale>
          <a:sx n="48" d="100"/>
          <a:sy n="48" d="100"/>
        </p:scale>
        <p:origin x="1356"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29FE22-13E6-4BA6-B6A7-8C2D551EFFA4}" type="datetimeFigureOut">
              <a:rPr lang="nl-NL" smtClean="0"/>
              <a:t>16-9-2019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B32C65-5005-4605-8066-6953C27C5E63}" type="slidenum">
              <a:rPr lang="nl-NL" smtClean="0"/>
              <a:t>‹nr.›</a:t>
            </a:fld>
            <a:endParaRPr lang="nl-NL"/>
          </a:p>
        </p:txBody>
      </p:sp>
    </p:spTree>
    <p:extLst>
      <p:ext uri="{BB962C8B-B14F-4D97-AF65-F5344CB8AC3E}">
        <p14:creationId xmlns:p14="http://schemas.microsoft.com/office/powerpoint/2010/main" val="759271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2</a:t>
            </a:fld>
            <a:endParaRPr lang="nl-NL"/>
          </a:p>
        </p:txBody>
      </p:sp>
    </p:spTree>
    <p:extLst>
      <p:ext uri="{BB962C8B-B14F-4D97-AF65-F5344CB8AC3E}">
        <p14:creationId xmlns:p14="http://schemas.microsoft.com/office/powerpoint/2010/main" val="3918762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Kies een </a:t>
            </a:r>
            <a:r>
              <a:rPr lang="nl-NL" dirty="0" err="1"/>
              <a:t>emoticon</a:t>
            </a:r>
            <a:r>
              <a:rPr lang="nl-NL" dirty="0"/>
              <a:t> en ligt je antwoord toe.</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3</a:t>
            </a:fld>
            <a:endParaRPr lang="nl-NL"/>
          </a:p>
        </p:txBody>
      </p:sp>
    </p:spTree>
    <p:extLst>
      <p:ext uri="{BB962C8B-B14F-4D97-AF65-F5344CB8AC3E}">
        <p14:creationId xmlns:p14="http://schemas.microsoft.com/office/powerpoint/2010/main" val="2950049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Schrijf op een flipover/ bord wat jouw positieve bijdrage is aan de groep. </a:t>
            </a:r>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4</a:t>
            </a:fld>
            <a:endParaRPr lang="nl-NL"/>
          </a:p>
        </p:txBody>
      </p:sp>
    </p:spTree>
    <p:extLst>
      <p:ext uri="{BB962C8B-B14F-4D97-AF65-F5344CB8AC3E}">
        <p14:creationId xmlns:p14="http://schemas.microsoft.com/office/powerpoint/2010/main" val="1086734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5</a:t>
            </a:fld>
            <a:endParaRPr lang="nl-NL"/>
          </a:p>
        </p:txBody>
      </p:sp>
    </p:spTree>
    <p:extLst>
      <p:ext uri="{BB962C8B-B14F-4D97-AF65-F5344CB8AC3E}">
        <p14:creationId xmlns:p14="http://schemas.microsoft.com/office/powerpoint/2010/main" val="456640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ltLang="nl-NL" dirty="0">
                <a:latin typeface="Times" panose="02020603050405020304" pitchFamily="18" charset="0"/>
              </a:rPr>
              <a:t>Ik leg wat</a:t>
            </a:r>
            <a:r>
              <a:rPr lang="nl-NL" altLang="nl-NL" baseline="0" dirty="0">
                <a:latin typeface="Times" panose="02020603050405020304" pitchFamily="18" charset="0"/>
              </a:rPr>
              <a:t> uit over </a:t>
            </a:r>
            <a:r>
              <a:rPr lang="nl-NL" altLang="nl-NL" baseline="0" dirty="0" err="1">
                <a:latin typeface="Times" panose="02020603050405020304" pitchFamily="18" charset="0"/>
              </a:rPr>
              <a:t>Tuckman</a:t>
            </a:r>
            <a:r>
              <a:rPr lang="nl-NL" altLang="nl-NL" baseline="0" dirty="0">
                <a:latin typeface="Times" panose="02020603050405020304" pitchFamily="18" charset="0"/>
              </a:rPr>
              <a:t>, en zijn groepsfasen. (</a:t>
            </a:r>
            <a:r>
              <a:rPr lang="nl-NL" altLang="nl-NL" baseline="0" dirty="0" err="1">
                <a:latin typeface="Times" panose="02020603050405020304" pitchFamily="18" charset="0"/>
              </a:rPr>
              <a:t>forming</a:t>
            </a:r>
            <a:r>
              <a:rPr lang="nl-NL" altLang="nl-NL" baseline="0" dirty="0">
                <a:latin typeface="Times" panose="02020603050405020304" pitchFamily="18" charset="0"/>
              </a:rPr>
              <a:t>, </a:t>
            </a:r>
            <a:r>
              <a:rPr lang="nl-NL" altLang="nl-NL" baseline="0" dirty="0" err="1">
                <a:latin typeface="Times" panose="02020603050405020304" pitchFamily="18" charset="0"/>
              </a:rPr>
              <a:t>storming</a:t>
            </a:r>
            <a:r>
              <a:rPr lang="nl-NL" altLang="nl-NL" baseline="0" dirty="0">
                <a:latin typeface="Times" panose="02020603050405020304" pitchFamily="18" charset="0"/>
              </a:rPr>
              <a:t>, </a:t>
            </a:r>
            <a:r>
              <a:rPr lang="nl-NL" altLang="nl-NL" baseline="0" dirty="0" err="1">
                <a:latin typeface="Times" panose="02020603050405020304" pitchFamily="18" charset="0"/>
              </a:rPr>
              <a:t>norming</a:t>
            </a:r>
            <a:r>
              <a:rPr lang="nl-NL" altLang="nl-NL" baseline="0" dirty="0">
                <a:latin typeface="Times" panose="02020603050405020304" pitchFamily="18" charset="0"/>
              </a:rPr>
              <a:t>, </a:t>
            </a:r>
            <a:r>
              <a:rPr lang="nl-NL" altLang="nl-NL" baseline="0" dirty="0" err="1">
                <a:latin typeface="Times" panose="02020603050405020304" pitchFamily="18" charset="0"/>
              </a:rPr>
              <a:t>performing</a:t>
            </a:r>
            <a:r>
              <a:rPr lang="nl-NL" altLang="nl-NL" baseline="0" dirty="0">
                <a:latin typeface="Times" panose="02020603050405020304" pitchFamily="18" charset="0"/>
              </a:rPr>
              <a:t> in de klas) Mensen gaan vaak in de beginfase  van een groep op zoek naar gelijkgestemden, trekken naar mensen die op elkaar lijken. ( qua type, kenmerken, achtergrond) Zoeken naar een leider, houvast. Herken je dat? In een latere fase zijn overeenkomsten minder op de voorgrond maar komen andere zaken zoals kwaliteiten, visies, normen meer naar de voorgrond.</a:t>
            </a:r>
            <a:endParaRPr lang="nl-NL" altLang="nl-NL" dirty="0">
              <a:latin typeface="Times" panose="02020603050405020304" pitchFamily="18" charset="0"/>
            </a:endParaRPr>
          </a:p>
          <a:p>
            <a:endParaRPr lang="nl-NL" altLang="nl-NL" dirty="0">
              <a:latin typeface="Times" panose="02020603050405020304" pitchFamily="18" charset="0"/>
            </a:endParaRPr>
          </a:p>
          <a:p>
            <a:r>
              <a:rPr lang="nl-NL" altLang="nl-NL" dirty="0">
                <a:latin typeface="Times" panose="02020603050405020304" pitchFamily="18" charset="0"/>
              </a:rPr>
              <a:t>Groepen</a:t>
            </a:r>
            <a:r>
              <a:rPr lang="nl-NL" altLang="nl-NL" baseline="0" dirty="0">
                <a:latin typeface="Times" panose="02020603050405020304" pitchFamily="18" charset="0"/>
              </a:rPr>
              <a:t> van 3/ 4 Wat zijn de overeenkomsten van jullie?</a:t>
            </a:r>
          </a:p>
          <a:p>
            <a:endParaRPr lang="nl-NL" altLang="nl-NL" baseline="0" dirty="0">
              <a:latin typeface="Times" panose="02020603050405020304" pitchFamily="18" charset="0"/>
            </a:endParaRPr>
          </a:p>
          <a:p>
            <a:r>
              <a:rPr lang="nl-NL" altLang="nl-NL" baseline="0" dirty="0">
                <a:latin typeface="Times" panose="02020603050405020304" pitchFamily="18" charset="0"/>
              </a:rPr>
              <a:t>Probeer in 2 minuten zoveel mogelijk overeenkomsten op te schrijven,</a:t>
            </a:r>
          </a:p>
          <a:p>
            <a:endParaRPr lang="nl-NL" altLang="nl-NL" baseline="0" dirty="0">
              <a:latin typeface="Times" panose="02020603050405020304" pitchFamily="18" charset="0"/>
            </a:endParaRPr>
          </a:p>
          <a:p>
            <a:r>
              <a:rPr lang="nl-NL" altLang="nl-NL" baseline="0" dirty="0">
                <a:latin typeface="Times" panose="02020603050405020304" pitchFamily="18" charset="0"/>
              </a:rPr>
              <a:t>Daarna de verschillen.</a:t>
            </a:r>
          </a:p>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6</a:t>
            </a:fld>
            <a:endParaRPr lang="nl-NL"/>
          </a:p>
        </p:txBody>
      </p:sp>
    </p:spTree>
    <p:extLst>
      <p:ext uri="{BB962C8B-B14F-4D97-AF65-F5344CB8AC3E}">
        <p14:creationId xmlns:p14="http://schemas.microsoft.com/office/powerpoint/2010/main" val="2607521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7</a:t>
            </a:fld>
            <a:endParaRPr lang="nl-NL"/>
          </a:p>
        </p:txBody>
      </p:sp>
    </p:spTree>
    <p:extLst>
      <p:ext uri="{BB962C8B-B14F-4D97-AF65-F5344CB8AC3E}">
        <p14:creationId xmlns:p14="http://schemas.microsoft.com/office/powerpoint/2010/main" val="473283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8</a:t>
            </a:fld>
            <a:endParaRPr lang="nl-NL"/>
          </a:p>
        </p:txBody>
      </p:sp>
    </p:spTree>
    <p:extLst>
      <p:ext uri="{BB962C8B-B14F-4D97-AF65-F5344CB8AC3E}">
        <p14:creationId xmlns:p14="http://schemas.microsoft.com/office/powerpoint/2010/main" val="3322324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9</a:t>
            </a:fld>
            <a:endParaRPr lang="nl-NL"/>
          </a:p>
        </p:txBody>
      </p:sp>
    </p:spTree>
    <p:extLst>
      <p:ext uri="{BB962C8B-B14F-4D97-AF65-F5344CB8AC3E}">
        <p14:creationId xmlns:p14="http://schemas.microsoft.com/office/powerpoint/2010/main" val="3153814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16-9-2019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16-9-2019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043608" y="1412776"/>
            <a:ext cx="5328592" cy="2431435"/>
          </a:xfrm>
          <a:prstGeom prst="rect">
            <a:avLst/>
          </a:prstGeom>
          <a:noFill/>
        </p:spPr>
        <p:txBody>
          <a:bodyPr wrap="square" rtlCol="0">
            <a:spAutoFit/>
          </a:bodyPr>
          <a:lstStyle/>
          <a:p>
            <a:pPr algn="ctr"/>
            <a:r>
              <a:rPr lang="nl-NL" sz="4000" u="sng" dirty="0">
                <a:latin typeface="Arial" pitchFamily="34" charset="0"/>
                <a:cs typeface="Arial" pitchFamily="34" charset="0"/>
              </a:rPr>
              <a:t>Welkom!</a:t>
            </a:r>
          </a:p>
          <a:p>
            <a:pPr algn="ctr"/>
            <a:r>
              <a:rPr lang="nl-NL" sz="2800" u="sng" dirty="0">
                <a:latin typeface="Arial" pitchFamily="34" charset="0"/>
                <a:cs typeface="Arial" pitchFamily="34" charset="0"/>
              </a:rPr>
              <a:t>Klas 1A</a:t>
            </a:r>
          </a:p>
          <a:p>
            <a:pPr algn="ctr"/>
            <a:endParaRPr lang="nl-NL" sz="2800" u="sng" dirty="0">
              <a:latin typeface="Arial" pitchFamily="34" charset="0"/>
              <a:cs typeface="Arial" pitchFamily="34" charset="0"/>
            </a:endParaRPr>
          </a:p>
          <a:p>
            <a:pPr algn="ctr"/>
            <a:r>
              <a:rPr lang="nl-NL" sz="2800" u="sng" dirty="0">
                <a:latin typeface="Arial" pitchFamily="34" charset="0"/>
                <a:cs typeface="Arial" pitchFamily="34" charset="0"/>
              </a:rPr>
              <a:t>Periode 1, lesweek 5</a:t>
            </a:r>
          </a:p>
          <a:p>
            <a:pPr algn="ct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Programma</a:t>
            </a:r>
          </a:p>
        </p:txBody>
      </p:sp>
      <p:sp>
        <p:nvSpPr>
          <p:cNvPr id="3" name="Tijdelijke aanduiding voor inhoud 2"/>
          <p:cNvSpPr>
            <a:spLocks noGrp="1"/>
          </p:cNvSpPr>
          <p:nvPr>
            <p:ph idx="1"/>
          </p:nvPr>
        </p:nvSpPr>
        <p:spPr/>
        <p:txBody>
          <a:bodyPr>
            <a:normAutofit/>
          </a:bodyPr>
          <a:lstStyle/>
          <a:p>
            <a:r>
              <a:rPr lang="nl-NL" dirty="0"/>
              <a:t>Leerplicht/ RMC </a:t>
            </a:r>
          </a:p>
          <a:p>
            <a:r>
              <a:rPr lang="nl-NL" dirty="0"/>
              <a:t>Week van het pesten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190024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Hoe zit je erbij?</a:t>
            </a:r>
          </a:p>
        </p:txBody>
      </p:sp>
      <p:pic>
        <p:nvPicPr>
          <p:cNvPr id="12" name="Afbeelding 11">
            <a:extLst>
              <a:ext uri="{FF2B5EF4-FFF2-40B4-BE49-F238E27FC236}">
                <a16:creationId xmlns:a16="http://schemas.microsoft.com/office/drawing/2014/main" id="{0E4CC16A-F76B-4A9A-A24B-E1B68D903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371600"/>
            <a:ext cx="6096000" cy="4114800"/>
          </a:xfrm>
          <a:prstGeom prst="rect">
            <a:avLst/>
          </a:prstGeom>
        </p:spPr>
      </p:pic>
    </p:spTree>
    <p:extLst>
      <p:ext uri="{BB962C8B-B14F-4D97-AF65-F5344CB8AC3E}">
        <p14:creationId xmlns:p14="http://schemas.microsoft.com/office/powerpoint/2010/main" val="105211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5">
            <a:extLst>
              <a:ext uri="{FF2B5EF4-FFF2-40B4-BE49-F238E27FC236}">
                <a16:creationId xmlns:a16="http://schemas.microsoft.com/office/drawing/2014/main" id="{09147E03-6D3F-4D4C-8B80-19F48C74A531}"/>
              </a:ext>
            </a:extLst>
          </p:cNvPr>
          <p:cNvPicPr>
            <a:picLocks noGrp="1" noChangeAspect="1"/>
          </p:cNvPicPr>
          <p:nvPr>
            <p:ph idx="1"/>
          </p:nvPr>
        </p:nvPicPr>
        <p:blipFill>
          <a:blip r:embed="rId3"/>
          <a:stretch>
            <a:fillRect/>
          </a:stretch>
        </p:blipFill>
        <p:spPr>
          <a:xfrm>
            <a:off x="1763688" y="692696"/>
            <a:ext cx="3526446" cy="3456384"/>
          </a:xfrm>
          <a:prstGeom prst="rect">
            <a:avLst/>
          </a:prstGeom>
        </p:spPr>
      </p:pic>
      <p:sp>
        <p:nvSpPr>
          <p:cNvPr id="5" name="Tekstvak 4">
            <a:extLst>
              <a:ext uri="{FF2B5EF4-FFF2-40B4-BE49-F238E27FC236}">
                <a16:creationId xmlns:a16="http://schemas.microsoft.com/office/drawing/2014/main" id="{E4F0BC61-F5D7-4CA9-B5A3-A19C4E5F8CE5}"/>
              </a:ext>
            </a:extLst>
          </p:cNvPr>
          <p:cNvSpPr txBox="1"/>
          <p:nvPr/>
        </p:nvSpPr>
        <p:spPr>
          <a:xfrm>
            <a:off x="1941762" y="4365104"/>
            <a:ext cx="6696744" cy="1107996"/>
          </a:xfrm>
          <a:prstGeom prst="rect">
            <a:avLst/>
          </a:prstGeom>
          <a:noFill/>
        </p:spPr>
        <p:txBody>
          <a:bodyPr wrap="square" rtlCol="0">
            <a:spAutoFit/>
          </a:bodyPr>
          <a:lstStyle/>
          <a:p>
            <a:r>
              <a:rPr lang="nl-NL" sz="2200" dirty="0">
                <a:solidFill>
                  <a:srgbClr val="00B050"/>
                </a:solidFill>
                <a:latin typeface="Arial" panose="020B0604020202020204" pitchFamily="34" charset="0"/>
                <a:cs typeface="Arial" panose="020B0604020202020204" pitchFamily="34" charset="0"/>
              </a:rPr>
              <a:t>Dit jaar is het thema: Wees een held, met elkaar. Iedereen die een positieve bijdrage levert aan de groep is een held: leraar én leerlingen</a:t>
            </a:r>
          </a:p>
        </p:txBody>
      </p:sp>
    </p:spTree>
    <p:extLst>
      <p:ext uri="{BB962C8B-B14F-4D97-AF65-F5344CB8AC3E}">
        <p14:creationId xmlns:p14="http://schemas.microsoft.com/office/powerpoint/2010/main" val="1864673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9632" y="1094420"/>
            <a:ext cx="8208912" cy="648072"/>
          </a:xfrm>
        </p:spPr>
        <p:txBody>
          <a:bodyPr/>
          <a:lstStyle/>
          <a:p>
            <a:pPr algn="l"/>
            <a:r>
              <a:rPr lang="nl-NL" dirty="0"/>
              <a:t>Kunnen we een complete groepsfoto maken?</a:t>
            </a:r>
          </a:p>
        </p:txBody>
      </p:sp>
      <p:pic>
        <p:nvPicPr>
          <p:cNvPr id="4" name="Afbeelding 3" descr="Afbeelding met lucht, persoon, man&#10;&#10;Automatisch gegenereerde beschrijving">
            <a:extLst>
              <a:ext uri="{FF2B5EF4-FFF2-40B4-BE49-F238E27FC236}">
                <a16:creationId xmlns:a16="http://schemas.microsoft.com/office/drawing/2014/main" id="{6CF87132-1FCC-4D6B-8B19-8BB0FDD879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1916832"/>
            <a:ext cx="6404931" cy="3522712"/>
          </a:xfrm>
          <a:prstGeom prst="rect">
            <a:avLst/>
          </a:prstGeom>
        </p:spPr>
      </p:pic>
    </p:spTree>
    <p:extLst>
      <p:ext uri="{BB962C8B-B14F-4D97-AF65-F5344CB8AC3E}">
        <p14:creationId xmlns:p14="http://schemas.microsoft.com/office/powerpoint/2010/main" val="65502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4E22A4D4-A648-42DE-BFDA-B00A0AEBE201}"/>
              </a:ext>
            </a:extLst>
          </p:cNvPr>
          <p:cNvPicPr>
            <a:picLocks noChangeAspect="1"/>
          </p:cNvPicPr>
          <p:nvPr/>
        </p:nvPicPr>
        <p:blipFill>
          <a:blip r:embed="rId3"/>
          <a:stretch>
            <a:fillRect/>
          </a:stretch>
        </p:blipFill>
        <p:spPr>
          <a:xfrm>
            <a:off x="2267744" y="620688"/>
            <a:ext cx="5183981" cy="5183981"/>
          </a:xfrm>
          <a:prstGeom prst="rect">
            <a:avLst/>
          </a:prstGeom>
        </p:spPr>
      </p:pic>
    </p:spTree>
    <p:extLst>
      <p:ext uri="{BB962C8B-B14F-4D97-AF65-F5344CB8AC3E}">
        <p14:creationId xmlns:p14="http://schemas.microsoft.com/office/powerpoint/2010/main" val="1758931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De groep</a:t>
            </a:r>
          </a:p>
        </p:txBody>
      </p:sp>
      <p:sp>
        <p:nvSpPr>
          <p:cNvPr id="3" name="Tijdelijke aanduiding voor inhoud 2"/>
          <p:cNvSpPr>
            <a:spLocks noGrp="1"/>
          </p:cNvSpPr>
          <p:nvPr>
            <p:ph idx="1"/>
          </p:nvPr>
        </p:nvSpPr>
        <p:spPr/>
        <p:txBody>
          <a:bodyPr>
            <a:normAutofit/>
          </a:bodyPr>
          <a:lstStyle/>
          <a:p>
            <a:r>
              <a:rPr lang="nl-NL" dirty="0"/>
              <a:t>De groep: stimuleert mij wel/ niet…</a:t>
            </a:r>
          </a:p>
          <a:p>
            <a:r>
              <a:rPr lang="nl-NL" dirty="0"/>
              <a:t>De kwaliteiten die ik in de groep laat zien zijn…</a:t>
            </a:r>
          </a:p>
          <a:p>
            <a:r>
              <a:rPr lang="nl-NL" dirty="0"/>
              <a:t>De sfeer van onze groep omschrijf ik als…</a:t>
            </a:r>
          </a:p>
          <a:p>
            <a:r>
              <a:rPr lang="nl-NL" dirty="0"/>
              <a:t>In deze groep voel ik mij…</a:t>
            </a:r>
          </a:p>
          <a:p>
            <a:r>
              <a:rPr lang="nl-NL" dirty="0"/>
              <a:t>Ik voel mij veilig/ onveilig in de groep</a:t>
            </a:r>
          </a:p>
          <a:p>
            <a:r>
              <a:rPr lang="nl-NL" dirty="0"/>
              <a:t>Ik word onzeker van…</a:t>
            </a:r>
          </a:p>
          <a:p>
            <a:r>
              <a:rPr lang="nl-NL" dirty="0"/>
              <a:t>Dit is mijn droomklas omdat…</a:t>
            </a:r>
          </a:p>
          <a:p>
            <a:endParaRPr lang="nl-NL" dirty="0"/>
          </a:p>
          <a:p>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2035742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Sociale binding</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Geef een cijfer voor…</a:t>
            </a:r>
          </a:p>
          <a:p>
            <a:pPr marL="0" indent="0">
              <a:buNone/>
            </a:pPr>
            <a:endParaRPr lang="nl-NL" dirty="0"/>
          </a:p>
          <a:p>
            <a:pPr marL="514350" indent="-514350">
              <a:buAutoNum type="arabicPeriod"/>
            </a:pPr>
            <a:r>
              <a:rPr lang="nl-NL" dirty="0"/>
              <a:t>De mate van verbondenheid met je eigen klas</a:t>
            </a:r>
          </a:p>
          <a:p>
            <a:pPr marL="514350" indent="-514350">
              <a:buAutoNum type="arabicPeriod"/>
            </a:pPr>
            <a:r>
              <a:rPr lang="nl-NL" dirty="0"/>
              <a:t>De mate van verbondenheid met je docenten</a:t>
            </a:r>
          </a:p>
          <a:p>
            <a:pPr marL="514350" indent="-514350">
              <a:buAutoNum type="arabicPeriod"/>
            </a:pPr>
            <a:r>
              <a:rPr lang="nl-NL" dirty="0"/>
              <a:t>De mate van verbondenheid met de opleiding Stad &amp; Mens</a:t>
            </a:r>
          </a:p>
          <a:p>
            <a:pPr marL="0" indent="0">
              <a:buNone/>
            </a:pPr>
            <a:endParaRPr lang="nl-NL" dirty="0"/>
          </a:p>
          <a:p>
            <a:pPr marL="0" indent="0">
              <a:buNone/>
            </a:pPr>
            <a:r>
              <a:rPr lang="nl-NL" dirty="0"/>
              <a:t>Licht de gegeven cijfers toe met voorbeelden.</a:t>
            </a:r>
          </a:p>
          <a:p>
            <a:pPr marL="514350" indent="-514350">
              <a:buAutoNum type="arabicPeriod"/>
            </a:pPr>
            <a:endParaRPr lang="nl-NL" dirty="0"/>
          </a:p>
          <a:p>
            <a:endParaRPr lang="nl-NL" dirty="0"/>
          </a:p>
          <a:p>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2489707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Als laatste…</a:t>
            </a:r>
          </a:p>
        </p:txBody>
      </p:sp>
      <p:sp>
        <p:nvSpPr>
          <p:cNvPr id="3" name="Tijdelijke aanduiding voor inhoud 2"/>
          <p:cNvSpPr>
            <a:spLocks noGrp="1"/>
          </p:cNvSpPr>
          <p:nvPr>
            <p:ph idx="1"/>
          </p:nvPr>
        </p:nvSpPr>
        <p:spPr/>
        <p:txBody>
          <a:bodyPr>
            <a:normAutofit/>
          </a:bodyPr>
          <a:lstStyle/>
          <a:p>
            <a:r>
              <a:rPr lang="nl-NL" dirty="0"/>
              <a:t>Wat heb je over jezelf geleerd?</a:t>
            </a:r>
          </a:p>
          <a:p>
            <a:r>
              <a:rPr lang="nl-NL" dirty="0"/>
              <a:t>Wat neem je je voor?</a:t>
            </a:r>
          </a:p>
          <a:p>
            <a:endParaRPr lang="nl-NL" dirty="0"/>
          </a:p>
          <a:p>
            <a:r>
              <a:rPr lang="nl-NL" dirty="0"/>
              <a:t>Maak een item in je portfolio</a:t>
            </a:r>
          </a:p>
          <a:p>
            <a:endParaRPr lang="nl-NL" dirty="0"/>
          </a:p>
          <a:p>
            <a:endParaRPr lang="nl-NL" dirty="0"/>
          </a:p>
          <a:p>
            <a:pPr marL="0" indent="0">
              <a:buNone/>
            </a:pPr>
            <a:endParaRPr lang="nl-NL" dirty="0"/>
          </a:p>
          <a:p>
            <a:pPr marL="0" indent="0">
              <a:buNone/>
            </a:pPr>
            <a:endParaRPr lang="nl-NL" dirty="0"/>
          </a:p>
        </p:txBody>
      </p:sp>
      <p:pic>
        <p:nvPicPr>
          <p:cNvPr id="4" name="Afbeelding 3">
            <a:extLst>
              <a:ext uri="{FF2B5EF4-FFF2-40B4-BE49-F238E27FC236}">
                <a16:creationId xmlns:a16="http://schemas.microsoft.com/office/drawing/2014/main" id="{75B25C8D-D27E-4786-8AD3-F022F5876078}"/>
              </a:ext>
            </a:extLst>
          </p:cNvPr>
          <p:cNvPicPr>
            <a:picLocks noChangeAspect="1"/>
          </p:cNvPicPr>
          <p:nvPr/>
        </p:nvPicPr>
        <p:blipFill>
          <a:blip r:embed="rId3"/>
          <a:stretch>
            <a:fillRect/>
          </a:stretch>
        </p:blipFill>
        <p:spPr>
          <a:xfrm>
            <a:off x="1979712" y="3933056"/>
            <a:ext cx="6449888" cy="1904063"/>
          </a:xfrm>
          <a:prstGeom prst="rect">
            <a:avLst/>
          </a:prstGeom>
        </p:spPr>
      </p:pic>
    </p:spTree>
    <p:extLst>
      <p:ext uri="{BB962C8B-B14F-4D97-AF65-F5344CB8AC3E}">
        <p14:creationId xmlns:p14="http://schemas.microsoft.com/office/powerpoint/2010/main" val="372479817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937</TotalTime>
  <Words>326</Words>
  <Application>Microsoft Office PowerPoint</Application>
  <PresentationFormat>Diavoorstelling (4:3)</PresentationFormat>
  <Paragraphs>55</Paragraphs>
  <Slides>9</Slides>
  <Notes>8</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Times</vt:lpstr>
      <vt:lpstr>Kantoorthema</vt:lpstr>
      <vt:lpstr>PowerPoint-presentatie</vt:lpstr>
      <vt:lpstr>Programma</vt:lpstr>
      <vt:lpstr>Hoe zit je erbij?</vt:lpstr>
      <vt:lpstr>PowerPoint-presentatie</vt:lpstr>
      <vt:lpstr>Kunnen we een complete groepsfoto maken?</vt:lpstr>
      <vt:lpstr>PowerPoint-presentatie</vt:lpstr>
      <vt:lpstr>De groep</vt:lpstr>
      <vt:lpstr>Sociale binding</vt:lpstr>
      <vt:lpstr>Als laatste…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Valerie van den Berg</cp:lastModifiedBy>
  <cp:revision>54</cp:revision>
  <dcterms:created xsi:type="dcterms:W3CDTF">2013-11-15T15:05:42Z</dcterms:created>
  <dcterms:modified xsi:type="dcterms:W3CDTF">2019-09-16T12:15:11Z</dcterms:modified>
</cp:coreProperties>
</file>