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4"/>
  </p:sldMasterIdLst>
  <p:sldIdLst>
    <p:sldId id="256" r:id="rId5"/>
    <p:sldId id="259" r:id="rId6"/>
    <p:sldId id="258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71" r:id="rId15"/>
    <p:sldId id="272" r:id="rId16"/>
    <p:sldId id="268" r:id="rId17"/>
    <p:sldId id="26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92" autoAdjust="0"/>
    <p:restoredTop sz="94660"/>
  </p:normalViewPr>
  <p:slideViewPr>
    <p:cSldViewPr snapToGrid="0">
      <p:cViewPr varScale="1">
        <p:scale>
          <a:sx n="86" d="100"/>
          <a:sy n="86" d="100"/>
        </p:scale>
        <p:origin x="3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3E8D59-2434-451B-B525-C423498888B9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49427E3-2AB5-4AF0-8C8F-F9D84F655B60}">
      <dgm:prSet/>
      <dgm:spPr/>
      <dgm:t>
        <a:bodyPr/>
        <a:lstStyle/>
        <a:p>
          <a:pPr rtl="0"/>
          <a:r>
            <a:rPr lang="nl-NL" dirty="0"/>
            <a:t>Studenten Noorderpoort </a:t>
          </a:r>
          <a:r>
            <a:rPr lang="nl-NL" dirty="0">
              <a:latin typeface="Corbel" panose="020B0503020204020204"/>
            </a:rPr>
            <a:t>Pedagogisch Werk</a:t>
          </a:r>
          <a:endParaRPr lang="en-US" dirty="0"/>
        </a:p>
      </dgm:t>
    </dgm:pt>
    <dgm:pt modelId="{12E8D5E0-FB57-4CC7-B894-6BD25C0761CD}" type="parTrans" cxnId="{B7648B99-A3E1-427E-8351-2B04294254BF}">
      <dgm:prSet/>
      <dgm:spPr/>
      <dgm:t>
        <a:bodyPr/>
        <a:lstStyle/>
        <a:p>
          <a:endParaRPr lang="en-US"/>
        </a:p>
      </dgm:t>
    </dgm:pt>
    <dgm:pt modelId="{41F7AC97-7214-4191-9137-B5D9AF13A915}" type="sibTrans" cxnId="{B7648B99-A3E1-427E-8351-2B04294254BF}">
      <dgm:prSet/>
      <dgm:spPr/>
      <dgm:t>
        <a:bodyPr/>
        <a:lstStyle/>
        <a:p>
          <a:endParaRPr lang="en-US"/>
        </a:p>
      </dgm:t>
    </dgm:pt>
    <dgm:pt modelId="{608BDE7D-016A-4B9A-908F-6709DEA39238}">
      <dgm:prSet/>
      <dgm:spPr/>
      <dgm:t>
        <a:bodyPr/>
        <a:lstStyle/>
        <a:p>
          <a:r>
            <a:rPr lang="nl-NL" dirty="0"/>
            <a:t>Onderwijsassistent</a:t>
          </a:r>
          <a:endParaRPr lang="en-US" dirty="0"/>
        </a:p>
      </dgm:t>
    </dgm:pt>
    <dgm:pt modelId="{A7EA69EC-EBDE-4F65-BAC3-BAC11BAF1515}" type="parTrans" cxnId="{38E89854-E749-40C1-9244-D507960339DD}">
      <dgm:prSet/>
      <dgm:spPr/>
      <dgm:t>
        <a:bodyPr/>
        <a:lstStyle/>
        <a:p>
          <a:endParaRPr lang="en-US"/>
        </a:p>
      </dgm:t>
    </dgm:pt>
    <dgm:pt modelId="{A9A39998-85F8-401F-8A4F-C8B2FD35210F}" type="sibTrans" cxnId="{38E89854-E749-40C1-9244-D507960339DD}">
      <dgm:prSet/>
      <dgm:spPr/>
      <dgm:t>
        <a:bodyPr/>
        <a:lstStyle/>
        <a:p>
          <a:endParaRPr lang="en-US"/>
        </a:p>
      </dgm:t>
    </dgm:pt>
    <dgm:pt modelId="{61450835-F9E1-4D4F-8001-1A0340F7C50F}">
      <dgm:prSet/>
      <dgm:spPr/>
      <dgm:t>
        <a:bodyPr/>
        <a:lstStyle/>
        <a:p>
          <a:r>
            <a:rPr lang="nl-NL" dirty="0"/>
            <a:t>(Gespecialiseerd) Pedagogisch Medewerker</a:t>
          </a:r>
          <a:endParaRPr lang="en-US" dirty="0"/>
        </a:p>
      </dgm:t>
    </dgm:pt>
    <dgm:pt modelId="{AB094A06-AA41-4C40-95E4-6F5AAE31F7A0}" type="parTrans" cxnId="{362B64D1-FDE5-431F-AE05-31FCE6EC4B3A}">
      <dgm:prSet/>
      <dgm:spPr/>
      <dgm:t>
        <a:bodyPr/>
        <a:lstStyle/>
        <a:p>
          <a:endParaRPr lang="en-US"/>
        </a:p>
      </dgm:t>
    </dgm:pt>
    <dgm:pt modelId="{84EE064A-818C-48A9-A3D6-500622FFC148}" type="sibTrans" cxnId="{362B64D1-FDE5-431F-AE05-31FCE6EC4B3A}">
      <dgm:prSet/>
      <dgm:spPr/>
      <dgm:t>
        <a:bodyPr/>
        <a:lstStyle/>
        <a:p>
          <a:endParaRPr lang="en-US"/>
        </a:p>
      </dgm:t>
    </dgm:pt>
    <dgm:pt modelId="{68F1BF13-E24D-4C87-BA93-8F266963C3D7}">
      <dgm:prSet phldr="0"/>
      <dgm:spPr/>
      <dgm:t>
        <a:bodyPr/>
        <a:lstStyle/>
        <a:p>
          <a:pPr rtl="0"/>
          <a:r>
            <a:rPr lang="nl-NL" dirty="0">
              <a:latin typeface="Corbel" panose="020B0503020204020204"/>
            </a:rPr>
            <a:t>Basisonderwijs en kinderopvang</a:t>
          </a:r>
          <a:endParaRPr lang="nl-NL" dirty="0"/>
        </a:p>
      </dgm:t>
    </dgm:pt>
    <dgm:pt modelId="{011CE9A3-3E59-4687-9D16-24ACB2A37B90}" type="parTrans" cxnId="{86FFD8F2-7F3B-43F8-A4C4-53FE3FEE91B7}">
      <dgm:prSet/>
      <dgm:spPr/>
      <dgm:t>
        <a:bodyPr/>
        <a:lstStyle/>
        <a:p>
          <a:endParaRPr lang="en-US"/>
        </a:p>
      </dgm:t>
    </dgm:pt>
    <dgm:pt modelId="{EFEB67AA-79BA-4633-8463-D139B855CC37}" type="sibTrans" cxnId="{86FFD8F2-7F3B-43F8-A4C4-53FE3FEE91B7}">
      <dgm:prSet/>
      <dgm:spPr/>
      <dgm:t>
        <a:bodyPr/>
        <a:lstStyle/>
        <a:p>
          <a:endParaRPr lang="en-US"/>
        </a:p>
      </dgm:t>
    </dgm:pt>
    <dgm:pt modelId="{4C1C7973-0FAF-469F-8451-A16AF6E83C65}">
      <dgm:prSet/>
      <dgm:spPr/>
      <dgm:t>
        <a:bodyPr/>
        <a:lstStyle/>
        <a:p>
          <a:r>
            <a:rPr lang="nl-NL" dirty="0"/>
            <a:t>Borgmanschool </a:t>
          </a:r>
          <a:endParaRPr lang="en-US" dirty="0"/>
        </a:p>
      </dgm:t>
    </dgm:pt>
    <dgm:pt modelId="{EAC42E71-A42A-492B-871E-9602C4FA427E}" type="parTrans" cxnId="{8F76335C-11A0-4B3C-966E-7447EEF14176}">
      <dgm:prSet/>
      <dgm:spPr/>
      <dgm:t>
        <a:bodyPr/>
        <a:lstStyle/>
        <a:p>
          <a:endParaRPr lang="en-US"/>
        </a:p>
      </dgm:t>
    </dgm:pt>
    <dgm:pt modelId="{4898A163-AEE1-49E0-B595-E2B705C39FA0}" type="sibTrans" cxnId="{8F76335C-11A0-4B3C-966E-7447EEF14176}">
      <dgm:prSet/>
      <dgm:spPr/>
      <dgm:t>
        <a:bodyPr/>
        <a:lstStyle/>
        <a:p>
          <a:endParaRPr lang="en-US"/>
        </a:p>
      </dgm:t>
    </dgm:pt>
    <dgm:pt modelId="{22CDFB9F-658F-4AD7-B58E-34CC0A941E98}">
      <dgm:prSet/>
      <dgm:spPr/>
      <dgm:t>
        <a:bodyPr/>
        <a:lstStyle/>
        <a:p>
          <a:r>
            <a:rPr lang="nl-NL" dirty="0"/>
            <a:t>Siebe Jan Boumaschool</a:t>
          </a:r>
          <a:endParaRPr lang="en-US" dirty="0"/>
        </a:p>
      </dgm:t>
    </dgm:pt>
    <dgm:pt modelId="{F47EEF05-BD95-433A-B8D0-899023E56C6E}" type="parTrans" cxnId="{98F18521-53F9-4B19-9BD9-52CF70242344}">
      <dgm:prSet/>
      <dgm:spPr/>
      <dgm:t>
        <a:bodyPr/>
        <a:lstStyle/>
        <a:p>
          <a:endParaRPr lang="en-US"/>
        </a:p>
      </dgm:t>
    </dgm:pt>
    <dgm:pt modelId="{A15CA4F4-A6E9-4B8B-B426-E29D8A3697C5}" type="sibTrans" cxnId="{98F18521-53F9-4B19-9BD9-52CF70242344}">
      <dgm:prSet/>
      <dgm:spPr/>
      <dgm:t>
        <a:bodyPr/>
        <a:lstStyle/>
        <a:p>
          <a:endParaRPr lang="en-US"/>
        </a:p>
      </dgm:t>
    </dgm:pt>
    <dgm:pt modelId="{1AED66F7-8EDD-43F4-BBA9-090E7F1669A4}">
      <dgm:prSet/>
      <dgm:spPr/>
      <dgm:t>
        <a:bodyPr/>
        <a:lstStyle/>
        <a:p>
          <a:r>
            <a:rPr lang="nl-NL" dirty="0"/>
            <a:t>SKSG </a:t>
          </a:r>
          <a:endParaRPr lang="en-US" dirty="0"/>
        </a:p>
      </dgm:t>
    </dgm:pt>
    <dgm:pt modelId="{A20A2DC9-81DE-43E6-A488-6F0955FE1EF4}" type="parTrans" cxnId="{89B2B82F-D6C5-4D4E-A3C5-3CA2F8657C2F}">
      <dgm:prSet/>
      <dgm:spPr/>
      <dgm:t>
        <a:bodyPr/>
        <a:lstStyle/>
        <a:p>
          <a:endParaRPr lang="en-US"/>
        </a:p>
      </dgm:t>
    </dgm:pt>
    <dgm:pt modelId="{3E9280DF-5F8D-4A7B-9E20-42BEC23D7BAC}" type="sibTrans" cxnId="{89B2B82F-D6C5-4D4E-A3C5-3CA2F8657C2F}">
      <dgm:prSet/>
      <dgm:spPr/>
      <dgm:t>
        <a:bodyPr/>
        <a:lstStyle/>
        <a:p>
          <a:endParaRPr lang="en-US"/>
        </a:p>
      </dgm:t>
    </dgm:pt>
    <dgm:pt modelId="{F158B6DC-9175-471C-B4F9-2A035AB4FAFC}" type="pres">
      <dgm:prSet presAssocID="{453E8D59-2434-451B-B525-C423498888B9}" presName="linear" presStyleCnt="0">
        <dgm:presLayoutVars>
          <dgm:animLvl val="lvl"/>
          <dgm:resizeHandles val="exact"/>
        </dgm:presLayoutVars>
      </dgm:prSet>
      <dgm:spPr/>
    </dgm:pt>
    <dgm:pt modelId="{0C028D92-CE03-4F3B-865D-E8427779E475}" type="pres">
      <dgm:prSet presAssocID="{E49427E3-2AB5-4AF0-8C8F-F9D84F655B6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EB78B15-EC00-4239-ACC5-17D02ED180C0}" type="pres">
      <dgm:prSet presAssocID="{E49427E3-2AB5-4AF0-8C8F-F9D84F655B60}" presName="childText" presStyleLbl="revTx" presStyleIdx="0" presStyleCnt="2">
        <dgm:presLayoutVars>
          <dgm:bulletEnabled val="1"/>
        </dgm:presLayoutVars>
      </dgm:prSet>
      <dgm:spPr/>
    </dgm:pt>
    <dgm:pt modelId="{257BD99C-8967-4926-A5F7-76544D724AFA}" type="pres">
      <dgm:prSet presAssocID="{68F1BF13-E24D-4C87-BA93-8F266963C3D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A3A7C33C-AB37-466C-A147-C1A00CE3052D}" type="pres">
      <dgm:prSet presAssocID="{68F1BF13-E24D-4C87-BA93-8F266963C3D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7D84E01-FFBF-4931-BAFB-3FF7F46F3239}" type="presOf" srcId="{1AED66F7-8EDD-43F4-BBA9-090E7F1669A4}" destId="{A3A7C33C-AB37-466C-A147-C1A00CE3052D}" srcOrd="0" destOrd="2" presId="urn:microsoft.com/office/officeart/2005/8/layout/vList2"/>
    <dgm:cxn modelId="{98F18521-53F9-4B19-9BD9-52CF70242344}" srcId="{68F1BF13-E24D-4C87-BA93-8F266963C3D7}" destId="{22CDFB9F-658F-4AD7-B58E-34CC0A941E98}" srcOrd="1" destOrd="0" parTransId="{F47EEF05-BD95-433A-B8D0-899023E56C6E}" sibTransId="{A15CA4F4-A6E9-4B8B-B426-E29D8A3697C5}"/>
    <dgm:cxn modelId="{89B2B82F-D6C5-4D4E-A3C5-3CA2F8657C2F}" srcId="{68F1BF13-E24D-4C87-BA93-8F266963C3D7}" destId="{1AED66F7-8EDD-43F4-BBA9-090E7F1669A4}" srcOrd="2" destOrd="0" parTransId="{A20A2DC9-81DE-43E6-A488-6F0955FE1EF4}" sibTransId="{3E9280DF-5F8D-4A7B-9E20-42BEC23D7BAC}"/>
    <dgm:cxn modelId="{8F76335C-11A0-4B3C-966E-7447EEF14176}" srcId="{68F1BF13-E24D-4C87-BA93-8F266963C3D7}" destId="{4C1C7973-0FAF-469F-8451-A16AF6E83C65}" srcOrd="0" destOrd="0" parTransId="{EAC42E71-A42A-492B-871E-9602C4FA427E}" sibTransId="{4898A163-AEE1-49E0-B595-E2B705C39FA0}"/>
    <dgm:cxn modelId="{DE20735C-0AA5-4DF1-9994-47DDFBAAA5CB}" type="presOf" srcId="{68F1BF13-E24D-4C87-BA93-8F266963C3D7}" destId="{257BD99C-8967-4926-A5F7-76544D724AFA}" srcOrd="0" destOrd="0" presId="urn:microsoft.com/office/officeart/2005/8/layout/vList2"/>
    <dgm:cxn modelId="{2F677542-C047-428E-BD32-75494D8B977C}" type="presOf" srcId="{608BDE7D-016A-4B9A-908F-6709DEA39238}" destId="{1EB78B15-EC00-4239-ACC5-17D02ED180C0}" srcOrd="0" destOrd="0" presId="urn:microsoft.com/office/officeart/2005/8/layout/vList2"/>
    <dgm:cxn modelId="{38E89854-E749-40C1-9244-D507960339DD}" srcId="{E49427E3-2AB5-4AF0-8C8F-F9D84F655B60}" destId="{608BDE7D-016A-4B9A-908F-6709DEA39238}" srcOrd="0" destOrd="0" parTransId="{A7EA69EC-EBDE-4F65-BAC3-BAC11BAF1515}" sibTransId="{A9A39998-85F8-401F-8A4F-C8B2FD35210F}"/>
    <dgm:cxn modelId="{4CF3CC7E-7DD9-40E8-A42B-CD724A11D503}" type="presOf" srcId="{E49427E3-2AB5-4AF0-8C8F-F9D84F655B60}" destId="{0C028D92-CE03-4F3B-865D-E8427779E475}" srcOrd="0" destOrd="0" presId="urn:microsoft.com/office/officeart/2005/8/layout/vList2"/>
    <dgm:cxn modelId="{608FAE80-8E55-46B2-8BF4-C8DDD52816F0}" type="presOf" srcId="{61450835-F9E1-4D4F-8001-1A0340F7C50F}" destId="{1EB78B15-EC00-4239-ACC5-17D02ED180C0}" srcOrd="0" destOrd="1" presId="urn:microsoft.com/office/officeart/2005/8/layout/vList2"/>
    <dgm:cxn modelId="{B7648B99-A3E1-427E-8351-2B04294254BF}" srcId="{453E8D59-2434-451B-B525-C423498888B9}" destId="{E49427E3-2AB5-4AF0-8C8F-F9D84F655B60}" srcOrd="0" destOrd="0" parTransId="{12E8D5E0-FB57-4CC7-B894-6BD25C0761CD}" sibTransId="{41F7AC97-7214-4191-9137-B5D9AF13A915}"/>
    <dgm:cxn modelId="{CB0B3EA1-F8FF-47AA-80FA-0509C239A72F}" type="presOf" srcId="{22CDFB9F-658F-4AD7-B58E-34CC0A941E98}" destId="{A3A7C33C-AB37-466C-A147-C1A00CE3052D}" srcOrd="0" destOrd="1" presId="urn:microsoft.com/office/officeart/2005/8/layout/vList2"/>
    <dgm:cxn modelId="{CCD348A2-2A86-43E7-B7A5-9A12077F7343}" type="presOf" srcId="{453E8D59-2434-451B-B525-C423498888B9}" destId="{F158B6DC-9175-471C-B4F9-2A035AB4FAFC}" srcOrd="0" destOrd="0" presId="urn:microsoft.com/office/officeart/2005/8/layout/vList2"/>
    <dgm:cxn modelId="{362B64D1-FDE5-431F-AE05-31FCE6EC4B3A}" srcId="{E49427E3-2AB5-4AF0-8C8F-F9D84F655B60}" destId="{61450835-F9E1-4D4F-8001-1A0340F7C50F}" srcOrd="1" destOrd="0" parTransId="{AB094A06-AA41-4C40-95E4-6F5AAE31F7A0}" sibTransId="{84EE064A-818C-48A9-A3D6-500622FFC148}"/>
    <dgm:cxn modelId="{288F28E6-0DBA-46B4-89E0-F152BF4D3867}" type="presOf" srcId="{4C1C7973-0FAF-469F-8451-A16AF6E83C65}" destId="{A3A7C33C-AB37-466C-A147-C1A00CE3052D}" srcOrd="0" destOrd="0" presId="urn:microsoft.com/office/officeart/2005/8/layout/vList2"/>
    <dgm:cxn modelId="{86FFD8F2-7F3B-43F8-A4C4-53FE3FEE91B7}" srcId="{453E8D59-2434-451B-B525-C423498888B9}" destId="{68F1BF13-E24D-4C87-BA93-8F266963C3D7}" srcOrd="1" destOrd="0" parTransId="{011CE9A3-3E59-4687-9D16-24ACB2A37B90}" sibTransId="{EFEB67AA-79BA-4633-8463-D139B855CC37}"/>
    <dgm:cxn modelId="{7B3F332F-DF2E-4380-BAC8-DEECA8E06765}" type="presParOf" srcId="{F158B6DC-9175-471C-B4F9-2A035AB4FAFC}" destId="{0C028D92-CE03-4F3B-865D-E8427779E475}" srcOrd="0" destOrd="0" presId="urn:microsoft.com/office/officeart/2005/8/layout/vList2"/>
    <dgm:cxn modelId="{A097D280-8934-4C8C-91A7-A8DDB38380A6}" type="presParOf" srcId="{F158B6DC-9175-471C-B4F9-2A035AB4FAFC}" destId="{1EB78B15-EC00-4239-ACC5-17D02ED180C0}" srcOrd="1" destOrd="0" presId="urn:microsoft.com/office/officeart/2005/8/layout/vList2"/>
    <dgm:cxn modelId="{58800463-140D-4B4D-9FB4-23048A81A529}" type="presParOf" srcId="{F158B6DC-9175-471C-B4F9-2A035AB4FAFC}" destId="{257BD99C-8967-4926-A5F7-76544D724AFA}" srcOrd="2" destOrd="0" presId="urn:microsoft.com/office/officeart/2005/8/layout/vList2"/>
    <dgm:cxn modelId="{C8CAD08D-DBF4-4F68-B590-619F76A8787E}" type="presParOf" srcId="{F158B6DC-9175-471C-B4F9-2A035AB4FAFC}" destId="{A3A7C33C-AB37-466C-A147-C1A00CE3052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28D92-CE03-4F3B-865D-E8427779E475}">
      <dsp:nvSpPr>
        <dsp:cNvPr id="0" name=""/>
        <dsp:cNvSpPr/>
      </dsp:nvSpPr>
      <dsp:spPr>
        <a:xfrm>
          <a:off x="0" y="205456"/>
          <a:ext cx="5913437" cy="115829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Studenten Noorderpoort </a:t>
          </a:r>
          <a:r>
            <a:rPr lang="nl-NL" sz="3000" kern="1200" dirty="0">
              <a:latin typeface="Corbel" panose="020B0503020204020204"/>
            </a:rPr>
            <a:t>Pedagogisch Werk</a:t>
          </a:r>
          <a:endParaRPr lang="en-US" sz="3000" kern="1200" dirty="0"/>
        </a:p>
      </dsp:txBody>
      <dsp:txXfrm>
        <a:off x="56543" y="261999"/>
        <a:ext cx="5800351" cy="1045213"/>
      </dsp:txXfrm>
    </dsp:sp>
    <dsp:sp modelId="{1EB78B15-EC00-4239-ACC5-17D02ED180C0}">
      <dsp:nvSpPr>
        <dsp:cNvPr id="0" name=""/>
        <dsp:cNvSpPr/>
      </dsp:nvSpPr>
      <dsp:spPr>
        <a:xfrm>
          <a:off x="0" y="1363756"/>
          <a:ext cx="5913437" cy="7607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75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300" kern="1200" dirty="0"/>
            <a:t>Onderwijsassistent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300" kern="1200" dirty="0"/>
            <a:t>(Gespecialiseerd) Pedagogisch Medewerker</a:t>
          </a:r>
          <a:endParaRPr lang="en-US" sz="2300" kern="1200" dirty="0"/>
        </a:p>
      </dsp:txBody>
      <dsp:txXfrm>
        <a:off x="0" y="1363756"/>
        <a:ext cx="5913437" cy="760725"/>
      </dsp:txXfrm>
    </dsp:sp>
    <dsp:sp modelId="{257BD99C-8967-4926-A5F7-76544D724AFA}">
      <dsp:nvSpPr>
        <dsp:cNvPr id="0" name=""/>
        <dsp:cNvSpPr/>
      </dsp:nvSpPr>
      <dsp:spPr>
        <a:xfrm>
          <a:off x="0" y="2124481"/>
          <a:ext cx="5913437" cy="1158299"/>
        </a:xfrm>
        <a:prstGeom prst="roundRect">
          <a:avLst/>
        </a:prstGeom>
        <a:gradFill rotWithShape="0">
          <a:gsLst>
            <a:gs pos="0">
              <a:schemeClr val="accent2">
                <a:hueOff val="-3392975"/>
                <a:satOff val="11185"/>
                <a:lumOff val="1196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3392975"/>
                <a:satOff val="11185"/>
                <a:lumOff val="1196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3392975"/>
                <a:satOff val="11185"/>
                <a:lumOff val="1196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>
              <a:latin typeface="Corbel" panose="020B0503020204020204"/>
            </a:rPr>
            <a:t>Basisonderwijs en kinderopvang</a:t>
          </a:r>
          <a:endParaRPr lang="nl-NL" sz="3000" kern="1200" dirty="0"/>
        </a:p>
      </dsp:txBody>
      <dsp:txXfrm>
        <a:off x="56543" y="2181024"/>
        <a:ext cx="5800351" cy="1045213"/>
      </dsp:txXfrm>
    </dsp:sp>
    <dsp:sp modelId="{A3A7C33C-AB37-466C-A147-C1A00CE3052D}">
      <dsp:nvSpPr>
        <dsp:cNvPr id="0" name=""/>
        <dsp:cNvSpPr/>
      </dsp:nvSpPr>
      <dsp:spPr>
        <a:xfrm>
          <a:off x="0" y="3282781"/>
          <a:ext cx="5913437" cy="1148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752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300" kern="1200" dirty="0"/>
            <a:t>Borgmanschool 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300" kern="1200" dirty="0"/>
            <a:t>Siebe Jan Boumaschool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nl-NL" sz="2300" kern="1200" dirty="0"/>
            <a:t>SKSG </a:t>
          </a:r>
          <a:endParaRPr lang="en-US" sz="2300" kern="1200" dirty="0"/>
        </a:p>
      </dsp:txBody>
      <dsp:txXfrm>
        <a:off x="0" y="3282781"/>
        <a:ext cx="5913437" cy="1148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10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37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818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27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370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279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57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462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07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02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38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23.05.2020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84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pcg.sharepoint.com/:v:/r/sites/np-teampw-oa/Gedeelde%20%20documenten/Domein%20BPV/IKC-Lab%20Groningen/IKC-Lab%20Groningen%20Pitch%2018dec2018.mp4?csf=1&amp;e=1v7gyw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65513E21-21B0-48DB-8CF1-35E43B33A4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fbeelding met gebouw&#10;&#10;Beschrijving is gegenereerd met hoge betrouwbaarheid">
            <a:extLst>
              <a:ext uri="{FF2B5EF4-FFF2-40B4-BE49-F238E27FC236}">
                <a16:creationId xmlns:a16="http://schemas.microsoft.com/office/drawing/2014/main" id="{9DAF4FA2-0926-4497-9505-ACCBF21F97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728" r="-1" b="-1"/>
          <a:stretch/>
        </p:blipFill>
        <p:spPr>
          <a:xfrm>
            <a:off x="20" y="10"/>
            <a:ext cx="12191675" cy="68579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976636" y="992221"/>
            <a:ext cx="6247308" cy="4873558"/>
          </a:xfrm>
        </p:spPr>
        <p:txBody>
          <a:bodyPr anchor="ctr">
            <a:normAutofit/>
          </a:bodyPr>
          <a:lstStyle/>
          <a:p>
            <a:r>
              <a:rPr lang="de-DE" sz="4800">
                <a:cs typeface="Calibri Light"/>
              </a:rPr>
              <a:t>IKC-Lab Groningen</a:t>
            </a:r>
            <a:endParaRPr lang="de-DE" sz="480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68056" y="996610"/>
            <a:ext cx="3363901" cy="48647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de-DE" sz="2000">
                <a:cs typeface="Calibri"/>
              </a:rPr>
              <a:t>Noorderpoort Pedagogisch Werk</a:t>
            </a:r>
            <a:endParaRPr lang="de-DE" sz="2000"/>
          </a:p>
        </p:txBody>
      </p:sp>
      <p:cxnSp>
        <p:nvCxnSpPr>
          <p:cNvPr id="20" name="Straight Connector 10">
            <a:extLst>
              <a:ext uri="{FF2B5EF4-FFF2-40B4-BE49-F238E27FC236}">
                <a16:creationId xmlns:a16="http://schemas.microsoft.com/office/drawing/2014/main" id="{580B8A35-DEA7-4D43-9DF8-90B4681D0F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600200"/>
            <a:ext cx="0" cy="3657600"/>
          </a:xfrm>
          <a:prstGeom prst="line">
            <a:avLst/>
          </a:prstGeom>
          <a:ln w="31750">
            <a:solidFill>
              <a:schemeClr val="tx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439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5C3D674-3D59-4E93-80CA-0C0A9095E8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84B8F8-FDC9-498B-9960-5D7260AFC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417737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9BF751F-D0DA-476E-AD8E-79A7F701B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80" y="804520"/>
            <a:ext cx="4176511" cy="1049235"/>
          </a:xfrm>
        </p:spPr>
        <p:txBody>
          <a:bodyPr>
            <a:normAutofit/>
          </a:bodyPr>
          <a:lstStyle/>
          <a:p>
            <a:r>
              <a:rPr lang="nl-NL"/>
              <a:t>Effecten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2A81E1-BCBE-426B-8C09-33274E6940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8E2B0-5FD6-448D-8ACD-CF2DDA2A0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81" y="2015732"/>
            <a:ext cx="4172212" cy="345061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Intense samenwerking met het werkveld</a:t>
            </a:r>
          </a:p>
          <a:p>
            <a:r>
              <a:rPr lang="nl-NL"/>
              <a:t>Wekelijkse actuele input</a:t>
            </a:r>
          </a:p>
          <a:p>
            <a:r>
              <a:rPr lang="nl-NL"/>
              <a:t>Aansluiten bij de arbeidsmarkt</a:t>
            </a:r>
          </a:p>
          <a:p>
            <a:r>
              <a:rPr lang="nl-NL"/>
              <a:t>Schakel tussen onderwijs en opvang</a:t>
            </a:r>
          </a:p>
          <a:p>
            <a:r>
              <a:rPr lang="nl-NL"/>
              <a:t>Gemotiveerde studenten</a:t>
            </a:r>
          </a:p>
          <a:p>
            <a:endParaRPr lang="nl-NL"/>
          </a:p>
        </p:txBody>
      </p:sp>
      <p:pic>
        <p:nvPicPr>
          <p:cNvPr id="4" name="Picture 4" descr="Afbeelding met kantoorartikelen, potlood&#10;&#10;Beschrijving is gegenereerd met zeer hoge betrouwbaarheid">
            <a:extLst>
              <a:ext uri="{FF2B5EF4-FFF2-40B4-BE49-F238E27FC236}">
                <a16:creationId xmlns:a16="http://schemas.microsoft.com/office/drawing/2014/main" id="{6AF51CE4-7290-4777-814F-EF95BB4710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28" r="2" b="3406"/>
          <a:stretch/>
        </p:blipFill>
        <p:spPr>
          <a:xfrm>
            <a:off x="6115592" y="805583"/>
            <a:ext cx="4918079" cy="46607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9D1DDD4-5BB3-45BA-B9B3-06B62299AD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24DAE64-2302-42EA-8239-F2F0775CA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585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EE485E7-7D6D-4CB0-A3AD-261D97B2E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E3208-F0C4-4962-8946-065C94F89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34AB62A-06BE-4718-9A82-0D155A71D7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0235" y="1027937"/>
            <a:ext cx="6083708" cy="3711894"/>
          </a:xfrm>
        </p:spPr>
        <p:txBody>
          <a:bodyPr anchor="ctr">
            <a:normAutofit/>
          </a:bodyPr>
          <a:lstStyle/>
          <a:p>
            <a:r>
              <a:rPr lang="nl-NL" sz="5400"/>
              <a:t>Opdracht 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0483C63-B05D-4D99-9D2C-953CE1C763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057" y="1027937"/>
            <a:ext cx="3254899" cy="3711894"/>
          </a:xfrm>
        </p:spPr>
        <p:txBody>
          <a:bodyPr anchor="ctr">
            <a:normAutofit/>
          </a:bodyPr>
          <a:lstStyle/>
          <a:p>
            <a:pPr algn="r"/>
            <a:r>
              <a:rPr lang="nl-NL" dirty="0"/>
              <a:t>Zie de Wiki van LOB voor de opdracht</a:t>
            </a:r>
            <a:endParaRPr lang="nl-NL"/>
          </a:p>
          <a:p>
            <a:pPr algn="r"/>
            <a:r>
              <a:rPr lang="nl-NL" dirty="0"/>
              <a:t>Daarna volgt er een presentatie van de huidige IKC studenten, zij sluiten aan op de gepresenteerde </a:t>
            </a:r>
            <a:r>
              <a:rPr lang="nl-NL" dirty="0" err="1"/>
              <a:t>pitches</a:t>
            </a:r>
            <a:r>
              <a:rPr lang="nl-NL" dirty="0"/>
              <a:t> en kunnen vragen beantwoorden</a:t>
            </a:r>
            <a:endParaRPr lang="nl-N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AE17D3-C2DC-4665-AF20-33C5BACD5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375124"/>
            <a:ext cx="0" cy="301752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021C573-B3FF-44B8-A5DE-AB39E9AA6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0B0CCD4-E9B0-43B2-806F-05EDF57A7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731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EE485E7-7D6D-4CB0-A3AD-261D97B2E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E3208-F0C4-4962-8946-065C94F89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FD4618-3EB3-4E3B-BD75-8C30E041E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0235" y="1027937"/>
            <a:ext cx="6083708" cy="3711894"/>
          </a:xfrm>
        </p:spPr>
        <p:txBody>
          <a:bodyPr anchor="ctr">
            <a:normAutofit/>
          </a:bodyPr>
          <a:lstStyle/>
          <a:p>
            <a:r>
              <a:rPr lang="nl-NL" sz="5400"/>
              <a:t>Opdracht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5B6C014-F256-447E-A159-069DEE7C01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057" y="1027937"/>
            <a:ext cx="3254899" cy="3711894"/>
          </a:xfrm>
        </p:spPr>
        <p:txBody>
          <a:bodyPr anchor="ctr">
            <a:normAutofit/>
          </a:bodyPr>
          <a:lstStyle/>
          <a:p>
            <a:pPr algn="r"/>
            <a:r>
              <a:rPr lang="nl-NL" dirty="0"/>
              <a:t>Zie de Wiki van LOB voor de opdracht</a:t>
            </a:r>
            <a:endParaRPr lang="nl-NL"/>
          </a:p>
          <a:p>
            <a:pPr algn="r"/>
            <a:endParaRPr lang="nl-N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AE17D3-C2DC-4665-AF20-33C5BACD5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375124"/>
            <a:ext cx="0" cy="301752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021C573-B3FF-44B8-A5DE-AB39E9AA6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0B0CCD4-E9B0-43B2-806F-05EDF57A7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967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EE485E7-7D6D-4CB0-A3AD-261D97B2E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E3208-F0C4-4962-8946-065C94F89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91F2A8-D0D4-4EE8-BCAF-E741BB7CB6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0235" y="1027937"/>
            <a:ext cx="6083708" cy="3711894"/>
          </a:xfrm>
        </p:spPr>
        <p:txBody>
          <a:bodyPr anchor="ctr">
            <a:normAutofit/>
          </a:bodyPr>
          <a:lstStyle/>
          <a:p>
            <a:r>
              <a:rPr lang="nl-NL" sz="5400"/>
              <a:t>Hoe aanmelden?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6745758-FF14-407F-804B-BB94515268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057" y="1027937"/>
            <a:ext cx="3254899" cy="3711894"/>
          </a:xfrm>
        </p:spPr>
        <p:txBody>
          <a:bodyPr anchor="ctr">
            <a:normAutofit/>
          </a:bodyPr>
          <a:lstStyle/>
          <a:p>
            <a:pPr algn="r"/>
            <a:r>
              <a:rPr lang="nl-NL" dirty="0"/>
              <a:t>Via het formulier die je in de Wiki kunt vinden</a:t>
            </a:r>
            <a:endParaRPr lang="nl-N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AE17D3-C2DC-4665-AF20-33C5BACD5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375124"/>
            <a:ext cx="0" cy="301752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021C573-B3FF-44B8-A5DE-AB39E9AA6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0B0CCD4-E9B0-43B2-806F-05EDF57A7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673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EE485E7-7D6D-4CB0-A3AD-261D97B2E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E3208-F0C4-4962-8946-065C94F89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C059E2-B870-4E6C-B8DA-9ACE2EC24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0235" y="1027937"/>
            <a:ext cx="6083708" cy="3711894"/>
          </a:xfrm>
        </p:spPr>
        <p:txBody>
          <a:bodyPr anchor="ctr">
            <a:normAutofit/>
          </a:bodyPr>
          <a:lstStyle/>
          <a:p>
            <a:r>
              <a:rPr lang="nl-NL" sz="5400"/>
              <a:t>Vragen??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848A998-E75A-418F-9ADB-926F6F3E31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8057" y="1027937"/>
            <a:ext cx="3254899" cy="3711894"/>
          </a:xfrm>
        </p:spPr>
        <p:txBody>
          <a:bodyPr anchor="ctr">
            <a:normAutofit/>
          </a:bodyPr>
          <a:lstStyle/>
          <a:p>
            <a:pPr algn="r"/>
            <a:endParaRPr lang="nl-NL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AE17D3-C2DC-4665-AF20-33C5BACD5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375124"/>
            <a:ext cx="0" cy="301752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021C573-B3FF-44B8-A5DE-AB39E9AA6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0B0CCD4-E9B0-43B2-806F-05EDF57A7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396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F525F-CD76-4A29-860C-921C9EC7B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 dirty="0"/>
              <a:t>Aanleiding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FE21F-9F1C-4BDC-AF36-7CF53D602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4"/>
            <a:ext cx="4158849" cy="345061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nl-NL" dirty="0"/>
              <a:t>Het opkomen van Integrale Kind Centra (IKC) en Brede Scholen</a:t>
            </a:r>
            <a:endParaRPr lang="nl-NL"/>
          </a:p>
          <a:p>
            <a:pPr>
              <a:lnSpc>
                <a:spcPct val="110000"/>
              </a:lnSpc>
            </a:pPr>
            <a:r>
              <a:rPr lang="nl-NL" dirty="0"/>
              <a:t>Er wordt brede en specifieke BPV-ervaring gevraagd van studenten (combifunctionaris)</a:t>
            </a:r>
            <a:endParaRPr lang="nl-NL"/>
          </a:p>
          <a:p>
            <a:pPr>
              <a:lnSpc>
                <a:spcPct val="110000"/>
              </a:lnSpc>
            </a:pPr>
            <a:r>
              <a:rPr lang="nl-NL" dirty="0"/>
              <a:t>Extra leerstof aanbieden binnen het onderwijsprogramma, waarbij input komt uit de kinderopvang, basisonderwijs en Noorderpoort.</a:t>
            </a:r>
            <a:endParaRPr lang="nl-NL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7C65FA4-631C-444F-89AA-F891363CC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09823" y="2012810"/>
            <a:ext cx="4948659" cy="3453535"/>
            <a:chOff x="7807230" y="2012810"/>
            <a:chExt cx="3251252" cy="345986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53C58CC-6818-48FD-9CE0-B43BF88B73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B2694E9-2175-4647-803A-3AD63554C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chemeClr val="bg1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AA5F94FD-F445-446F-9A8C-9FC79B046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257" y="2461835"/>
            <a:ext cx="4613872" cy="2549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43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FBB266-5C6A-4C82-BB1D-E93CFDE16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2303047"/>
            <a:ext cx="3272093" cy="2674198"/>
          </a:xfrm>
        </p:spPr>
        <p:txBody>
          <a:bodyPr anchor="t">
            <a:normAutofit/>
          </a:bodyPr>
          <a:lstStyle/>
          <a:p>
            <a:r>
              <a:rPr lang="nl-NL" dirty="0">
                <a:cs typeface="Calibri Light"/>
              </a:rPr>
              <a:t>Doelgroep</a:t>
            </a:r>
            <a:endParaRPr lang="nl-NL" dirty="0"/>
          </a:p>
        </p:txBody>
      </p:sp>
      <p:cxnSp>
        <p:nvCxnSpPr>
          <p:cNvPr id="21" name="Straight Connector 13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1579" y="2146542"/>
            <a:ext cx="327209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1D783ED-868B-4FA6-B85C-A28BAF91A9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8268191"/>
              </p:ext>
            </p:extLst>
          </p:nvPr>
        </p:nvGraphicFramePr>
        <p:xfrm>
          <a:off x="5141913" y="803275"/>
          <a:ext cx="5913437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437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BA271-C53B-43A0-8790-5F0E9B2F8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Organisatie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25824F9-47A0-47B8-ABEA-4323635BF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endParaRPr lang="nl-NL" sz="2400" b="1" dirty="0"/>
          </a:p>
          <a:p>
            <a:pPr>
              <a:spcAft>
                <a:spcPts val="600"/>
              </a:spcAft>
            </a:pPr>
            <a:endParaRPr lang="nl-NL" sz="2400" b="1" dirty="0"/>
          </a:p>
          <a:p>
            <a:pPr>
              <a:spcAft>
                <a:spcPts val="600"/>
              </a:spcAft>
            </a:pPr>
            <a:r>
              <a:rPr lang="nl-NL" sz="2400" b="1" dirty="0"/>
              <a:t>BPV (onderwijs &amp; opvang)	</a:t>
            </a:r>
            <a:r>
              <a:rPr lang="nl-NL" sz="2400" dirty="0"/>
              <a:t>	    </a:t>
            </a:r>
            <a:r>
              <a:rPr lang="nl-NL" sz="2400" b="1" dirty="0"/>
              <a:t>Noorderpoort</a:t>
            </a:r>
          </a:p>
          <a:p>
            <a:pPr>
              <a:spcAft>
                <a:spcPts val="600"/>
              </a:spcAft>
            </a:pPr>
            <a:r>
              <a:rPr lang="nl-NL" sz="2400" dirty="0"/>
              <a:t>Oefenopdrachten			Les (LOB)</a:t>
            </a:r>
          </a:p>
          <a:p>
            <a:pPr>
              <a:spcAft>
                <a:spcPts val="600"/>
              </a:spcAft>
            </a:pPr>
            <a:r>
              <a:rPr lang="nl-NL" sz="2400" dirty="0"/>
              <a:t>Uitvoering examens		Stagebezoek				Stagebezoek</a:t>
            </a:r>
          </a:p>
          <a:p>
            <a:endParaRPr lang="nl-NL" dirty="0"/>
          </a:p>
        </p:txBody>
      </p:sp>
      <p:sp>
        <p:nvSpPr>
          <p:cNvPr id="6" name="Arrow: Left-Up 5">
            <a:extLst>
              <a:ext uri="{FF2B5EF4-FFF2-40B4-BE49-F238E27FC236}">
                <a16:creationId xmlns:a16="http://schemas.microsoft.com/office/drawing/2014/main" id="{C0FA0D09-5B11-473C-838A-267E88FEF52F}"/>
              </a:ext>
            </a:extLst>
          </p:cNvPr>
          <p:cNvSpPr/>
          <p:nvPr/>
        </p:nvSpPr>
        <p:spPr>
          <a:xfrm rot="13560000">
            <a:off x="5138841" y="2155539"/>
            <a:ext cx="848264" cy="848264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977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FBA2B-92C4-4C8A-9A59-A0988FCFE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 dirty="0"/>
              <a:t>LOB-lessen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ACA957-5A0C-465E-8759-FB04B7E34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4"/>
            <a:ext cx="6003015" cy="345061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b="1">
                <a:ea typeface="+mn-lt"/>
                <a:cs typeface="+mn-lt"/>
              </a:rPr>
              <a:t> Verticale </a:t>
            </a:r>
            <a:r>
              <a:rPr lang="nl-NL" b="1" dirty="0">
                <a:ea typeface="+mn-lt"/>
                <a:cs typeface="+mn-lt"/>
              </a:rPr>
              <a:t>groep</a:t>
            </a:r>
            <a:endParaRPr lang="nl-NL" b="1" dirty="0"/>
          </a:p>
          <a:p>
            <a:r>
              <a:rPr lang="nl-NL" b="1" dirty="0">
                <a:ea typeface="+mn-lt"/>
                <a:cs typeface="+mn-lt"/>
              </a:rPr>
              <a:t> Zelfstandigheid </a:t>
            </a:r>
            <a:endParaRPr lang="nl-NL" b="1" dirty="0"/>
          </a:p>
          <a:p>
            <a:r>
              <a:rPr lang="nl-NL" b="1" dirty="0">
                <a:ea typeface="+mn-lt"/>
                <a:cs typeface="+mn-lt"/>
              </a:rPr>
              <a:t>BPV-docent en werkbegeleider aanwezig</a:t>
            </a:r>
          </a:p>
          <a:p>
            <a:r>
              <a:rPr lang="nl-NL" b="1" dirty="0"/>
              <a:t>Les vanuit de werkprocessen</a:t>
            </a:r>
          </a:p>
          <a:p>
            <a:endParaRPr lang="nl-NL"/>
          </a:p>
        </p:txBody>
      </p:sp>
      <p:grpSp>
        <p:nvGrpSpPr>
          <p:cNvPr id="13" name="Group 8">
            <a:extLst>
              <a:ext uri="{FF2B5EF4-FFF2-40B4-BE49-F238E27FC236}">
                <a16:creationId xmlns:a16="http://schemas.microsoft.com/office/drawing/2014/main" id="{C0D013F3-C7D4-40E3-AE33-3E52BA223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49537" y="2012810"/>
            <a:ext cx="3108945" cy="3453535"/>
            <a:chOff x="7807230" y="2012810"/>
            <a:chExt cx="3251252" cy="345986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F747737-21BF-4249-AC9C-C13AC8C473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6391855-80FC-45EE-B963-16F048B548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solidFill>
              <a:schemeClr val="bg1"/>
            </a:soli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4">
            <a:extLst>
              <a:ext uri="{FF2B5EF4-FFF2-40B4-BE49-F238E27FC236}">
                <a16:creationId xmlns:a16="http://schemas.microsoft.com/office/drawing/2014/main" id="{CDE88D9A-CD24-43E0-A110-A1A129F916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23050"/>
          <a:stretch/>
        </p:blipFill>
        <p:spPr>
          <a:xfrm>
            <a:off x="8616708" y="2174242"/>
            <a:ext cx="1786467" cy="3124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803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53CDA-2BFC-4297-99BE-8375A0ABB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r>
              <a:rPr lang="nl-NL"/>
              <a:t>Onderwijsinnovatie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01D3E-7C16-4C66-9601-F3D4779B2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4"/>
            <a:ext cx="6195784" cy="345061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nl-NL">
                <a:ea typeface="+mn-lt"/>
                <a:cs typeface="+mn-lt"/>
              </a:rPr>
              <a:t>Flexibel onderwijsprogramma</a:t>
            </a:r>
            <a:br>
              <a:rPr lang="nl-NL">
                <a:ea typeface="+mn-lt"/>
                <a:cs typeface="+mn-lt"/>
              </a:rPr>
            </a:br>
            <a:r>
              <a:rPr lang="nl-NL">
                <a:ea typeface="+mn-lt"/>
                <a:cs typeface="+mn-lt"/>
              </a:rPr>
              <a:t>   - Maatwerk [aansluiten behoefte]</a:t>
            </a:r>
            <a:br>
              <a:rPr lang="nl-NL">
                <a:ea typeface="+mn-lt"/>
                <a:cs typeface="+mn-lt"/>
              </a:rPr>
            </a:br>
            <a:r>
              <a:rPr lang="nl-NL">
                <a:ea typeface="+mn-lt"/>
                <a:cs typeface="+mn-lt"/>
              </a:rPr>
              <a:t>   - Aansluiten bij toekomstige arbeidsmarkt</a:t>
            </a:r>
            <a:endParaRPr lang="nl-NL"/>
          </a:p>
          <a:p>
            <a:pPr>
              <a:lnSpc>
                <a:spcPct val="110000"/>
              </a:lnSpc>
            </a:pPr>
            <a:r>
              <a:rPr lang="nl-NL">
                <a:ea typeface="+mn-lt"/>
                <a:cs typeface="+mn-lt"/>
              </a:rPr>
              <a:t>Intensieve samenwerking werkveld</a:t>
            </a:r>
            <a:br>
              <a:rPr lang="nl-NL">
                <a:ea typeface="+mn-lt"/>
                <a:cs typeface="+mn-lt"/>
              </a:rPr>
            </a:br>
            <a:r>
              <a:rPr lang="nl-NL">
                <a:ea typeface="+mn-lt"/>
                <a:cs typeface="+mn-lt"/>
              </a:rPr>
              <a:t>   - Multidisciplinair werken</a:t>
            </a:r>
            <a:br>
              <a:rPr lang="nl-NL">
                <a:ea typeface="+mn-lt"/>
                <a:cs typeface="+mn-lt"/>
              </a:rPr>
            </a:br>
            <a:r>
              <a:rPr lang="nl-NL">
                <a:ea typeface="+mn-lt"/>
                <a:cs typeface="+mn-lt"/>
              </a:rPr>
              <a:t>   - Actuele veranderingen direct inzichtelijk</a:t>
            </a:r>
            <a:endParaRPr lang="nl-NL"/>
          </a:p>
          <a:p>
            <a:pPr>
              <a:lnSpc>
                <a:spcPct val="110000"/>
              </a:lnSpc>
            </a:pPr>
            <a:r>
              <a:rPr lang="nl-NL">
                <a:ea typeface="+mn-lt"/>
                <a:cs typeface="+mn-lt"/>
              </a:rPr>
              <a:t>Deel onderwijsprogramma op locatie</a:t>
            </a:r>
            <a:br>
              <a:rPr lang="nl-NL">
                <a:ea typeface="+mn-lt"/>
                <a:cs typeface="+mn-lt"/>
              </a:rPr>
            </a:br>
            <a:r>
              <a:rPr lang="nl-NL">
                <a:ea typeface="+mn-lt"/>
                <a:cs typeface="+mn-lt"/>
              </a:rPr>
              <a:t>   - Elke les input van werkbegeleider IKC</a:t>
            </a:r>
            <a:br>
              <a:rPr lang="nl-NL">
                <a:ea typeface="+mn-lt"/>
                <a:cs typeface="+mn-lt"/>
              </a:rPr>
            </a:br>
            <a:r>
              <a:rPr lang="nl-NL">
                <a:ea typeface="+mn-lt"/>
                <a:cs typeface="+mn-lt"/>
              </a:rPr>
              <a:t>   - Verschillende werkvelden ervaren</a:t>
            </a:r>
            <a:endParaRPr lang="nl-NL"/>
          </a:p>
          <a:p>
            <a:pPr>
              <a:lnSpc>
                <a:spcPct val="110000"/>
              </a:lnSpc>
            </a:pPr>
            <a:endParaRPr lang="nl-NL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1B1C631-8A65-4859-A9FC-D1FA61708D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32" r="2" b="2"/>
          <a:stretch/>
        </p:blipFill>
        <p:spPr>
          <a:xfrm>
            <a:off x="8128756" y="2354539"/>
            <a:ext cx="2926098" cy="277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377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42C14A9-3617-46DD-9FC4-ED828A7D3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9AB0109-1C89-41F0-9EDF-3DE017BE3F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7" y="1847088"/>
            <a:ext cx="5548039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42DC30A-DE9E-4465-A9D7-B80CBD72C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5550357" cy="1049235"/>
          </a:xfrm>
        </p:spPr>
        <p:txBody>
          <a:bodyPr>
            <a:normAutofit/>
          </a:bodyPr>
          <a:lstStyle/>
          <a:p>
            <a:r>
              <a:rPr lang="nl-NL" dirty="0"/>
              <a:t>Excellentie  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9E5CB6C-D5A1-44AB-BAD0-E76C67ED2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D7EE3-30D5-449F-A124-756640A3F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5550357" cy="345061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1500"/>
              <a:t>Talenten ontdekken en inzetten</a:t>
            </a:r>
          </a:p>
          <a:p>
            <a:pPr>
              <a:lnSpc>
                <a:spcPct val="110000"/>
              </a:lnSpc>
            </a:pPr>
            <a:r>
              <a:rPr lang="nl-NL" sz="1500"/>
              <a:t>Verbindingen leggen</a:t>
            </a:r>
          </a:p>
          <a:p>
            <a:pPr>
              <a:lnSpc>
                <a:spcPct val="110000"/>
              </a:lnSpc>
            </a:pPr>
            <a:r>
              <a:rPr lang="nl-NL" sz="1500"/>
              <a:t>21e-eeuwse vaardigheden</a:t>
            </a:r>
          </a:p>
          <a:p>
            <a:pPr lvl="1">
              <a:lnSpc>
                <a:spcPct val="110000"/>
              </a:lnSpc>
            </a:pPr>
            <a:r>
              <a:rPr lang="nl-NL" sz="1500"/>
              <a:t>Kritisch denken</a:t>
            </a:r>
          </a:p>
          <a:p>
            <a:pPr lvl="1">
              <a:lnSpc>
                <a:spcPct val="110000"/>
              </a:lnSpc>
            </a:pPr>
            <a:r>
              <a:rPr lang="nl-NL" sz="1500"/>
              <a:t>Probleemoplossend werken</a:t>
            </a:r>
          </a:p>
          <a:p>
            <a:pPr lvl="1">
              <a:lnSpc>
                <a:spcPct val="110000"/>
              </a:lnSpc>
            </a:pPr>
            <a:r>
              <a:rPr lang="nl-NL" sz="1500"/>
              <a:t>Communicatie</a:t>
            </a:r>
          </a:p>
          <a:p>
            <a:pPr lvl="1">
              <a:lnSpc>
                <a:spcPct val="110000"/>
              </a:lnSpc>
            </a:pPr>
            <a:r>
              <a:rPr lang="nl-NL" sz="1500"/>
              <a:t>Samenwerken</a:t>
            </a:r>
          </a:p>
          <a:p>
            <a:pPr lvl="1">
              <a:lnSpc>
                <a:spcPct val="110000"/>
              </a:lnSpc>
            </a:pPr>
            <a:r>
              <a:rPr lang="nl-NL" sz="1500"/>
              <a:t>Zelfregulering</a:t>
            </a:r>
          </a:p>
          <a:p>
            <a:pPr>
              <a:lnSpc>
                <a:spcPct val="110000"/>
              </a:lnSpc>
            </a:pPr>
            <a:r>
              <a:rPr lang="nl-NL" sz="1500"/>
              <a:t>Twee diploma's (OA en GPM)</a:t>
            </a:r>
          </a:p>
          <a:p>
            <a:pPr lvl="1">
              <a:lnSpc>
                <a:spcPct val="110000"/>
              </a:lnSpc>
            </a:pPr>
            <a:endParaRPr lang="nl-NL" sz="150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9BA21D17-4EF1-4666-9D55-05C1B612E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7195" y="481109"/>
            <a:ext cx="2267634" cy="2491906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5BA6945D-3CBD-4F4F-A69D-C499C9605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356" y="3138486"/>
            <a:ext cx="3605312" cy="24919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5A16967-5C32-4A48-9F02-4F0228AC8D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42D078B-EF20-4DB1-AA1B-87F212C56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02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63C853E-3842-4594-86A9-051FFAF4D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91CDC5-6B61-4116-B3B5-0FF42B6E6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5B08984-5BEB-422F-A364-2B41E6A516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8F413B1-54E0-4B16-92AB-1CC5C7D64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35267AB6-6F1F-4819-A15E-EBE910E367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495" r="-1" b="-1"/>
          <a:stretch/>
        </p:blipFill>
        <p:spPr>
          <a:xfrm>
            <a:off x="20" y="10"/>
            <a:ext cx="12191675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8D85384-0496-4D83-A78C-96F0F992ED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89695" y="4905349"/>
            <a:ext cx="5610646" cy="1450464"/>
          </a:xfrm>
          <a:prstGeom prst="rect">
            <a:avLst/>
          </a:prstGeom>
          <a:solidFill>
            <a:srgbClr val="000001">
              <a:alpha val="7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35B80E-0F8D-4AF2-87E0-C24D38830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3421" y="5239131"/>
            <a:ext cx="5279490" cy="9600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>
                <a:solidFill>
                  <a:srgbClr val="FFFFFE"/>
                </a:solidFill>
              </a:rPr>
              <a:t>  IKC-Lab Groningen 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4CAEF2-6B5B-434C-8B79-D7AE633C4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53420" y="5073596"/>
            <a:ext cx="5283196" cy="0"/>
          </a:xfrm>
          <a:prstGeom prst="line">
            <a:avLst/>
          </a:prstGeom>
          <a:ln w="31750">
            <a:solidFill>
              <a:srgbClr val="F29BB6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784C63C6-872A-48F4-95BC-B51A23466345}"/>
              </a:ext>
            </a:extLst>
          </p:cNvPr>
          <p:cNvSpPr/>
          <p:nvPr/>
        </p:nvSpPr>
        <p:spPr>
          <a:xfrm>
            <a:off x="6321724" y="276285"/>
            <a:ext cx="2990489" cy="202720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nl-NL" i="1">
                <a:solidFill>
                  <a:schemeClr val="tx1"/>
                </a:solidFill>
                <a:latin typeface="Calibri"/>
              </a:rPr>
              <a:t>"</a:t>
            </a:r>
            <a:r>
              <a:rPr lang="nl-NL" sz="1800" i="1" kern="120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Je werkt in een proces aan de ontwikkeling van kinderen van 0 tot 12</a:t>
            </a:r>
            <a:r>
              <a:rPr lang="nl-NL" i="1">
                <a:solidFill>
                  <a:schemeClr val="tx1"/>
                </a:solidFill>
                <a:latin typeface="Calibri"/>
              </a:rPr>
              <a:t>."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Speech Bubble: Oval 5">
            <a:extLst>
              <a:ext uri="{FF2B5EF4-FFF2-40B4-BE49-F238E27FC236}">
                <a16:creationId xmlns:a16="http://schemas.microsoft.com/office/drawing/2014/main" id="{E72AC6A0-205B-4A0E-BEFC-5BAF3CAC40C7}"/>
              </a:ext>
            </a:extLst>
          </p:cNvPr>
          <p:cNvSpPr/>
          <p:nvPr/>
        </p:nvSpPr>
        <p:spPr>
          <a:xfrm>
            <a:off x="392274" y="2479574"/>
            <a:ext cx="4198187" cy="2185357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nl-NL" i="1" dirty="0">
                <a:latin typeface="Calibri"/>
                <a:ea typeface="Calibri"/>
                <a:cs typeface="Calibri"/>
              </a:rPr>
              <a:t>"</a:t>
            </a:r>
            <a:r>
              <a:rPr lang="nl-NL" sz="1800" i="1" dirty="0">
                <a:latin typeface="Calibri"/>
                <a:ea typeface="Calibri"/>
                <a:cs typeface="Calibri"/>
              </a:rPr>
              <a:t>Dat het kind centraal staat en een rijke omgeving wil creëren waar kinderen hun talenten kunnen ontwikkelen. Het lijkt mij mooi om hier een deel van te mogen zijn</a:t>
            </a:r>
            <a:r>
              <a:rPr lang="nl-NL" i="1" dirty="0">
                <a:latin typeface="Calibri"/>
                <a:ea typeface="Calibri"/>
                <a:cs typeface="Calibri"/>
              </a:rPr>
              <a:t>."</a:t>
            </a:r>
            <a:endParaRPr lang="nl-NL" dirty="0"/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4708C1C8-E4BE-46F5-8701-0B43A80AB6E2}"/>
              </a:ext>
            </a:extLst>
          </p:cNvPr>
          <p:cNvSpPr/>
          <p:nvPr/>
        </p:nvSpPr>
        <p:spPr>
          <a:xfrm>
            <a:off x="8178224" y="2447805"/>
            <a:ext cx="3263659" cy="1624641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nl-NL" i="1" dirty="0">
                <a:solidFill>
                  <a:schemeClr val="tx1"/>
                </a:solidFill>
                <a:latin typeface="Calibri"/>
              </a:rPr>
              <a:t>"</a:t>
            </a:r>
            <a:r>
              <a:rPr lang="nl-NL" sz="1800" i="1" kern="1200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Het lijkt mij ontzettend leuk om mee te </a:t>
            </a:r>
            <a:r>
              <a:rPr lang="nl-NL" i="1" dirty="0">
                <a:solidFill>
                  <a:schemeClr val="tx1"/>
                </a:solidFill>
                <a:latin typeface="Calibri"/>
              </a:rPr>
              <a:t>denken </a:t>
            </a:r>
            <a:r>
              <a:rPr lang="nl-NL" sz="1800" i="1" kern="1200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en </a:t>
            </a:r>
            <a:br>
              <a:rPr lang="nl-NL" sz="1800" i="1" kern="1200" dirty="0">
                <a:latin typeface="Calibri"/>
              </a:rPr>
            </a:br>
            <a:r>
              <a:rPr lang="nl-NL" sz="1800" i="1" kern="1200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te werken aan het vernieuwde onderwijs</a:t>
            </a:r>
            <a:r>
              <a:rPr lang="nl-NL" i="1" dirty="0">
                <a:solidFill>
                  <a:schemeClr val="tx1"/>
                </a:solidFill>
                <a:latin typeface="Calibri"/>
              </a:rPr>
              <a:t>." 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EA68D26E-6207-402B-B0ED-652DA7CCD776}"/>
              </a:ext>
            </a:extLst>
          </p:cNvPr>
          <p:cNvSpPr/>
          <p:nvPr/>
        </p:nvSpPr>
        <p:spPr>
          <a:xfrm>
            <a:off x="590622" y="477569"/>
            <a:ext cx="3263659" cy="1624641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nl-NL" i="1" dirty="0">
                <a:solidFill>
                  <a:schemeClr val="tx1"/>
                </a:solidFill>
                <a:latin typeface="Calibri"/>
              </a:rPr>
              <a:t>"</a:t>
            </a:r>
            <a:r>
              <a:rPr lang="nl-NL" sz="1800" i="1" kern="1200" dirty="0">
                <a:solidFill>
                  <a:schemeClr val="tx1"/>
                </a:solidFill>
                <a:latin typeface="Calibri"/>
                <a:ea typeface="+mn-ea"/>
                <a:cs typeface="+mn-cs"/>
              </a:rPr>
              <a:t>Je kan op deze manier de band met kinderen enorm verbeteren, wat natuurlijk het leerproces bevordert</a:t>
            </a:r>
            <a:r>
              <a:rPr lang="nl-NL" i="1" dirty="0">
                <a:solidFill>
                  <a:schemeClr val="tx1"/>
                </a:solidFill>
                <a:latin typeface="Calibri"/>
              </a:rPr>
              <a:t>."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31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6DFBA-6103-4B16-9FB4-979C5DF84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Studenten aan het woord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30865-1350-4222-8919-BAEED8DB2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" indent="0">
              <a:buNone/>
            </a:pPr>
            <a:endParaRPr lang="nl-NL" dirty="0">
              <a:ea typeface="+mn-lt"/>
              <a:cs typeface="+mn-lt"/>
            </a:endParaRP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8" name="Picture 8" descr="Afbeelding met poseren, foto, persoon, groep&#10;&#10;Beschrijving is gegenereerd met zeer hoge betrouwbaarheid">
            <a:extLst>
              <a:ext uri="{FF2B5EF4-FFF2-40B4-BE49-F238E27FC236}">
                <a16:creationId xmlns:a16="http://schemas.microsoft.com/office/drawing/2014/main" id="{1B0022C9-09D6-4F82-8641-CCC139865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9156" y="1864663"/>
            <a:ext cx="5704935" cy="27979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FA0876-CA7B-42DE-9F58-2BB76292448E}"/>
              </a:ext>
            </a:extLst>
          </p:cNvPr>
          <p:cNvSpPr txBox="1"/>
          <p:nvPr/>
        </p:nvSpPr>
        <p:spPr>
          <a:xfrm>
            <a:off x="3991154" y="4896929"/>
            <a:ext cx="4008407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sz="1050" dirty="0">
                <a:ea typeface="+mn-lt"/>
                <a:cs typeface="+mn-lt"/>
                <a:hlinkClick r:id="rId3"/>
              </a:rPr>
              <a:t>https://npcg.sharepoint.com/:v:/r/sites/np-teampw-oa/Gedeelde%20%20documenten/Domein%20BPV/IKC-Lab%20Groningen/IKC-Lab%20Groningen%20Pitch%2018dec2018.mp4?csf=1&amp;e=1v7gyw</a:t>
            </a:r>
            <a:r>
              <a:rPr lang="nl-NL" sz="1050" dirty="0">
                <a:ea typeface="+mn-lt"/>
                <a:cs typeface="+mn-lt"/>
              </a:rPr>
              <a:t> 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08808804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a98d1c10-c7ad-4800-980c-3e2ab5e8df64">
      <UserInfo>
        <DisplayName/>
        <AccountId xsi:nil="true"/>
        <AccountType/>
      </UserInfo>
    </SharedWithUsers>
    <Links xmlns="94b5a2eb-24cd-4681-b40d-75b6877c314c">
      <Url/>
      <Description/>
    </Link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87C6158D17514DB96DB5E03C9285EB" ma:contentTypeVersion="15" ma:contentTypeDescription="Een nieuw document maken." ma:contentTypeScope="" ma:versionID="548a5ba2204ffc0bfc32261dc32ebfe5">
  <xsd:schema xmlns:xsd="http://www.w3.org/2001/XMLSchema" xmlns:xs="http://www.w3.org/2001/XMLSchema" xmlns:p="http://schemas.microsoft.com/office/2006/metadata/properties" xmlns:ns2="a98d1c10-c7ad-4800-980c-3e2ab5e8df64" xmlns:ns3="94b5a2eb-24cd-4681-b40d-75b6877c314c" targetNamespace="http://schemas.microsoft.com/office/2006/metadata/properties" ma:root="true" ma:fieldsID="8fade621496e98cfa2077ce822c1af37" ns2:_="" ns3:_="">
    <xsd:import namespace="a98d1c10-c7ad-4800-980c-3e2ab5e8df64"/>
    <xsd:import namespace="94b5a2eb-24cd-4681-b40d-75b6877c314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Links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8d1c10-c7ad-4800-980c-3e2ab5e8df6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b5a2eb-24cd-4681-b40d-75b6877c31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MediaServiceAutoTags" ma:internalName="MediaServiceAutoTags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inks" ma:index="21" ma:displayName="Links " ma:format="Hyperlink" ma:internalName="Links">
      <xsd:complexType>
        <xsd:complexContent>
          <xsd:extension base="dms:URL">
            <xsd:sequence>
              <xsd:element name="Url" type="dms:ValidUrl"/>
              <xsd:element name="Description" type="xsd:string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A1DBCC-E789-42BA-8116-2AA42AC9D1E9}">
  <ds:schemaRefs>
    <ds:schemaRef ds:uri="http://purl.org/dc/elements/1.1/"/>
    <ds:schemaRef ds:uri="94b5a2eb-24cd-4681-b40d-75b6877c314c"/>
    <ds:schemaRef ds:uri="a98d1c10-c7ad-4800-980c-3e2ab5e8df64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86A30AA-390C-4305-928F-51458748F1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98d1c10-c7ad-4800-980c-3e2ab5e8df64"/>
    <ds:schemaRef ds:uri="94b5a2eb-24cd-4681-b40d-75b6877c31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7C4059-D9B9-4AD7-BA12-F016680E9D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305</Words>
  <Application>Microsoft Office PowerPoint</Application>
  <PresentationFormat>Breedbeeld</PresentationFormat>
  <Paragraphs>60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Corbel</vt:lpstr>
      <vt:lpstr>Gill Sans MT</vt:lpstr>
      <vt:lpstr>Galerie</vt:lpstr>
      <vt:lpstr>IKC-Lab Groningen</vt:lpstr>
      <vt:lpstr>Aanleiding</vt:lpstr>
      <vt:lpstr>Doelgroep</vt:lpstr>
      <vt:lpstr>Organisatie</vt:lpstr>
      <vt:lpstr>LOB-lessen</vt:lpstr>
      <vt:lpstr>Onderwijsinnovatie</vt:lpstr>
      <vt:lpstr>Excellentie  </vt:lpstr>
      <vt:lpstr>  IKC-Lab Groningen </vt:lpstr>
      <vt:lpstr>Studenten aan het woord</vt:lpstr>
      <vt:lpstr>Effecten</vt:lpstr>
      <vt:lpstr>Opdracht 1</vt:lpstr>
      <vt:lpstr>Opdracht 2</vt:lpstr>
      <vt:lpstr>Hoe aanmelden?</vt:lpstr>
      <vt:lpstr>Vragen??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IKC-Lab Groningen</dc:title>
  <dc:creator>Petra Tholen - Meijer</dc:creator>
  <cp:lastModifiedBy>Petra Tholen - Meijer</cp:lastModifiedBy>
  <cp:revision>1</cp:revision>
  <dcterms:created xsi:type="dcterms:W3CDTF">2020-05-23T16:54:39Z</dcterms:created>
  <dcterms:modified xsi:type="dcterms:W3CDTF">2020-05-23T16:57:44Z</dcterms:modified>
</cp:coreProperties>
</file>