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8" r:id="rId6"/>
    <p:sldId id="266" r:id="rId7"/>
    <p:sldId id="267" r:id="rId8"/>
    <p:sldId id="268" r:id="rId9"/>
    <p:sldId id="282" r:id="rId10"/>
    <p:sldId id="275" r:id="rId11"/>
    <p:sldId id="276" r:id="rId12"/>
    <p:sldId id="260" r:id="rId13"/>
    <p:sldId id="272" r:id="rId14"/>
    <p:sldId id="259" r:id="rId15"/>
    <p:sldId id="279" r:id="rId16"/>
    <p:sldId id="261" r:id="rId17"/>
    <p:sldId id="262" r:id="rId18"/>
    <p:sldId id="263" r:id="rId19"/>
    <p:sldId id="274" r:id="rId20"/>
    <p:sldId id="271" r:id="rId21"/>
    <p:sldId id="277" r:id="rId22"/>
    <p:sldId id="285" r:id="rId23"/>
    <p:sldId id="286" r:id="rId24"/>
    <p:sldId id="287" r:id="rId25"/>
    <p:sldId id="288" r:id="rId26"/>
    <p:sldId id="299" r:id="rId27"/>
    <p:sldId id="300" r:id="rId28"/>
    <p:sldId id="289" r:id="rId29"/>
    <p:sldId id="298" r:id="rId30"/>
    <p:sldId id="301" r:id="rId31"/>
    <p:sldId id="290" r:id="rId32"/>
    <p:sldId id="291" r:id="rId33"/>
    <p:sldId id="292" r:id="rId34"/>
    <p:sldId id="293" r:id="rId35"/>
    <p:sldId id="294" r:id="rId36"/>
    <p:sldId id="295" r:id="rId37"/>
    <p:sldId id="296" r:id="rId38"/>
    <p:sldId id="297" r:id="rId39"/>
    <p:sldId id="302" r:id="rId4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4" autoAdjust="0"/>
    <p:restoredTop sz="94660"/>
  </p:normalViewPr>
  <p:slideViewPr>
    <p:cSldViewPr snapToGrid="0">
      <p:cViewPr varScale="1">
        <p:scale>
          <a:sx n="72" d="100"/>
          <a:sy n="72"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D9BE96-2B6F-4477-9EC8-3F1F4B2F278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11B0650-23B5-4DE3-80E6-4BB652CB7C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6C9FCBE-B002-40A2-B8E7-CD07DC9E3272}"/>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E0E38C98-D42F-406E-886B-99351D7011E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902D3F6-6DA3-4132-8B45-833DDF4B3428}"/>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274843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19ABF9-F7EF-465D-A245-9D3B2970FDE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69691F-7CFC-44EC-AF89-D49909637DFF}"/>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E7B1AC-FB2C-421A-8F54-379366A21558}"/>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4F12C7A0-5028-43A4-823E-816D7D8305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762966D-2E55-4CFC-9944-7F6803EE3BFC}"/>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655530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B5CC6D8-7AF1-4221-B822-BE9048D0FEB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65CD37E-876E-4FAC-A5F4-C3C8B91ECBAA}"/>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ECFEB27-10B9-421E-87FB-D10F4BCB5643}"/>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513D2C29-BBD1-4275-8999-CE5CCF6CDF1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FCB3F98-B094-4F34-8114-843F920A2D66}"/>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1821752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146943-D5DB-48C3-A492-DA2771B234E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533B91-F2C7-4DF1-B975-4CD5E935483E}"/>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9F05D63-03DB-4830-8EB7-94B3FAABCE03}"/>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E119FC79-CECE-476B-8038-36BA1E9BAC1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E312C2F-69A3-456C-928B-9A75B92069A3}"/>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50831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8CCF8B-9A3B-4BA2-8331-170FEBBE13A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72F10BD-EC08-4BBE-AF66-142B232BA8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AAC9B44A-25DE-445B-B343-28C1639B057B}"/>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8E648498-C46F-4499-B39C-865C4D8F2EC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2F2CB32-4A8C-4EBF-A4CD-FCF833D799DA}"/>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52468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465F25-EA94-4121-BB9A-40E8D867B0B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F8C5C99-998A-4CB1-8583-A24B3E9D6B7C}"/>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DA1DD45-768C-4ECB-AD74-626D2F270103}"/>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8586D69-597C-4904-BAF9-63C92B769543}"/>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6" name="Tijdelijke aanduiding voor voettekst 5">
            <a:extLst>
              <a:ext uri="{FF2B5EF4-FFF2-40B4-BE49-F238E27FC236}">
                <a16:creationId xmlns:a16="http://schemas.microsoft.com/office/drawing/2014/main" id="{F7654F7C-6B4F-4956-8B41-C40769E61A3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B25C2F1-92DB-4706-9CC1-B05C1C47713F}"/>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3558048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9659F9-0FA8-4C44-A45F-4198A875DBC0}"/>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A5FAF9C-AD0F-4DA5-B8FB-BF91634145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80F24EA1-8591-4FCA-864E-47466DEB84A1}"/>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A70BFD33-FEF3-4401-AF89-1D624228B7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22E8B551-725C-4D2B-A828-41F436D9EB70}"/>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58FD35B7-2F57-4FBF-B5A2-B9987EDA5096}"/>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8" name="Tijdelijke aanduiding voor voettekst 7">
            <a:extLst>
              <a:ext uri="{FF2B5EF4-FFF2-40B4-BE49-F238E27FC236}">
                <a16:creationId xmlns:a16="http://schemas.microsoft.com/office/drawing/2014/main" id="{5C2D806B-7EC2-4CFD-872C-51E648DFD7CA}"/>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EB6C029-4605-493C-B65B-7FEADB766841}"/>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378603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2CB8CF-A8FA-4763-9B1A-4AD5E9281700}"/>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87D72BF-C2FA-4143-A84D-4C64059D4F72}"/>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4" name="Tijdelijke aanduiding voor voettekst 3">
            <a:extLst>
              <a:ext uri="{FF2B5EF4-FFF2-40B4-BE49-F238E27FC236}">
                <a16:creationId xmlns:a16="http://schemas.microsoft.com/office/drawing/2014/main" id="{8E727C16-9A93-42E6-A293-D328B58060CC}"/>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851A964-9879-413A-BF96-5E870626FCB2}"/>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2433102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017A113-E07F-428C-8CF1-080F956497E1}"/>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3" name="Tijdelijke aanduiding voor voettekst 2">
            <a:extLst>
              <a:ext uri="{FF2B5EF4-FFF2-40B4-BE49-F238E27FC236}">
                <a16:creationId xmlns:a16="http://schemas.microsoft.com/office/drawing/2014/main" id="{BC771CB0-0645-4BEC-91B1-C8A80D8C59D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75C42D5-FF24-4C03-832C-2C6137E5FDAF}"/>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1119030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89783C-8F66-4A0B-83FD-A54C8E7AA24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EF58126-7225-4E63-97A9-FF892C95BE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3D2F966F-F851-4E8F-BC8C-BFC438678A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9A40469B-23B6-466E-8376-ACBB550D2B36}"/>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6" name="Tijdelijke aanduiding voor voettekst 5">
            <a:extLst>
              <a:ext uri="{FF2B5EF4-FFF2-40B4-BE49-F238E27FC236}">
                <a16:creationId xmlns:a16="http://schemas.microsoft.com/office/drawing/2014/main" id="{66293030-49B2-4C5D-965E-52B7FDCD18A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88F5C96-3631-49D9-BAE6-310750F95FB6}"/>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1045922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3CCC83-7E7B-44A2-BE4D-F55A00719A6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DC4C8A07-B56B-4406-A187-7E67AA3FA6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B84A8F3B-8DED-4A33-8D12-9B829CAAC6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AD1A2060-7D19-48CA-8AFA-3A84836A7C51}"/>
              </a:ext>
            </a:extLst>
          </p:cNvPr>
          <p:cNvSpPr>
            <a:spLocks noGrp="1"/>
          </p:cNvSpPr>
          <p:nvPr>
            <p:ph type="dt" sz="half" idx="10"/>
          </p:nvPr>
        </p:nvSpPr>
        <p:spPr/>
        <p:txBody>
          <a:bodyPr/>
          <a:lstStyle/>
          <a:p>
            <a:fld id="{4FF7FFBA-5B81-4929-A1B6-48ED83B8C59A}" type="datetimeFigureOut">
              <a:rPr lang="nl-NL" smtClean="0"/>
              <a:t>30-12-2020</a:t>
            </a:fld>
            <a:endParaRPr lang="nl-NL"/>
          </a:p>
        </p:txBody>
      </p:sp>
      <p:sp>
        <p:nvSpPr>
          <p:cNvPr id="6" name="Tijdelijke aanduiding voor voettekst 5">
            <a:extLst>
              <a:ext uri="{FF2B5EF4-FFF2-40B4-BE49-F238E27FC236}">
                <a16:creationId xmlns:a16="http://schemas.microsoft.com/office/drawing/2014/main" id="{F64E072F-C7AD-4E0E-B87C-15030E6AC05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433577C-11E8-4337-80D4-5EAF06150859}"/>
              </a:ext>
            </a:extLst>
          </p:cNvPr>
          <p:cNvSpPr>
            <a:spLocks noGrp="1"/>
          </p:cNvSpPr>
          <p:nvPr>
            <p:ph type="sldNum" sz="quarter" idx="12"/>
          </p:nvPr>
        </p:nvSpPr>
        <p:spPr/>
        <p:txBody>
          <a:bodyPr/>
          <a:lstStyle/>
          <a:p>
            <a:fld id="{EDBBFB57-AF7C-4FCD-965B-4DE840C3BFD8}" type="slidenum">
              <a:rPr lang="nl-NL" smtClean="0"/>
              <a:t>‹nr.›</a:t>
            </a:fld>
            <a:endParaRPr lang="nl-NL"/>
          </a:p>
        </p:txBody>
      </p:sp>
    </p:spTree>
    <p:extLst>
      <p:ext uri="{BB962C8B-B14F-4D97-AF65-F5344CB8AC3E}">
        <p14:creationId xmlns:p14="http://schemas.microsoft.com/office/powerpoint/2010/main" val="2225348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D039E4B-5335-4389-860C-F85DDC519D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499BC2E-E49E-4744-8A66-16585D4C9D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2C65DA3-69E3-4B48-ACB2-4A724D502C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F7FFBA-5B81-4929-A1B6-48ED83B8C59A}" type="datetimeFigureOut">
              <a:rPr lang="nl-NL" smtClean="0"/>
              <a:t>30-12-2020</a:t>
            </a:fld>
            <a:endParaRPr lang="nl-NL"/>
          </a:p>
        </p:txBody>
      </p:sp>
      <p:sp>
        <p:nvSpPr>
          <p:cNvPr id="5" name="Tijdelijke aanduiding voor voettekst 4">
            <a:extLst>
              <a:ext uri="{FF2B5EF4-FFF2-40B4-BE49-F238E27FC236}">
                <a16:creationId xmlns:a16="http://schemas.microsoft.com/office/drawing/2014/main" id="{4C96C9AF-DB69-49D3-AF0F-B5089CF811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44E58E5C-3D96-441C-B354-54CC2BB8D0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BFB57-AF7C-4FCD-965B-4DE840C3BFD8}" type="slidenum">
              <a:rPr lang="nl-NL" smtClean="0"/>
              <a:t>‹nr.›</a:t>
            </a:fld>
            <a:endParaRPr lang="nl-NL"/>
          </a:p>
        </p:txBody>
      </p:sp>
    </p:spTree>
    <p:extLst>
      <p:ext uri="{BB962C8B-B14F-4D97-AF65-F5344CB8AC3E}">
        <p14:creationId xmlns:p14="http://schemas.microsoft.com/office/powerpoint/2010/main" val="2401868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C9CFE9F-F0CD-4CFA-AB1C-71A359FC9914}"/>
              </a:ext>
            </a:extLst>
          </p:cNvPr>
          <p:cNvPicPr>
            <a:picLocks noChangeAspect="1"/>
          </p:cNvPicPr>
          <p:nvPr/>
        </p:nvPicPr>
        <p:blipFill rotWithShape="1">
          <a:blip r:embed="rId2"/>
          <a:srcRect t="18822"/>
          <a:stretch/>
        </p:blipFill>
        <p:spPr>
          <a:xfrm>
            <a:off x="-1214652" y="-23718"/>
            <a:ext cx="15023217" cy="6858000"/>
          </a:xfrm>
          <a:prstGeom prst="rect">
            <a:avLst/>
          </a:prstGeom>
        </p:spPr>
      </p:pic>
      <p:sp>
        <p:nvSpPr>
          <p:cNvPr id="2" name="Titel 1">
            <a:extLst>
              <a:ext uri="{FF2B5EF4-FFF2-40B4-BE49-F238E27FC236}">
                <a16:creationId xmlns:a16="http://schemas.microsoft.com/office/drawing/2014/main" id="{D6A38C37-4068-482F-AC23-FE78E001F6F6}"/>
              </a:ext>
            </a:extLst>
          </p:cNvPr>
          <p:cNvSpPr>
            <a:spLocks noGrp="1"/>
          </p:cNvSpPr>
          <p:nvPr>
            <p:ph type="ctrTitle"/>
          </p:nvPr>
        </p:nvSpPr>
        <p:spPr>
          <a:xfrm>
            <a:off x="395785" y="559558"/>
            <a:ext cx="10272215" cy="2950405"/>
          </a:xfrm>
        </p:spPr>
        <p:txBody>
          <a:bodyPr/>
          <a:lstStyle/>
          <a:p>
            <a:r>
              <a:rPr lang="nl-NL" b="1" dirty="0">
                <a:highlight>
                  <a:srgbClr val="C0C0C0"/>
                </a:highlight>
              </a:rPr>
              <a:t>Inkopen van Bloemen, planten of </a:t>
            </a:r>
            <a:r>
              <a:rPr lang="nl-NL" b="1" dirty="0" err="1">
                <a:highlight>
                  <a:srgbClr val="C0C0C0"/>
                </a:highlight>
              </a:rPr>
              <a:t>potterie</a:t>
            </a:r>
            <a:br>
              <a:rPr lang="nl-NL" b="1" dirty="0">
                <a:highlight>
                  <a:srgbClr val="C0C0C0"/>
                </a:highlight>
              </a:rPr>
            </a:br>
            <a:endParaRPr lang="nl-NL" b="1" dirty="0">
              <a:highlight>
                <a:srgbClr val="C0C0C0"/>
              </a:highlight>
            </a:endParaRPr>
          </a:p>
        </p:txBody>
      </p:sp>
      <p:sp>
        <p:nvSpPr>
          <p:cNvPr id="3" name="Ondertitel 2">
            <a:extLst>
              <a:ext uri="{FF2B5EF4-FFF2-40B4-BE49-F238E27FC236}">
                <a16:creationId xmlns:a16="http://schemas.microsoft.com/office/drawing/2014/main" id="{4B9090E9-7E23-41D0-955A-122636DD0C02}"/>
              </a:ext>
            </a:extLst>
          </p:cNvPr>
          <p:cNvSpPr>
            <a:spLocks noGrp="1"/>
          </p:cNvSpPr>
          <p:nvPr>
            <p:ph type="subTitle" idx="1"/>
          </p:nvPr>
        </p:nvSpPr>
        <p:spPr/>
        <p:txBody>
          <a:bodyPr/>
          <a:lstStyle/>
          <a:p>
            <a:endParaRPr lang="nl-NL" i="1" dirty="0">
              <a:highlight>
                <a:srgbClr val="C0C0C0"/>
              </a:highlight>
            </a:endParaRPr>
          </a:p>
          <a:p>
            <a:r>
              <a:rPr lang="nl-NL" i="1" dirty="0">
                <a:highlight>
                  <a:srgbClr val="C0C0C0"/>
                </a:highlight>
              </a:rPr>
              <a:t>Voorbereiding is het halve werk</a:t>
            </a:r>
          </a:p>
          <a:p>
            <a:endParaRPr lang="nl-NL" dirty="0"/>
          </a:p>
        </p:txBody>
      </p:sp>
    </p:spTree>
    <p:extLst>
      <p:ext uri="{BB962C8B-B14F-4D97-AF65-F5344CB8AC3E}">
        <p14:creationId xmlns:p14="http://schemas.microsoft.com/office/powerpoint/2010/main" val="1709460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9BE06A72-EC14-4EC3-8B3D-1D369815AC6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44046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DA19EB-52D1-4D49-87A5-5BD7A1693667}"/>
              </a:ext>
            </a:extLst>
          </p:cNvPr>
          <p:cNvSpPr>
            <a:spLocks noGrp="1"/>
          </p:cNvSpPr>
          <p:nvPr>
            <p:ph type="title"/>
          </p:nvPr>
        </p:nvSpPr>
        <p:spPr/>
        <p:txBody>
          <a:bodyPr/>
          <a:lstStyle/>
          <a:p>
            <a:r>
              <a:rPr lang="nl-NL" dirty="0"/>
              <a:t>De veiling</a:t>
            </a:r>
          </a:p>
        </p:txBody>
      </p:sp>
      <p:sp>
        <p:nvSpPr>
          <p:cNvPr id="3" name="Tijdelijke aanduiding voor inhoud 2">
            <a:extLst>
              <a:ext uri="{FF2B5EF4-FFF2-40B4-BE49-F238E27FC236}">
                <a16:creationId xmlns:a16="http://schemas.microsoft.com/office/drawing/2014/main" id="{6BA2E96F-7E7D-4DF3-9E1E-5D953F0C6C12}"/>
              </a:ext>
            </a:extLst>
          </p:cNvPr>
          <p:cNvSpPr>
            <a:spLocks noGrp="1"/>
          </p:cNvSpPr>
          <p:nvPr>
            <p:ph idx="1"/>
          </p:nvPr>
        </p:nvSpPr>
        <p:spPr/>
        <p:txBody>
          <a:bodyPr>
            <a:normAutofit/>
          </a:bodyPr>
          <a:lstStyle/>
          <a:p>
            <a:r>
              <a:rPr lang="nl-NL" dirty="0"/>
              <a:t>Een bloemenveiling is een veiling waar onder andere snijbloemen, pot- en tuinplanten worden verhandeld</a:t>
            </a:r>
          </a:p>
          <a:p>
            <a:r>
              <a:rPr lang="nl-NL" dirty="0"/>
              <a:t>Producten afkomstig van kwekers</a:t>
            </a:r>
          </a:p>
          <a:p>
            <a:r>
              <a:rPr lang="nl-NL" dirty="0"/>
              <a:t>Keurmeester, keurcijfer</a:t>
            </a:r>
          </a:p>
          <a:p>
            <a:r>
              <a:rPr lang="nl-NL" dirty="0"/>
              <a:t>Kopers op tribune</a:t>
            </a:r>
          </a:p>
          <a:p>
            <a:r>
              <a:rPr lang="nl-NL" dirty="0"/>
              <a:t>Direct transport tenzij anders overeen gekomen</a:t>
            </a:r>
          </a:p>
          <a:p>
            <a:endParaRPr lang="nl-NL" dirty="0"/>
          </a:p>
        </p:txBody>
      </p:sp>
    </p:spTree>
    <p:extLst>
      <p:ext uri="{BB962C8B-B14F-4D97-AF65-F5344CB8AC3E}">
        <p14:creationId xmlns:p14="http://schemas.microsoft.com/office/powerpoint/2010/main" val="578362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Royal FloraHolland - Veilschema's planten">
            <a:extLst>
              <a:ext uri="{FF2B5EF4-FFF2-40B4-BE49-F238E27FC236}">
                <a16:creationId xmlns:a16="http://schemas.microsoft.com/office/drawing/2014/main" id="{A28EFD2A-CE1E-46DE-ABFC-C8F4787DD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704" y="700041"/>
            <a:ext cx="10204173" cy="5741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36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oyal Flora Holland - De Maatschappij">
            <a:extLst>
              <a:ext uri="{FF2B5EF4-FFF2-40B4-BE49-F238E27FC236}">
                <a16:creationId xmlns:a16="http://schemas.microsoft.com/office/drawing/2014/main" id="{43D871FF-E73E-43FF-854A-18D37BB96B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22" y="329646"/>
            <a:ext cx="4353340" cy="32650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lora holland Logo Vector (.AI) Free Download">
            <a:extLst>
              <a:ext uri="{FF2B5EF4-FFF2-40B4-BE49-F238E27FC236}">
                <a16:creationId xmlns:a16="http://schemas.microsoft.com/office/drawing/2014/main" id="{912B1CAF-BE94-4FE6-9ED6-AD4E8B0EA1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3322" y="341245"/>
            <a:ext cx="2915477" cy="291547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oyal FloraHolland « Flying Elephants">
            <a:extLst>
              <a:ext uri="{FF2B5EF4-FFF2-40B4-BE49-F238E27FC236}">
                <a16:creationId xmlns:a16="http://schemas.microsoft.com/office/drawing/2014/main" id="{8609C2FD-7E7B-4DB0-A088-255953CA10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9810" y="3429000"/>
            <a:ext cx="4762500" cy="29337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pecialist in Mezzanine vloeren - Nolte Mezzanine Opslagbeheer">
            <a:extLst>
              <a:ext uri="{FF2B5EF4-FFF2-40B4-BE49-F238E27FC236}">
                <a16:creationId xmlns:a16="http://schemas.microsoft.com/office/drawing/2014/main" id="{08D79A95-B863-4610-BF1A-953EB35126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492" y="3594651"/>
            <a:ext cx="4500770" cy="3000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6718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46A67D-60D0-4EF0-BCEC-7C21C3828CFB}"/>
              </a:ext>
            </a:extLst>
          </p:cNvPr>
          <p:cNvSpPr>
            <a:spLocks noGrp="1"/>
          </p:cNvSpPr>
          <p:nvPr>
            <p:ph type="title"/>
          </p:nvPr>
        </p:nvSpPr>
        <p:spPr/>
        <p:txBody>
          <a:bodyPr/>
          <a:lstStyle/>
          <a:p>
            <a:r>
              <a:rPr lang="nl-NL" dirty="0"/>
              <a:t>Omzet Royal Flora Holland</a:t>
            </a:r>
          </a:p>
        </p:txBody>
      </p:sp>
      <p:sp>
        <p:nvSpPr>
          <p:cNvPr id="3" name="Tijdelijke aanduiding voor inhoud 2">
            <a:extLst>
              <a:ext uri="{FF2B5EF4-FFF2-40B4-BE49-F238E27FC236}">
                <a16:creationId xmlns:a16="http://schemas.microsoft.com/office/drawing/2014/main" id="{B560742A-2C1C-4E8B-94C0-F72154F58351}"/>
              </a:ext>
            </a:extLst>
          </p:cNvPr>
          <p:cNvSpPr>
            <a:spLocks noGrp="1"/>
          </p:cNvSpPr>
          <p:nvPr>
            <p:ph idx="1"/>
          </p:nvPr>
        </p:nvSpPr>
        <p:spPr/>
        <p:txBody>
          <a:bodyPr/>
          <a:lstStyle/>
          <a:p>
            <a:r>
              <a:rPr lang="nl-NL" dirty="0"/>
              <a:t>Grootste ter wereld</a:t>
            </a:r>
          </a:p>
          <a:p>
            <a:r>
              <a:rPr lang="nl-NL" dirty="0"/>
              <a:t>Jaaromzet: ruim 4,6 miljard euro</a:t>
            </a:r>
          </a:p>
          <a:p>
            <a:r>
              <a:rPr lang="nl-NL" dirty="0"/>
              <a:t>Verhandelde bloemen en planten op jaarbasis: 12,1 miljard</a:t>
            </a:r>
          </a:p>
          <a:p>
            <a:r>
              <a:rPr lang="nl-NL" dirty="0"/>
              <a:t>Rozen, tulpen en chrysanten zijn de populairste soorten</a:t>
            </a:r>
          </a:p>
          <a:p>
            <a:r>
              <a:rPr lang="nl-NL" dirty="0"/>
              <a:t>Top 5 exportlanden: Duitsland, Verenigd Koninkrijk, Frankrijk, Italië, België</a:t>
            </a:r>
          </a:p>
          <a:p>
            <a:r>
              <a:rPr lang="nl-NL" dirty="0"/>
              <a:t>Transacties per dag: 100.000+</a:t>
            </a:r>
          </a:p>
          <a:p>
            <a:r>
              <a:rPr lang="nl-NL" dirty="0"/>
              <a:t>Verhandelde soorten bloemen en planten: 30.000+</a:t>
            </a:r>
          </a:p>
          <a:p>
            <a:endParaRPr lang="nl-NL" dirty="0"/>
          </a:p>
        </p:txBody>
      </p:sp>
      <p:pic>
        <p:nvPicPr>
          <p:cNvPr id="4" name="Afbeelding 3">
            <a:extLst>
              <a:ext uri="{FF2B5EF4-FFF2-40B4-BE49-F238E27FC236}">
                <a16:creationId xmlns:a16="http://schemas.microsoft.com/office/drawing/2014/main" id="{91D5FB98-FD39-41AC-B4E3-A7537C42D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2869998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4FA119-F5A9-4DDF-9506-64DF7EB25CF3}"/>
              </a:ext>
            </a:extLst>
          </p:cNvPr>
          <p:cNvSpPr>
            <a:spLocks noGrp="1"/>
          </p:cNvSpPr>
          <p:nvPr>
            <p:ph type="title"/>
          </p:nvPr>
        </p:nvSpPr>
        <p:spPr/>
        <p:txBody>
          <a:bodyPr/>
          <a:lstStyle/>
          <a:p>
            <a:r>
              <a:rPr lang="nl-NL" dirty="0"/>
              <a:t>Cash </a:t>
            </a:r>
            <a:r>
              <a:rPr lang="nl-NL" dirty="0" err="1"/>
              <a:t>and</a:t>
            </a:r>
            <a:r>
              <a:rPr lang="nl-NL" dirty="0"/>
              <a:t> Carry</a:t>
            </a:r>
          </a:p>
        </p:txBody>
      </p:sp>
      <p:sp>
        <p:nvSpPr>
          <p:cNvPr id="3" name="Tijdelijke aanduiding voor inhoud 2">
            <a:extLst>
              <a:ext uri="{FF2B5EF4-FFF2-40B4-BE49-F238E27FC236}">
                <a16:creationId xmlns:a16="http://schemas.microsoft.com/office/drawing/2014/main" id="{C01B1FA5-C85F-4F00-BD6C-E7433C38598F}"/>
              </a:ext>
            </a:extLst>
          </p:cNvPr>
          <p:cNvSpPr>
            <a:spLocks noGrp="1"/>
          </p:cNvSpPr>
          <p:nvPr>
            <p:ph idx="1"/>
          </p:nvPr>
        </p:nvSpPr>
        <p:spPr/>
        <p:txBody>
          <a:bodyPr/>
          <a:lstStyle/>
          <a:p>
            <a:r>
              <a:rPr lang="nl-NL" dirty="0"/>
              <a:t>Groothandel waar je kleinere hoeveelheden kan afhalen b.v. per bos of per steel</a:t>
            </a:r>
          </a:p>
          <a:p>
            <a:r>
              <a:rPr lang="nl-NL" dirty="0"/>
              <a:t>Soort supermarkt principe</a:t>
            </a:r>
          </a:p>
          <a:p>
            <a:endParaRPr lang="nl-NL" dirty="0"/>
          </a:p>
        </p:txBody>
      </p:sp>
    </p:spTree>
    <p:extLst>
      <p:ext uri="{BB962C8B-B14F-4D97-AF65-F5344CB8AC3E}">
        <p14:creationId xmlns:p14="http://schemas.microsoft.com/office/powerpoint/2010/main" val="2914244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ash &amp; Carry | Bloemengroothandel Kempers Hengelo">
            <a:extLst>
              <a:ext uri="{FF2B5EF4-FFF2-40B4-BE49-F238E27FC236}">
                <a16:creationId xmlns:a16="http://schemas.microsoft.com/office/drawing/2014/main" id="{762D47F1-BCE8-485F-A3BA-16F6DFA198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2436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C9FF7C-AE3A-402D-90C3-52145DF4AF30}"/>
              </a:ext>
            </a:extLst>
          </p:cNvPr>
          <p:cNvSpPr>
            <a:spLocks noGrp="1"/>
          </p:cNvSpPr>
          <p:nvPr>
            <p:ph type="title"/>
          </p:nvPr>
        </p:nvSpPr>
        <p:spPr/>
        <p:txBody>
          <a:bodyPr/>
          <a:lstStyle/>
          <a:p>
            <a:r>
              <a:rPr lang="nl-NL" dirty="0"/>
              <a:t>Grossier</a:t>
            </a:r>
          </a:p>
        </p:txBody>
      </p:sp>
      <p:sp>
        <p:nvSpPr>
          <p:cNvPr id="3" name="Tijdelijke aanduiding voor inhoud 2">
            <a:extLst>
              <a:ext uri="{FF2B5EF4-FFF2-40B4-BE49-F238E27FC236}">
                <a16:creationId xmlns:a16="http://schemas.microsoft.com/office/drawing/2014/main" id="{EA0D7D0A-4600-4555-B334-D22C6D59668E}"/>
              </a:ext>
            </a:extLst>
          </p:cNvPr>
          <p:cNvSpPr>
            <a:spLocks noGrp="1"/>
          </p:cNvSpPr>
          <p:nvPr>
            <p:ph idx="1"/>
          </p:nvPr>
        </p:nvSpPr>
        <p:spPr/>
        <p:txBody>
          <a:bodyPr>
            <a:normAutofit lnSpcReduction="10000"/>
          </a:bodyPr>
          <a:lstStyle/>
          <a:p>
            <a:r>
              <a:rPr lang="nl-NL" dirty="0"/>
              <a:t>Komt op afspraak bij de winkels langs</a:t>
            </a:r>
          </a:p>
          <a:p>
            <a:r>
              <a:rPr lang="nl-NL" dirty="0"/>
              <a:t>Inkoop vanuit de vrachtauto</a:t>
            </a:r>
          </a:p>
          <a:p>
            <a:endParaRPr lang="nl-NL" dirty="0"/>
          </a:p>
          <a:p>
            <a:pPr marL="0" indent="0">
              <a:buNone/>
            </a:pPr>
            <a:r>
              <a:rPr lang="nl-NL" dirty="0"/>
              <a:t>Voordeel:</a:t>
            </a:r>
          </a:p>
          <a:p>
            <a:r>
              <a:rPr lang="nl-NL" dirty="0"/>
              <a:t>Geen reistijd of –kosten</a:t>
            </a:r>
          </a:p>
          <a:p>
            <a:pPr marL="0" indent="0">
              <a:buNone/>
            </a:pPr>
            <a:endParaRPr lang="nl-NL" dirty="0"/>
          </a:p>
          <a:p>
            <a:pPr marL="0" indent="0">
              <a:buNone/>
            </a:pPr>
            <a:r>
              <a:rPr lang="nl-NL" dirty="0"/>
              <a:t>Nadeel</a:t>
            </a:r>
          </a:p>
          <a:p>
            <a:r>
              <a:rPr lang="nl-NL" dirty="0"/>
              <a:t>Beperkt assortiment of niet aansluitend formule</a:t>
            </a:r>
          </a:p>
          <a:p>
            <a:r>
              <a:rPr lang="nl-NL" dirty="0"/>
              <a:t>Duurder</a:t>
            </a:r>
          </a:p>
        </p:txBody>
      </p:sp>
      <p:pic>
        <p:nvPicPr>
          <p:cNvPr id="5" name="Afbeelding 4">
            <a:extLst>
              <a:ext uri="{FF2B5EF4-FFF2-40B4-BE49-F238E27FC236}">
                <a16:creationId xmlns:a16="http://schemas.microsoft.com/office/drawing/2014/main" id="{477EACA8-B63C-4BEB-88F6-D0ABE87C8E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28462798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66A509-F668-4367-94D6-437D87B13D04}"/>
              </a:ext>
            </a:extLst>
          </p:cNvPr>
          <p:cNvSpPr>
            <a:spLocks noGrp="1"/>
          </p:cNvSpPr>
          <p:nvPr>
            <p:ph type="title"/>
          </p:nvPr>
        </p:nvSpPr>
        <p:spPr/>
        <p:txBody>
          <a:bodyPr/>
          <a:lstStyle/>
          <a:p>
            <a:r>
              <a:rPr lang="nl-NL" dirty="0"/>
              <a:t>De kweker</a:t>
            </a:r>
          </a:p>
        </p:txBody>
      </p:sp>
      <p:sp>
        <p:nvSpPr>
          <p:cNvPr id="3" name="Tijdelijke aanduiding voor inhoud 2">
            <a:extLst>
              <a:ext uri="{FF2B5EF4-FFF2-40B4-BE49-F238E27FC236}">
                <a16:creationId xmlns:a16="http://schemas.microsoft.com/office/drawing/2014/main" id="{A2854558-BC87-480A-9450-A5189A72ADBA}"/>
              </a:ext>
            </a:extLst>
          </p:cNvPr>
          <p:cNvSpPr>
            <a:spLocks noGrp="1"/>
          </p:cNvSpPr>
          <p:nvPr>
            <p:ph idx="1"/>
          </p:nvPr>
        </p:nvSpPr>
        <p:spPr/>
        <p:txBody>
          <a:bodyPr/>
          <a:lstStyle/>
          <a:p>
            <a:r>
              <a:rPr lang="nl-NL" dirty="0"/>
              <a:t>Snijbloemkwekers</a:t>
            </a:r>
          </a:p>
          <a:p>
            <a:r>
              <a:rPr lang="nl-NL" dirty="0"/>
              <a:t>Planten kwekers</a:t>
            </a:r>
          </a:p>
          <a:p>
            <a:endParaRPr lang="nl-NL" dirty="0"/>
          </a:p>
          <a:p>
            <a:pPr marL="0" indent="0">
              <a:buNone/>
            </a:pPr>
            <a:r>
              <a:rPr lang="nl-NL" dirty="0"/>
              <a:t>Afhankelijk van:</a:t>
            </a:r>
          </a:p>
          <a:p>
            <a:r>
              <a:rPr lang="nl-NL" dirty="0"/>
              <a:t>Omvang bestelling</a:t>
            </a:r>
          </a:p>
          <a:p>
            <a:r>
              <a:rPr lang="nl-NL" dirty="0"/>
              <a:t>Regelmaat bestelling</a:t>
            </a:r>
          </a:p>
          <a:p>
            <a:endParaRPr lang="nl-NL" dirty="0"/>
          </a:p>
          <a:p>
            <a:pPr marL="0" indent="0">
              <a:buNone/>
            </a:pPr>
            <a:endParaRPr lang="nl-NL" dirty="0"/>
          </a:p>
        </p:txBody>
      </p:sp>
      <p:pic>
        <p:nvPicPr>
          <p:cNvPr id="9218" name="Picture 2" descr="Perkplantenkwekerij van der Ende – Perkplanten direct bij de kweker vandaan">
            <a:extLst>
              <a:ext uri="{FF2B5EF4-FFF2-40B4-BE49-F238E27FC236}">
                <a16:creationId xmlns:a16="http://schemas.microsoft.com/office/drawing/2014/main" id="{305225AD-DA32-4B2B-B2C9-BC7801B79E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054" y="4108174"/>
            <a:ext cx="7620946" cy="2749826"/>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3198E602-895C-41F1-BDEB-283897A5F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1058956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463627-317A-45F6-84BC-EAEF4392AEB0}"/>
              </a:ext>
            </a:extLst>
          </p:cNvPr>
          <p:cNvSpPr>
            <a:spLocks noGrp="1"/>
          </p:cNvSpPr>
          <p:nvPr>
            <p:ph type="ctrTitle"/>
          </p:nvPr>
        </p:nvSpPr>
        <p:spPr/>
        <p:txBody>
          <a:bodyPr/>
          <a:lstStyle/>
          <a:p>
            <a:r>
              <a:rPr lang="nl-NL" dirty="0"/>
              <a:t>Financiële Planning</a:t>
            </a:r>
          </a:p>
        </p:txBody>
      </p:sp>
      <p:sp>
        <p:nvSpPr>
          <p:cNvPr id="3" name="Ondertitel 2">
            <a:extLst>
              <a:ext uri="{FF2B5EF4-FFF2-40B4-BE49-F238E27FC236}">
                <a16:creationId xmlns:a16="http://schemas.microsoft.com/office/drawing/2014/main" id="{1E54F65D-6E48-47DF-A5B3-EB265100CD58}"/>
              </a:ext>
            </a:extLst>
          </p:cNvPr>
          <p:cNvSpPr>
            <a:spLocks noGrp="1"/>
          </p:cNvSpPr>
          <p:nvPr>
            <p:ph type="subTitle" idx="1"/>
          </p:nvPr>
        </p:nvSpPr>
        <p:spPr/>
        <p:txBody>
          <a:bodyPr/>
          <a:lstStyle/>
          <a:p>
            <a:r>
              <a:rPr lang="nl-NL" dirty="0"/>
              <a:t>Inkoop, verkoop, voorraad beheer en derving</a:t>
            </a:r>
          </a:p>
        </p:txBody>
      </p:sp>
      <p:pic>
        <p:nvPicPr>
          <p:cNvPr id="4" name="Afbeelding 3">
            <a:extLst>
              <a:ext uri="{FF2B5EF4-FFF2-40B4-BE49-F238E27FC236}">
                <a16:creationId xmlns:a16="http://schemas.microsoft.com/office/drawing/2014/main" id="{A141570C-42B2-4A3D-8CDD-C3A7D8A351B9}"/>
              </a:ext>
            </a:extLst>
          </p:cNvPr>
          <p:cNvPicPr>
            <a:picLocks noChangeAspect="1"/>
          </p:cNvPicPr>
          <p:nvPr/>
        </p:nvPicPr>
        <p:blipFill>
          <a:blip r:embed="rId2"/>
          <a:stretch>
            <a:fillRect/>
          </a:stretch>
        </p:blipFill>
        <p:spPr>
          <a:xfrm>
            <a:off x="8044070" y="4083321"/>
            <a:ext cx="3803374" cy="2533107"/>
          </a:xfrm>
          <a:prstGeom prst="rect">
            <a:avLst/>
          </a:prstGeom>
        </p:spPr>
      </p:pic>
    </p:spTree>
    <p:extLst>
      <p:ext uri="{BB962C8B-B14F-4D97-AF65-F5344CB8AC3E}">
        <p14:creationId xmlns:p14="http://schemas.microsoft.com/office/powerpoint/2010/main" val="2803777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2589E8-8EA2-423A-A366-C989169F45D4}"/>
              </a:ext>
            </a:extLst>
          </p:cNvPr>
          <p:cNvSpPr>
            <a:spLocks noGrp="1"/>
          </p:cNvSpPr>
          <p:nvPr>
            <p:ph type="title"/>
          </p:nvPr>
        </p:nvSpPr>
        <p:spPr/>
        <p:txBody>
          <a:bodyPr/>
          <a:lstStyle/>
          <a:p>
            <a:r>
              <a:rPr lang="nl-NL" dirty="0"/>
              <a:t>Wat is inkoop ?</a:t>
            </a:r>
          </a:p>
        </p:txBody>
      </p:sp>
      <p:sp>
        <p:nvSpPr>
          <p:cNvPr id="3" name="Tijdelijke aanduiding voor inhoud 2">
            <a:extLst>
              <a:ext uri="{FF2B5EF4-FFF2-40B4-BE49-F238E27FC236}">
                <a16:creationId xmlns:a16="http://schemas.microsoft.com/office/drawing/2014/main" id="{4570C2C1-AB6A-450C-861F-CC228BFA2987}"/>
              </a:ext>
            </a:extLst>
          </p:cNvPr>
          <p:cNvSpPr>
            <a:spLocks noGrp="1"/>
          </p:cNvSpPr>
          <p:nvPr>
            <p:ph idx="1"/>
          </p:nvPr>
        </p:nvSpPr>
        <p:spPr/>
        <p:txBody>
          <a:bodyPr/>
          <a:lstStyle/>
          <a:p>
            <a:pPr marL="0" indent="0">
              <a:buNone/>
            </a:pPr>
            <a:r>
              <a:rPr lang="nl-NL" dirty="0"/>
              <a:t>Het proces van kopen van producten, goederen of diensten. Veel bedrijven en organisaties hebben medewerkers die belast zijn met </a:t>
            </a:r>
            <a:r>
              <a:rPr lang="nl-NL" b="1" dirty="0"/>
              <a:t>inkoop</a:t>
            </a:r>
            <a:r>
              <a:rPr lang="nl-NL" dirty="0"/>
              <a:t>. De inkoper verwerft goederen en diensten bij externe leveranciers. </a:t>
            </a:r>
          </a:p>
        </p:txBody>
      </p:sp>
      <p:pic>
        <p:nvPicPr>
          <p:cNvPr id="4" name="Afbeelding 3">
            <a:extLst>
              <a:ext uri="{FF2B5EF4-FFF2-40B4-BE49-F238E27FC236}">
                <a16:creationId xmlns:a16="http://schemas.microsoft.com/office/drawing/2014/main" id="{4CBE7C2A-4615-44B0-89F8-56FD92B82C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31778968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615FE9A6-1B8C-4A87-A339-29052985A90F}"/>
              </a:ext>
            </a:extLst>
          </p:cNvPr>
          <p:cNvPicPr>
            <a:picLocks noChangeAspect="1"/>
          </p:cNvPicPr>
          <p:nvPr/>
        </p:nvPicPr>
        <p:blipFill rotWithShape="1">
          <a:blip r:embed="rId2"/>
          <a:srcRect t="27428" r="40870" b="18826"/>
          <a:stretch/>
        </p:blipFill>
        <p:spPr>
          <a:xfrm>
            <a:off x="0" y="39756"/>
            <a:ext cx="12421578" cy="6347792"/>
          </a:xfrm>
          <a:prstGeom prst="rect">
            <a:avLst/>
          </a:prstGeom>
        </p:spPr>
      </p:pic>
    </p:spTree>
    <p:extLst>
      <p:ext uri="{BB962C8B-B14F-4D97-AF65-F5344CB8AC3E}">
        <p14:creationId xmlns:p14="http://schemas.microsoft.com/office/powerpoint/2010/main" val="8585492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39F842-896F-4028-ADA1-5CED904F8322}"/>
              </a:ext>
            </a:extLst>
          </p:cNvPr>
          <p:cNvSpPr>
            <a:spLocks noGrp="1"/>
          </p:cNvSpPr>
          <p:nvPr>
            <p:ph type="title"/>
          </p:nvPr>
        </p:nvSpPr>
        <p:spPr/>
        <p:txBody>
          <a:bodyPr/>
          <a:lstStyle/>
          <a:p>
            <a:r>
              <a:rPr lang="nl-NL" dirty="0"/>
              <a:t>Inkoop zéér belangrijk</a:t>
            </a:r>
          </a:p>
        </p:txBody>
      </p:sp>
      <p:sp>
        <p:nvSpPr>
          <p:cNvPr id="3" name="Tijdelijke aanduiding voor inhoud 2">
            <a:extLst>
              <a:ext uri="{FF2B5EF4-FFF2-40B4-BE49-F238E27FC236}">
                <a16:creationId xmlns:a16="http://schemas.microsoft.com/office/drawing/2014/main" id="{3D2535BA-EC5B-43BE-8B5B-7B10CCC70063}"/>
              </a:ext>
            </a:extLst>
          </p:cNvPr>
          <p:cNvSpPr>
            <a:spLocks noGrp="1"/>
          </p:cNvSpPr>
          <p:nvPr>
            <p:ph idx="1"/>
          </p:nvPr>
        </p:nvSpPr>
        <p:spPr/>
        <p:txBody>
          <a:bodyPr/>
          <a:lstStyle/>
          <a:p>
            <a:r>
              <a:rPr lang="nl-NL" dirty="0"/>
              <a:t>Grootste kostenpost</a:t>
            </a:r>
          </a:p>
          <a:p>
            <a:r>
              <a:rPr lang="nl-NL" dirty="0"/>
              <a:t>Basis voor goede verkoop</a:t>
            </a:r>
          </a:p>
        </p:txBody>
      </p:sp>
      <p:pic>
        <p:nvPicPr>
          <p:cNvPr id="1026" name="Picture 2" descr="Presentatiemeubelen voor de inrichting van tuincentra">
            <a:extLst>
              <a:ext uri="{FF2B5EF4-FFF2-40B4-BE49-F238E27FC236}">
                <a16:creationId xmlns:a16="http://schemas.microsoft.com/office/drawing/2014/main" id="{37B98197-5A5F-4C3A-884E-04DA3C986C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7342" y="2661331"/>
            <a:ext cx="6651009" cy="4196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150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58E047-3460-49E5-8A4D-558B917373FC}"/>
              </a:ext>
            </a:extLst>
          </p:cNvPr>
          <p:cNvSpPr>
            <a:spLocks noGrp="1"/>
          </p:cNvSpPr>
          <p:nvPr>
            <p:ph type="title"/>
          </p:nvPr>
        </p:nvSpPr>
        <p:spPr/>
        <p:txBody>
          <a:bodyPr/>
          <a:lstStyle/>
          <a:p>
            <a:r>
              <a:rPr lang="nl-NL" dirty="0"/>
              <a:t>Hoe, wat en wanneer koop je in?</a:t>
            </a:r>
          </a:p>
        </p:txBody>
      </p:sp>
      <p:sp>
        <p:nvSpPr>
          <p:cNvPr id="3" name="Tijdelijke aanduiding voor inhoud 2">
            <a:extLst>
              <a:ext uri="{FF2B5EF4-FFF2-40B4-BE49-F238E27FC236}">
                <a16:creationId xmlns:a16="http://schemas.microsoft.com/office/drawing/2014/main" id="{2459DADE-4E99-4158-9B79-F55475C4DA21}"/>
              </a:ext>
            </a:extLst>
          </p:cNvPr>
          <p:cNvSpPr>
            <a:spLocks noGrp="1"/>
          </p:cNvSpPr>
          <p:nvPr>
            <p:ph idx="1"/>
          </p:nvPr>
        </p:nvSpPr>
        <p:spPr/>
        <p:txBody>
          <a:bodyPr/>
          <a:lstStyle/>
          <a:p>
            <a:r>
              <a:rPr lang="nl-NL" dirty="0"/>
              <a:t>Levertermijn leverancier</a:t>
            </a:r>
          </a:p>
          <a:p>
            <a:r>
              <a:rPr lang="nl-NL" dirty="0"/>
              <a:t>Besteleenheid leverancier</a:t>
            </a:r>
          </a:p>
          <a:p>
            <a:r>
              <a:rPr lang="nl-NL" dirty="0"/>
              <a:t>Omloopsnelheid product(en)</a:t>
            </a:r>
          </a:p>
          <a:p>
            <a:r>
              <a:rPr lang="nl-NL" dirty="0"/>
              <a:t>Gecombineerde inkoop mogelijk i.v.m. logistiek</a:t>
            </a:r>
          </a:p>
          <a:p>
            <a:r>
              <a:rPr lang="nl-NL" dirty="0"/>
              <a:t>Opslagruimte afdeling of algemene opslagruimte (planten!)</a:t>
            </a:r>
          </a:p>
          <a:p>
            <a:r>
              <a:rPr lang="nl-NL" dirty="0"/>
              <a:t>Beschikbaarheid personeel</a:t>
            </a:r>
          </a:p>
          <a:p>
            <a:r>
              <a:rPr lang="nl-NL" dirty="0"/>
              <a:t>Actieproducten – actieperiode</a:t>
            </a:r>
          </a:p>
          <a:p>
            <a:r>
              <a:rPr lang="nl-NL" dirty="0"/>
              <a:t>Periode van het jaar</a:t>
            </a:r>
          </a:p>
          <a:p>
            <a:endParaRPr lang="nl-NL" dirty="0"/>
          </a:p>
        </p:txBody>
      </p:sp>
      <p:pic>
        <p:nvPicPr>
          <p:cNvPr id="2050" name="Picture 2" descr="FloraNews.com - Dataverlies killing voor verkoop bloemen &amp; planten #blog">
            <a:extLst>
              <a:ext uri="{FF2B5EF4-FFF2-40B4-BE49-F238E27FC236}">
                <a16:creationId xmlns:a16="http://schemas.microsoft.com/office/drawing/2014/main" id="{13DD736C-E789-4276-92AD-820856BAB9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5134" y="4311311"/>
            <a:ext cx="3834180" cy="2546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708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1CC6A-C04A-4F7C-AD27-D107BBE9D49A}"/>
              </a:ext>
            </a:extLst>
          </p:cNvPr>
          <p:cNvSpPr>
            <a:spLocks noGrp="1"/>
          </p:cNvSpPr>
          <p:nvPr>
            <p:ph type="title"/>
          </p:nvPr>
        </p:nvSpPr>
        <p:spPr/>
        <p:txBody>
          <a:bodyPr/>
          <a:lstStyle/>
          <a:p>
            <a:r>
              <a:rPr lang="nl-NL" dirty="0"/>
              <a:t>Een voorbeeld!</a:t>
            </a:r>
          </a:p>
        </p:txBody>
      </p:sp>
      <p:sp>
        <p:nvSpPr>
          <p:cNvPr id="3" name="Tijdelijke aanduiding voor inhoud 2">
            <a:extLst>
              <a:ext uri="{FF2B5EF4-FFF2-40B4-BE49-F238E27FC236}">
                <a16:creationId xmlns:a16="http://schemas.microsoft.com/office/drawing/2014/main" id="{37924F93-9DE5-4EEC-961D-FECC7F08C34A}"/>
              </a:ext>
            </a:extLst>
          </p:cNvPr>
          <p:cNvSpPr>
            <a:spLocks noGrp="1"/>
          </p:cNvSpPr>
          <p:nvPr>
            <p:ph idx="1"/>
          </p:nvPr>
        </p:nvSpPr>
        <p:spPr/>
        <p:txBody>
          <a:bodyPr/>
          <a:lstStyle/>
          <a:p>
            <a:r>
              <a:rPr lang="nl-NL" dirty="0"/>
              <a:t>Gemiddeld per dag verkoop je 10 planten van soort X</a:t>
            </a:r>
          </a:p>
          <a:p>
            <a:r>
              <a:rPr lang="nl-NL" dirty="0"/>
              <a:t>De besteleenheid is 20 stuks</a:t>
            </a:r>
          </a:p>
          <a:p>
            <a:r>
              <a:rPr lang="nl-NL" dirty="0"/>
              <a:t>De levertijd van de leverancier is 2 dagen</a:t>
            </a:r>
          </a:p>
          <a:p>
            <a:r>
              <a:rPr lang="nl-NL" dirty="0"/>
              <a:t>Momenteel heb je 50 planten staan</a:t>
            </a:r>
          </a:p>
          <a:p>
            <a:endParaRPr lang="nl-NL" dirty="0"/>
          </a:p>
          <a:p>
            <a:r>
              <a:rPr lang="nl-NL" dirty="0"/>
              <a:t>Vraag: Op welke dag moet je weer bestellen?</a:t>
            </a:r>
          </a:p>
        </p:txBody>
      </p:sp>
      <p:pic>
        <p:nvPicPr>
          <p:cNvPr id="4" name="Afbeelding 3">
            <a:extLst>
              <a:ext uri="{FF2B5EF4-FFF2-40B4-BE49-F238E27FC236}">
                <a16:creationId xmlns:a16="http://schemas.microsoft.com/office/drawing/2014/main" id="{87DFDFF2-7921-4967-A617-A5A10EAA4CB7}"/>
              </a:ext>
            </a:extLst>
          </p:cNvPr>
          <p:cNvPicPr>
            <a:picLocks noChangeAspect="1"/>
          </p:cNvPicPr>
          <p:nvPr/>
        </p:nvPicPr>
        <p:blipFill>
          <a:blip r:embed="rId2"/>
          <a:stretch>
            <a:fillRect/>
          </a:stretch>
        </p:blipFill>
        <p:spPr>
          <a:xfrm>
            <a:off x="8148518" y="2797791"/>
            <a:ext cx="3740460" cy="4060209"/>
          </a:xfrm>
          <a:prstGeom prst="rect">
            <a:avLst/>
          </a:prstGeom>
        </p:spPr>
      </p:pic>
    </p:spTree>
    <p:extLst>
      <p:ext uri="{BB962C8B-B14F-4D97-AF65-F5344CB8AC3E}">
        <p14:creationId xmlns:p14="http://schemas.microsoft.com/office/powerpoint/2010/main" val="963663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FE4CA-24B5-42A0-9B00-233EB36386A6}"/>
              </a:ext>
            </a:extLst>
          </p:cNvPr>
          <p:cNvSpPr>
            <a:spLocks noGrp="1"/>
          </p:cNvSpPr>
          <p:nvPr>
            <p:ph type="title"/>
          </p:nvPr>
        </p:nvSpPr>
        <p:spPr/>
        <p:txBody>
          <a:bodyPr/>
          <a:lstStyle/>
          <a:p>
            <a:r>
              <a:rPr lang="nl-NL" dirty="0"/>
              <a:t>Antwoord</a:t>
            </a:r>
          </a:p>
        </p:txBody>
      </p:sp>
      <p:sp>
        <p:nvSpPr>
          <p:cNvPr id="3" name="Tijdelijke aanduiding voor inhoud 2">
            <a:extLst>
              <a:ext uri="{FF2B5EF4-FFF2-40B4-BE49-F238E27FC236}">
                <a16:creationId xmlns:a16="http://schemas.microsoft.com/office/drawing/2014/main" id="{12E13F4F-553F-4738-99A5-5F7EFE115EE6}"/>
              </a:ext>
            </a:extLst>
          </p:cNvPr>
          <p:cNvSpPr>
            <a:spLocks noGrp="1"/>
          </p:cNvSpPr>
          <p:nvPr>
            <p:ph idx="1"/>
          </p:nvPr>
        </p:nvSpPr>
        <p:spPr/>
        <p:txBody>
          <a:bodyPr/>
          <a:lstStyle/>
          <a:p>
            <a:r>
              <a:rPr lang="nl-NL" dirty="0"/>
              <a:t>Na dag 1: 50 stuks – 10 verkochte stuks = 40 stuks</a:t>
            </a:r>
          </a:p>
          <a:p>
            <a:r>
              <a:rPr lang="nl-NL" dirty="0"/>
              <a:t>Na dag 2: 40 stuks – 10 verkochte stuks = 30 stuks</a:t>
            </a:r>
          </a:p>
          <a:p>
            <a:r>
              <a:rPr lang="nl-NL" dirty="0"/>
              <a:t>Je plaatst de bestelling 20, 40 of 60 stuks afhankelijk van houdbaarheid, kwaliteit en schapruimte;</a:t>
            </a:r>
          </a:p>
          <a:p>
            <a:r>
              <a:rPr lang="nl-NL" dirty="0"/>
              <a:t>Na dag 3: 30 stuks – 10 verkochte stuks = 20 stuks</a:t>
            </a:r>
          </a:p>
          <a:p>
            <a:r>
              <a:rPr lang="nl-NL" dirty="0"/>
              <a:t>Na dag 4: 20 stuks – 10 verkochte stuks = 10 stuks plus einde dag plus 20 stuks.</a:t>
            </a:r>
          </a:p>
          <a:p>
            <a:r>
              <a:rPr lang="nl-NL" dirty="0"/>
              <a:t>Let op dag in de week of (actie)periode</a:t>
            </a:r>
          </a:p>
          <a:p>
            <a:r>
              <a:rPr lang="nl-NL" dirty="0"/>
              <a:t>Let op minimale voorraad van de winkelformule</a:t>
            </a:r>
          </a:p>
        </p:txBody>
      </p:sp>
    </p:spTree>
    <p:extLst>
      <p:ext uri="{BB962C8B-B14F-4D97-AF65-F5344CB8AC3E}">
        <p14:creationId xmlns:p14="http://schemas.microsoft.com/office/powerpoint/2010/main" val="6003992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5E51DB-3598-4C92-881C-EBFF5827E35F}"/>
              </a:ext>
            </a:extLst>
          </p:cNvPr>
          <p:cNvSpPr>
            <a:spLocks noGrp="1"/>
          </p:cNvSpPr>
          <p:nvPr>
            <p:ph type="title"/>
          </p:nvPr>
        </p:nvSpPr>
        <p:spPr/>
        <p:txBody>
          <a:bodyPr/>
          <a:lstStyle/>
          <a:p>
            <a:r>
              <a:rPr lang="nl-NL" dirty="0"/>
              <a:t>Hoe bestel je?</a:t>
            </a:r>
          </a:p>
        </p:txBody>
      </p:sp>
      <p:sp>
        <p:nvSpPr>
          <p:cNvPr id="3" name="Tijdelijke aanduiding voor inhoud 2">
            <a:extLst>
              <a:ext uri="{FF2B5EF4-FFF2-40B4-BE49-F238E27FC236}">
                <a16:creationId xmlns:a16="http://schemas.microsoft.com/office/drawing/2014/main" id="{FDD32CB9-29FF-4161-98AB-2D9A25938192}"/>
              </a:ext>
            </a:extLst>
          </p:cNvPr>
          <p:cNvSpPr>
            <a:spLocks noGrp="1"/>
          </p:cNvSpPr>
          <p:nvPr>
            <p:ph idx="1"/>
          </p:nvPr>
        </p:nvSpPr>
        <p:spPr/>
        <p:txBody>
          <a:bodyPr/>
          <a:lstStyle/>
          <a:p>
            <a:r>
              <a:rPr lang="nl-NL" dirty="0"/>
              <a:t>Digitaal of geautomatiseerd (bij vaste schappen)</a:t>
            </a:r>
          </a:p>
          <a:p>
            <a:r>
              <a:rPr lang="nl-NL" dirty="0"/>
              <a:t>Order- of bestelformulier (2 varianten)</a:t>
            </a:r>
          </a:p>
        </p:txBody>
      </p:sp>
    </p:spTree>
    <p:extLst>
      <p:ext uri="{BB962C8B-B14F-4D97-AF65-F5344CB8AC3E}">
        <p14:creationId xmlns:p14="http://schemas.microsoft.com/office/powerpoint/2010/main" val="1885121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B947B07-7CCC-4A3E-AAB2-1EA1D0D6249C}"/>
              </a:ext>
            </a:extLst>
          </p:cNvPr>
          <p:cNvPicPr>
            <a:picLocks noChangeAspect="1"/>
          </p:cNvPicPr>
          <p:nvPr/>
        </p:nvPicPr>
        <p:blipFill rotWithShape="1">
          <a:blip r:embed="rId2">
            <a:extLst>
              <a:ext uri="{28A0092B-C50C-407E-A947-70E740481C1C}">
                <a14:useLocalDpi xmlns:a14="http://schemas.microsoft.com/office/drawing/2010/main" val="0"/>
              </a:ext>
            </a:extLst>
          </a:blip>
          <a:srcRect b="10056"/>
          <a:stretch/>
        </p:blipFill>
        <p:spPr>
          <a:xfrm>
            <a:off x="2743200" y="-33688"/>
            <a:ext cx="5452763" cy="6932632"/>
          </a:xfrm>
          <a:prstGeom prst="rect">
            <a:avLst/>
          </a:prstGeom>
        </p:spPr>
      </p:pic>
    </p:spTree>
    <p:extLst>
      <p:ext uri="{BB962C8B-B14F-4D97-AF65-F5344CB8AC3E}">
        <p14:creationId xmlns:p14="http://schemas.microsoft.com/office/powerpoint/2010/main" val="4035584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8B252-39FF-4D7C-9337-604B938AA436}"/>
              </a:ext>
            </a:extLst>
          </p:cNvPr>
          <p:cNvSpPr>
            <a:spLocks noGrp="1"/>
          </p:cNvSpPr>
          <p:nvPr>
            <p:ph type="title"/>
          </p:nvPr>
        </p:nvSpPr>
        <p:spPr/>
        <p:txBody>
          <a:bodyPr/>
          <a:lstStyle/>
          <a:p>
            <a:r>
              <a:rPr lang="nl-NL" dirty="0"/>
              <a:t>Vragen over bestelformulier</a:t>
            </a:r>
          </a:p>
        </p:txBody>
      </p:sp>
      <p:sp>
        <p:nvSpPr>
          <p:cNvPr id="3" name="Tijdelijke aanduiding voor inhoud 2">
            <a:extLst>
              <a:ext uri="{FF2B5EF4-FFF2-40B4-BE49-F238E27FC236}">
                <a16:creationId xmlns:a16="http://schemas.microsoft.com/office/drawing/2014/main" id="{1D21E222-A765-4517-9CB4-13ED7C2E74BD}"/>
              </a:ext>
            </a:extLst>
          </p:cNvPr>
          <p:cNvSpPr>
            <a:spLocks noGrp="1"/>
          </p:cNvSpPr>
          <p:nvPr>
            <p:ph idx="1"/>
          </p:nvPr>
        </p:nvSpPr>
        <p:spPr/>
        <p:txBody>
          <a:bodyPr/>
          <a:lstStyle/>
          <a:p>
            <a:r>
              <a:rPr lang="nl-NL" dirty="0"/>
              <a:t>Waarom staat er een Artikelomschrijving, art.nr. en EAN code?</a:t>
            </a:r>
          </a:p>
          <a:p>
            <a:r>
              <a:rPr lang="nl-NL" dirty="0"/>
              <a:t>Welke prijs zal worden genoemd, inkoop of verkoop, met of zonder BTW?</a:t>
            </a:r>
          </a:p>
          <a:p>
            <a:r>
              <a:rPr lang="nl-NL" dirty="0"/>
              <a:t>Welk contactgegeven wordt verrassend genoeg niet gevraagd bij dit bestelformulier?</a:t>
            </a:r>
          </a:p>
          <a:p>
            <a:r>
              <a:rPr lang="nl-NL" dirty="0"/>
              <a:t>Zal diegene die de bestelling heeft opgenomen ook automatisch degene zijn die de bestelling uiteindelijk plaatst?</a:t>
            </a:r>
          </a:p>
          <a:p>
            <a:endParaRPr lang="nl-NL" dirty="0"/>
          </a:p>
        </p:txBody>
      </p:sp>
    </p:spTree>
    <p:extLst>
      <p:ext uri="{BB962C8B-B14F-4D97-AF65-F5344CB8AC3E}">
        <p14:creationId xmlns:p14="http://schemas.microsoft.com/office/powerpoint/2010/main" val="972030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807722-95E4-41A7-8F45-FF4D19D92C71}"/>
              </a:ext>
            </a:extLst>
          </p:cNvPr>
          <p:cNvSpPr>
            <a:spLocks noGrp="1"/>
          </p:cNvSpPr>
          <p:nvPr>
            <p:ph type="title"/>
          </p:nvPr>
        </p:nvSpPr>
        <p:spPr/>
        <p:txBody>
          <a:bodyPr/>
          <a:lstStyle/>
          <a:p>
            <a:r>
              <a:rPr lang="nl-NL" dirty="0"/>
              <a:t>Omzet / kostenplan</a:t>
            </a:r>
          </a:p>
        </p:txBody>
      </p:sp>
      <p:sp>
        <p:nvSpPr>
          <p:cNvPr id="3" name="Tijdelijke aanduiding voor inhoud 2">
            <a:extLst>
              <a:ext uri="{FF2B5EF4-FFF2-40B4-BE49-F238E27FC236}">
                <a16:creationId xmlns:a16="http://schemas.microsoft.com/office/drawing/2014/main" id="{D4A38FD0-DC33-4C14-8CBE-4A4A94E86515}"/>
              </a:ext>
            </a:extLst>
          </p:cNvPr>
          <p:cNvSpPr>
            <a:spLocks noGrp="1"/>
          </p:cNvSpPr>
          <p:nvPr>
            <p:ph idx="1"/>
          </p:nvPr>
        </p:nvSpPr>
        <p:spPr/>
        <p:txBody>
          <a:bodyPr>
            <a:normAutofit fontScale="77500" lnSpcReduction="20000"/>
          </a:bodyPr>
          <a:lstStyle/>
          <a:p>
            <a:pPr marL="0" indent="0">
              <a:buNone/>
            </a:pPr>
            <a:r>
              <a:rPr lang="nl-NL" b="1" dirty="0"/>
              <a:t>Omzet:</a:t>
            </a:r>
          </a:p>
          <a:p>
            <a:r>
              <a:rPr lang="nl-NL" dirty="0"/>
              <a:t>Omzet ontwikkeling / trend huidige periode</a:t>
            </a:r>
          </a:p>
          <a:p>
            <a:r>
              <a:rPr lang="nl-NL" dirty="0"/>
              <a:t>Omzet vorig jaar (belangrijk bij seizoen)</a:t>
            </a:r>
          </a:p>
          <a:p>
            <a:r>
              <a:rPr lang="nl-NL" dirty="0"/>
              <a:t>Lopende acties</a:t>
            </a:r>
          </a:p>
          <a:p>
            <a:r>
              <a:rPr lang="nl-NL" dirty="0"/>
              <a:t>Cross </a:t>
            </a:r>
            <a:r>
              <a:rPr lang="nl-NL" dirty="0" err="1"/>
              <a:t>sell</a:t>
            </a:r>
            <a:r>
              <a:rPr lang="nl-NL" dirty="0"/>
              <a:t> producten</a:t>
            </a:r>
          </a:p>
          <a:p>
            <a:endParaRPr lang="nl-NL" dirty="0"/>
          </a:p>
          <a:p>
            <a:pPr marL="0" indent="0">
              <a:buNone/>
            </a:pPr>
            <a:r>
              <a:rPr lang="nl-NL" b="1" dirty="0"/>
              <a:t>Kosten:</a:t>
            </a:r>
          </a:p>
          <a:p>
            <a:r>
              <a:rPr lang="nl-NL" dirty="0"/>
              <a:t>Uren inzet personeel</a:t>
            </a:r>
          </a:p>
          <a:p>
            <a:r>
              <a:rPr lang="nl-NL" dirty="0"/>
              <a:t>Inkoopwaarde verkochte eenheden</a:t>
            </a:r>
          </a:p>
          <a:p>
            <a:r>
              <a:rPr lang="nl-NL" dirty="0"/>
              <a:t>Derving</a:t>
            </a:r>
          </a:p>
          <a:p>
            <a:endParaRPr lang="nl-NL" dirty="0"/>
          </a:p>
          <a:p>
            <a:r>
              <a:rPr lang="nl-NL" b="1" dirty="0"/>
              <a:t>Bestellen is een continue proces!!</a:t>
            </a:r>
          </a:p>
        </p:txBody>
      </p:sp>
    </p:spTree>
    <p:extLst>
      <p:ext uri="{BB962C8B-B14F-4D97-AF65-F5344CB8AC3E}">
        <p14:creationId xmlns:p14="http://schemas.microsoft.com/office/powerpoint/2010/main" val="2246625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p:cNvSpPr txBox="1"/>
          <p:nvPr/>
        </p:nvSpPr>
        <p:spPr>
          <a:xfrm>
            <a:off x="936670" y="810495"/>
            <a:ext cx="5870864" cy="769441"/>
          </a:xfrm>
          <a:prstGeom prst="rect">
            <a:avLst/>
          </a:prstGeom>
          <a:noFill/>
        </p:spPr>
        <p:txBody>
          <a:bodyPr wrap="square" rtlCol="0">
            <a:spAutoFit/>
          </a:bodyPr>
          <a:lstStyle/>
          <a:p>
            <a:r>
              <a:rPr lang="nl-NL" sz="4400" b="1" dirty="0">
                <a:latin typeface="+mj-lt"/>
              </a:rPr>
              <a:t>Verkoopprijs berekenen</a:t>
            </a:r>
          </a:p>
        </p:txBody>
      </p:sp>
      <p:sp>
        <p:nvSpPr>
          <p:cNvPr id="5" name="Tekstvak 4"/>
          <p:cNvSpPr txBox="1"/>
          <p:nvPr/>
        </p:nvSpPr>
        <p:spPr>
          <a:xfrm>
            <a:off x="706582" y="2182091"/>
            <a:ext cx="1901536" cy="369332"/>
          </a:xfrm>
          <a:prstGeom prst="rect">
            <a:avLst/>
          </a:prstGeom>
          <a:noFill/>
          <a:ln>
            <a:solidFill>
              <a:srgbClr val="0070C0"/>
            </a:solidFill>
          </a:ln>
        </p:spPr>
        <p:txBody>
          <a:bodyPr wrap="square" rtlCol="0">
            <a:spAutoFit/>
          </a:bodyPr>
          <a:lstStyle/>
          <a:p>
            <a:r>
              <a:rPr lang="nl-NL" dirty="0"/>
              <a:t>Inkoopprijs </a:t>
            </a:r>
          </a:p>
        </p:txBody>
      </p:sp>
      <p:sp>
        <p:nvSpPr>
          <p:cNvPr id="6" name="Tekstvak 5"/>
          <p:cNvSpPr txBox="1"/>
          <p:nvPr/>
        </p:nvSpPr>
        <p:spPr>
          <a:xfrm>
            <a:off x="3300845" y="2182091"/>
            <a:ext cx="2445328" cy="369332"/>
          </a:xfrm>
          <a:prstGeom prst="rect">
            <a:avLst/>
          </a:prstGeom>
          <a:noFill/>
          <a:ln>
            <a:solidFill>
              <a:srgbClr val="0070C0"/>
            </a:solidFill>
          </a:ln>
        </p:spPr>
        <p:txBody>
          <a:bodyPr wrap="square" rtlCol="0">
            <a:spAutoFit/>
          </a:bodyPr>
          <a:lstStyle/>
          <a:p>
            <a:r>
              <a:rPr lang="nl-NL" dirty="0"/>
              <a:t>Opslag verkoopkosten</a:t>
            </a:r>
          </a:p>
        </p:txBody>
      </p:sp>
      <p:sp>
        <p:nvSpPr>
          <p:cNvPr id="7" name="Kruis 6"/>
          <p:cNvSpPr/>
          <p:nvPr/>
        </p:nvSpPr>
        <p:spPr>
          <a:xfrm>
            <a:off x="2854034" y="2288825"/>
            <a:ext cx="166255" cy="155864"/>
          </a:xfrm>
          <a:prstGeom prst="plus">
            <a:avLst>
              <a:gd name="adj" fmla="val 40152"/>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8" name="Tekstvak 7"/>
          <p:cNvSpPr txBox="1"/>
          <p:nvPr/>
        </p:nvSpPr>
        <p:spPr>
          <a:xfrm>
            <a:off x="3300845" y="3013708"/>
            <a:ext cx="2445328" cy="369332"/>
          </a:xfrm>
          <a:prstGeom prst="rect">
            <a:avLst/>
          </a:prstGeom>
          <a:noFill/>
          <a:ln>
            <a:solidFill>
              <a:srgbClr val="0070C0"/>
            </a:solidFill>
          </a:ln>
        </p:spPr>
        <p:txBody>
          <a:bodyPr wrap="square" rtlCol="0">
            <a:spAutoFit/>
          </a:bodyPr>
          <a:lstStyle/>
          <a:p>
            <a:r>
              <a:rPr lang="nl-NL" dirty="0"/>
              <a:t>Commerciële kostprijs</a:t>
            </a:r>
          </a:p>
        </p:txBody>
      </p:sp>
      <p:sp>
        <p:nvSpPr>
          <p:cNvPr id="9" name="Tekstvak 8"/>
          <p:cNvSpPr txBox="1"/>
          <p:nvPr/>
        </p:nvSpPr>
        <p:spPr>
          <a:xfrm>
            <a:off x="6836732" y="3030276"/>
            <a:ext cx="2445328" cy="369332"/>
          </a:xfrm>
          <a:prstGeom prst="rect">
            <a:avLst/>
          </a:prstGeom>
          <a:noFill/>
          <a:ln>
            <a:solidFill>
              <a:srgbClr val="0070C0"/>
            </a:solidFill>
          </a:ln>
        </p:spPr>
        <p:txBody>
          <a:bodyPr wrap="square" rtlCol="0">
            <a:spAutoFit/>
          </a:bodyPr>
          <a:lstStyle/>
          <a:p>
            <a:r>
              <a:rPr lang="nl-NL" dirty="0"/>
              <a:t>Winstopslag</a:t>
            </a:r>
          </a:p>
        </p:txBody>
      </p:sp>
      <p:sp>
        <p:nvSpPr>
          <p:cNvPr id="10" name="Kruis 9"/>
          <p:cNvSpPr/>
          <p:nvPr/>
        </p:nvSpPr>
        <p:spPr>
          <a:xfrm>
            <a:off x="6160698" y="3137010"/>
            <a:ext cx="166255" cy="155864"/>
          </a:xfrm>
          <a:prstGeom prst="plus">
            <a:avLst>
              <a:gd name="adj" fmla="val 40152"/>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1" name="Tekstvak 10"/>
          <p:cNvSpPr txBox="1"/>
          <p:nvPr/>
        </p:nvSpPr>
        <p:spPr>
          <a:xfrm>
            <a:off x="6836732" y="3881286"/>
            <a:ext cx="2445328" cy="369332"/>
          </a:xfrm>
          <a:prstGeom prst="rect">
            <a:avLst/>
          </a:prstGeom>
          <a:noFill/>
          <a:ln>
            <a:solidFill>
              <a:srgbClr val="0070C0"/>
            </a:solidFill>
          </a:ln>
        </p:spPr>
        <p:txBody>
          <a:bodyPr wrap="square" rtlCol="0">
            <a:spAutoFit/>
          </a:bodyPr>
          <a:lstStyle/>
          <a:p>
            <a:r>
              <a:rPr lang="nl-NL" dirty="0"/>
              <a:t>Verkoopprijs</a:t>
            </a:r>
          </a:p>
        </p:txBody>
      </p:sp>
      <p:sp>
        <p:nvSpPr>
          <p:cNvPr id="12" name="Tekstvak 11"/>
          <p:cNvSpPr txBox="1"/>
          <p:nvPr/>
        </p:nvSpPr>
        <p:spPr>
          <a:xfrm>
            <a:off x="6851071" y="4732296"/>
            <a:ext cx="2781301" cy="369332"/>
          </a:xfrm>
          <a:prstGeom prst="rect">
            <a:avLst/>
          </a:prstGeom>
          <a:noFill/>
          <a:ln>
            <a:solidFill>
              <a:srgbClr val="0070C0"/>
            </a:solidFill>
          </a:ln>
        </p:spPr>
        <p:txBody>
          <a:bodyPr wrap="square" rtlCol="0">
            <a:spAutoFit/>
          </a:bodyPr>
          <a:lstStyle/>
          <a:p>
            <a:r>
              <a:rPr lang="nl-NL" dirty="0"/>
              <a:t>Consumenten verkoopprijs </a:t>
            </a:r>
          </a:p>
        </p:txBody>
      </p:sp>
      <p:sp>
        <p:nvSpPr>
          <p:cNvPr id="13" name="PIJL-OMLAAG 12"/>
          <p:cNvSpPr/>
          <p:nvPr/>
        </p:nvSpPr>
        <p:spPr>
          <a:xfrm>
            <a:off x="4336475" y="2634985"/>
            <a:ext cx="187034" cy="26259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4" name="PIJL-OMLAAG 13"/>
          <p:cNvSpPr/>
          <p:nvPr/>
        </p:nvSpPr>
        <p:spPr>
          <a:xfrm>
            <a:off x="7886702" y="3509148"/>
            <a:ext cx="187034" cy="26259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
        <p:nvSpPr>
          <p:cNvPr id="16" name="PIJL-OMLAAG 15"/>
          <p:cNvSpPr/>
          <p:nvPr/>
        </p:nvSpPr>
        <p:spPr>
          <a:xfrm>
            <a:off x="7872362" y="4360158"/>
            <a:ext cx="187034" cy="26259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19419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100101-BB48-41A3-8938-53505C585305}"/>
              </a:ext>
            </a:extLst>
          </p:cNvPr>
          <p:cNvSpPr>
            <a:spLocks noGrp="1"/>
          </p:cNvSpPr>
          <p:nvPr>
            <p:ph type="title"/>
          </p:nvPr>
        </p:nvSpPr>
        <p:spPr/>
        <p:txBody>
          <a:bodyPr/>
          <a:lstStyle/>
          <a:p>
            <a:r>
              <a:rPr lang="nl-NL" dirty="0"/>
              <a:t>Waarom is inkoop van belang ?</a:t>
            </a:r>
          </a:p>
        </p:txBody>
      </p:sp>
      <p:sp>
        <p:nvSpPr>
          <p:cNvPr id="3" name="Tijdelijke aanduiding voor inhoud 2">
            <a:extLst>
              <a:ext uri="{FF2B5EF4-FFF2-40B4-BE49-F238E27FC236}">
                <a16:creationId xmlns:a16="http://schemas.microsoft.com/office/drawing/2014/main" id="{CC7C5805-DFF5-410A-9885-630CD6586A6A}"/>
              </a:ext>
            </a:extLst>
          </p:cNvPr>
          <p:cNvSpPr>
            <a:spLocks noGrp="1"/>
          </p:cNvSpPr>
          <p:nvPr>
            <p:ph idx="1"/>
          </p:nvPr>
        </p:nvSpPr>
        <p:spPr/>
        <p:txBody>
          <a:bodyPr/>
          <a:lstStyle/>
          <a:p>
            <a:r>
              <a:rPr lang="nl-NL" dirty="0"/>
              <a:t>Samenstelling Assortiment (product)</a:t>
            </a:r>
          </a:p>
          <a:p>
            <a:r>
              <a:rPr lang="nl-NL" dirty="0"/>
              <a:t>Prijsstelling (prijs)</a:t>
            </a:r>
          </a:p>
          <a:p>
            <a:r>
              <a:rPr lang="nl-NL" dirty="0"/>
              <a:t>Logistiek, leveringsvoorwaarden (Plaats)</a:t>
            </a:r>
          </a:p>
          <a:p>
            <a:r>
              <a:rPr lang="nl-NL" dirty="0"/>
              <a:t>Promotie</a:t>
            </a:r>
          </a:p>
          <a:p>
            <a:endParaRPr lang="nl-NL" dirty="0"/>
          </a:p>
        </p:txBody>
      </p:sp>
      <p:pic>
        <p:nvPicPr>
          <p:cNvPr id="4" name="Afbeelding 3">
            <a:extLst>
              <a:ext uri="{FF2B5EF4-FFF2-40B4-BE49-F238E27FC236}">
                <a16:creationId xmlns:a16="http://schemas.microsoft.com/office/drawing/2014/main" id="{0F3FF319-8E37-421B-B11A-82B46BED3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31691940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Inkoopprijs </a:t>
            </a:r>
          </a:p>
        </p:txBody>
      </p:sp>
      <p:sp>
        <p:nvSpPr>
          <p:cNvPr id="3" name="Tijdelijke aanduiding voor inhoud 2">
            <a:extLst>
              <a:ext uri="{FF2B5EF4-FFF2-40B4-BE49-F238E27FC236}">
                <a16:creationId xmlns:a16="http://schemas.microsoft.com/office/drawing/2014/main" id="{80794187-DBFF-415E-9CAF-73FD34D5B084}"/>
              </a:ext>
            </a:extLst>
          </p:cNvPr>
          <p:cNvSpPr>
            <a:spLocks noGrp="1"/>
          </p:cNvSpPr>
          <p:nvPr>
            <p:ph idx="1"/>
          </p:nvPr>
        </p:nvSpPr>
        <p:spPr>
          <a:xfrm>
            <a:off x="838200" y="2064763"/>
            <a:ext cx="9999518" cy="4351338"/>
          </a:xfrm>
        </p:spPr>
        <p:txBody>
          <a:bodyPr/>
          <a:lstStyle/>
          <a:p>
            <a:endParaRPr lang="nl-NL" dirty="0"/>
          </a:p>
          <a:p>
            <a:r>
              <a:rPr lang="nl-NL" dirty="0"/>
              <a:t>Alle kosten die nodig zijn om een product te maken, vormen samen de fabricagekostprijs. </a:t>
            </a:r>
          </a:p>
          <a:p>
            <a:r>
              <a:rPr lang="nl-NL" dirty="0"/>
              <a:t>Inkoopprijs die je betaalt bij je leverancier</a:t>
            </a:r>
          </a:p>
        </p:txBody>
      </p:sp>
    </p:spTree>
    <p:extLst>
      <p:ext uri="{BB962C8B-B14F-4D97-AF65-F5344CB8AC3E}">
        <p14:creationId xmlns:p14="http://schemas.microsoft.com/office/powerpoint/2010/main" val="40870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Opslag verkoopkosten</a:t>
            </a:r>
          </a:p>
        </p:txBody>
      </p:sp>
      <p:sp>
        <p:nvSpPr>
          <p:cNvPr id="3" name="Tijdelijke aanduiding voor inhoud 2">
            <a:extLst>
              <a:ext uri="{FF2B5EF4-FFF2-40B4-BE49-F238E27FC236}">
                <a16:creationId xmlns:a16="http://schemas.microsoft.com/office/drawing/2014/main" id="{80794187-DBFF-415E-9CAF-73FD34D5B084}"/>
              </a:ext>
            </a:extLst>
          </p:cNvPr>
          <p:cNvSpPr>
            <a:spLocks noGrp="1"/>
          </p:cNvSpPr>
          <p:nvPr>
            <p:ph idx="1"/>
          </p:nvPr>
        </p:nvSpPr>
        <p:spPr>
          <a:xfrm>
            <a:off x="838200" y="2064763"/>
            <a:ext cx="10009909" cy="4351338"/>
          </a:xfrm>
        </p:spPr>
        <p:txBody>
          <a:bodyPr/>
          <a:lstStyle/>
          <a:p>
            <a:r>
              <a:rPr lang="nl-NL" dirty="0"/>
              <a:t>Wanneer je een </a:t>
            </a:r>
            <a:r>
              <a:rPr lang="nl-NL" b="1" dirty="0"/>
              <a:t>opslag</a:t>
            </a:r>
            <a:r>
              <a:rPr lang="nl-NL" dirty="0"/>
              <a:t> van 25% hanteert, dan betekent dit dat je 25% van de inkoopprijs neemt en dit bedrag vervolgens optelt bij de fabricagekostprijs of inkoopprijs. </a:t>
            </a:r>
          </a:p>
        </p:txBody>
      </p:sp>
      <p:sp>
        <p:nvSpPr>
          <p:cNvPr id="8" name="Tekstvak 7"/>
          <p:cNvSpPr txBox="1"/>
          <p:nvPr/>
        </p:nvSpPr>
        <p:spPr>
          <a:xfrm>
            <a:off x="1153390" y="3595255"/>
            <a:ext cx="4471553" cy="369332"/>
          </a:xfrm>
          <a:prstGeom prst="rect">
            <a:avLst/>
          </a:prstGeom>
          <a:noFill/>
        </p:spPr>
        <p:txBody>
          <a:bodyPr wrap="square" rtlCol="0">
            <a:spAutoFit/>
          </a:bodyPr>
          <a:lstStyle/>
          <a:p>
            <a:r>
              <a:rPr lang="nl-NL" b="1" dirty="0"/>
              <a:t>Fabricagekostprijs of inkoopprijs = € 200,00</a:t>
            </a:r>
          </a:p>
        </p:txBody>
      </p:sp>
      <p:sp>
        <p:nvSpPr>
          <p:cNvPr id="10" name="Tekstvak 9"/>
          <p:cNvSpPr txBox="1"/>
          <p:nvPr/>
        </p:nvSpPr>
        <p:spPr>
          <a:xfrm>
            <a:off x="1153389" y="4055766"/>
            <a:ext cx="4156365" cy="369332"/>
          </a:xfrm>
          <a:prstGeom prst="rect">
            <a:avLst/>
          </a:prstGeom>
          <a:noFill/>
        </p:spPr>
        <p:txBody>
          <a:bodyPr wrap="square" rtlCol="0">
            <a:spAutoFit/>
          </a:bodyPr>
          <a:lstStyle/>
          <a:p>
            <a:r>
              <a:rPr lang="nl-NL" b="1" dirty="0"/>
              <a:t>Opslag 25% € ?</a:t>
            </a:r>
          </a:p>
        </p:txBody>
      </p:sp>
      <p:sp>
        <p:nvSpPr>
          <p:cNvPr id="12" name="Tekstvak 11"/>
          <p:cNvSpPr txBox="1"/>
          <p:nvPr/>
        </p:nvSpPr>
        <p:spPr>
          <a:xfrm>
            <a:off x="1153389" y="5153891"/>
            <a:ext cx="7293936" cy="1384995"/>
          </a:xfrm>
          <a:prstGeom prst="rect">
            <a:avLst/>
          </a:prstGeom>
          <a:noFill/>
        </p:spPr>
        <p:txBody>
          <a:bodyPr wrap="square" rtlCol="0">
            <a:spAutoFit/>
          </a:bodyPr>
          <a:lstStyle/>
          <a:p>
            <a:r>
              <a:rPr lang="nl-NL" sz="2800" dirty="0"/>
              <a:t>Hanteer je altijd een opslag van 25%? </a:t>
            </a:r>
            <a:r>
              <a:rPr lang="nl-NL" sz="2800" b="1" dirty="0"/>
              <a:t>NEE!</a:t>
            </a:r>
          </a:p>
          <a:p>
            <a:endParaRPr lang="nl-NL" sz="2800" b="1" dirty="0"/>
          </a:p>
          <a:p>
            <a:r>
              <a:rPr lang="nl-NL" sz="2800" b="1" dirty="0"/>
              <a:t>Dit is afhankelijk van de concurrentie/markt</a:t>
            </a:r>
          </a:p>
        </p:txBody>
      </p:sp>
      <p:sp>
        <p:nvSpPr>
          <p:cNvPr id="13" name="Tekstvak 12"/>
          <p:cNvSpPr txBox="1"/>
          <p:nvPr/>
        </p:nvSpPr>
        <p:spPr>
          <a:xfrm>
            <a:off x="2535382" y="4055766"/>
            <a:ext cx="1028700" cy="369332"/>
          </a:xfrm>
          <a:prstGeom prst="rect">
            <a:avLst/>
          </a:prstGeom>
          <a:solidFill>
            <a:schemeClr val="bg1"/>
          </a:solidFill>
        </p:spPr>
        <p:txBody>
          <a:bodyPr wrap="square" rtlCol="0">
            <a:spAutoFit/>
          </a:bodyPr>
          <a:lstStyle/>
          <a:p>
            <a:r>
              <a:rPr lang="nl-NL" b="1" dirty="0"/>
              <a:t>50,00</a:t>
            </a:r>
          </a:p>
        </p:txBody>
      </p:sp>
    </p:spTree>
    <p:extLst>
      <p:ext uri="{BB962C8B-B14F-4D97-AF65-F5344CB8AC3E}">
        <p14:creationId xmlns:p14="http://schemas.microsoft.com/office/powerpoint/2010/main" val="311450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Commerciële kostprijs</a:t>
            </a:r>
          </a:p>
        </p:txBody>
      </p:sp>
      <p:sp>
        <p:nvSpPr>
          <p:cNvPr id="3" name="Tijdelijke aanduiding voor inhoud 2">
            <a:extLst>
              <a:ext uri="{FF2B5EF4-FFF2-40B4-BE49-F238E27FC236}">
                <a16:creationId xmlns:a16="http://schemas.microsoft.com/office/drawing/2014/main" id="{80794187-DBFF-415E-9CAF-73FD34D5B084}"/>
              </a:ext>
            </a:extLst>
          </p:cNvPr>
          <p:cNvSpPr>
            <a:spLocks noGrp="1"/>
          </p:cNvSpPr>
          <p:nvPr>
            <p:ph idx="1"/>
          </p:nvPr>
        </p:nvSpPr>
        <p:spPr>
          <a:xfrm>
            <a:off x="838200" y="2064763"/>
            <a:ext cx="10515600" cy="4351338"/>
          </a:xfrm>
        </p:spPr>
        <p:txBody>
          <a:bodyPr/>
          <a:lstStyle/>
          <a:p>
            <a:r>
              <a:rPr lang="nl-NL" dirty="0"/>
              <a:t>Fabricagekostprijs of inkoopprijs + opslag verkoopkosten = commerciële kostprijs</a:t>
            </a:r>
          </a:p>
        </p:txBody>
      </p:sp>
      <p:sp>
        <p:nvSpPr>
          <p:cNvPr id="6" name="Tekstvak 5"/>
          <p:cNvSpPr txBox="1"/>
          <p:nvPr/>
        </p:nvSpPr>
        <p:spPr>
          <a:xfrm>
            <a:off x="1153390" y="3595255"/>
            <a:ext cx="4471553" cy="369332"/>
          </a:xfrm>
          <a:prstGeom prst="rect">
            <a:avLst/>
          </a:prstGeom>
          <a:noFill/>
        </p:spPr>
        <p:txBody>
          <a:bodyPr wrap="square" rtlCol="0">
            <a:spAutoFit/>
          </a:bodyPr>
          <a:lstStyle/>
          <a:p>
            <a:r>
              <a:rPr lang="nl-NL" b="1" dirty="0"/>
              <a:t>Fabricagekostprijs of inkoopprijs = € 200,00</a:t>
            </a:r>
          </a:p>
        </p:txBody>
      </p:sp>
      <p:sp>
        <p:nvSpPr>
          <p:cNvPr id="7" name="Tekstvak 6"/>
          <p:cNvSpPr txBox="1"/>
          <p:nvPr/>
        </p:nvSpPr>
        <p:spPr>
          <a:xfrm>
            <a:off x="1153389" y="4055766"/>
            <a:ext cx="4156365" cy="369332"/>
          </a:xfrm>
          <a:prstGeom prst="rect">
            <a:avLst/>
          </a:prstGeom>
          <a:noFill/>
        </p:spPr>
        <p:txBody>
          <a:bodyPr wrap="square" rtlCol="0">
            <a:spAutoFit/>
          </a:bodyPr>
          <a:lstStyle/>
          <a:p>
            <a:r>
              <a:rPr lang="nl-NL" b="1" dirty="0"/>
              <a:t>Opslag 25% € 50,00</a:t>
            </a:r>
          </a:p>
        </p:txBody>
      </p:sp>
      <p:sp>
        <p:nvSpPr>
          <p:cNvPr id="8" name="Tekstvak 7"/>
          <p:cNvSpPr txBox="1"/>
          <p:nvPr/>
        </p:nvSpPr>
        <p:spPr>
          <a:xfrm>
            <a:off x="1153388" y="4590756"/>
            <a:ext cx="4156365" cy="369332"/>
          </a:xfrm>
          <a:prstGeom prst="rect">
            <a:avLst/>
          </a:prstGeom>
          <a:noFill/>
        </p:spPr>
        <p:txBody>
          <a:bodyPr wrap="square" rtlCol="0">
            <a:spAutoFit/>
          </a:bodyPr>
          <a:lstStyle/>
          <a:p>
            <a:r>
              <a:rPr lang="nl-NL" b="1" dirty="0"/>
              <a:t>Commerciële kostprijs = € 250,00</a:t>
            </a:r>
          </a:p>
        </p:txBody>
      </p:sp>
    </p:spTree>
    <p:extLst>
      <p:ext uri="{BB962C8B-B14F-4D97-AF65-F5344CB8AC3E}">
        <p14:creationId xmlns:p14="http://schemas.microsoft.com/office/powerpoint/2010/main" val="318763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Winstopslag</a:t>
            </a:r>
          </a:p>
        </p:txBody>
      </p:sp>
      <p:sp>
        <p:nvSpPr>
          <p:cNvPr id="6" name="Tekstvak 5"/>
          <p:cNvSpPr txBox="1"/>
          <p:nvPr/>
        </p:nvSpPr>
        <p:spPr>
          <a:xfrm>
            <a:off x="1049479" y="2329932"/>
            <a:ext cx="4435952" cy="461665"/>
          </a:xfrm>
          <a:prstGeom prst="rect">
            <a:avLst/>
          </a:prstGeom>
          <a:noFill/>
        </p:spPr>
        <p:txBody>
          <a:bodyPr wrap="square" rtlCol="0">
            <a:spAutoFit/>
          </a:bodyPr>
          <a:lstStyle/>
          <a:p>
            <a:r>
              <a:rPr lang="nl-NL" sz="2400" b="1" dirty="0"/>
              <a:t>Commerciële kostprijs = € 250,00</a:t>
            </a:r>
          </a:p>
        </p:txBody>
      </p:sp>
      <p:sp>
        <p:nvSpPr>
          <p:cNvPr id="7" name="Tekstvak 6"/>
          <p:cNvSpPr txBox="1"/>
          <p:nvPr/>
        </p:nvSpPr>
        <p:spPr>
          <a:xfrm>
            <a:off x="1049479" y="2996742"/>
            <a:ext cx="4156365" cy="461665"/>
          </a:xfrm>
          <a:prstGeom prst="rect">
            <a:avLst/>
          </a:prstGeom>
          <a:noFill/>
        </p:spPr>
        <p:txBody>
          <a:bodyPr wrap="square" rtlCol="0">
            <a:spAutoFit/>
          </a:bodyPr>
          <a:lstStyle/>
          <a:p>
            <a:r>
              <a:rPr lang="nl-NL" sz="2400" b="1" dirty="0"/>
              <a:t>Winstopslag van 50% = ?</a:t>
            </a:r>
          </a:p>
        </p:txBody>
      </p:sp>
      <p:sp>
        <p:nvSpPr>
          <p:cNvPr id="8" name="Tekstvak 7"/>
          <p:cNvSpPr txBox="1"/>
          <p:nvPr/>
        </p:nvSpPr>
        <p:spPr>
          <a:xfrm>
            <a:off x="4017817" y="2996742"/>
            <a:ext cx="4156365" cy="461665"/>
          </a:xfrm>
          <a:prstGeom prst="rect">
            <a:avLst/>
          </a:prstGeom>
          <a:solidFill>
            <a:schemeClr val="bg1"/>
          </a:solidFill>
        </p:spPr>
        <p:txBody>
          <a:bodyPr wrap="square" rtlCol="0">
            <a:spAutoFit/>
          </a:bodyPr>
          <a:lstStyle/>
          <a:p>
            <a:r>
              <a:rPr lang="nl-NL" sz="2400" b="1" dirty="0"/>
              <a:t>€ 125,00</a:t>
            </a:r>
          </a:p>
        </p:txBody>
      </p:sp>
      <p:sp>
        <p:nvSpPr>
          <p:cNvPr id="9" name="Rechthoek 8"/>
          <p:cNvSpPr/>
          <p:nvPr/>
        </p:nvSpPr>
        <p:spPr>
          <a:xfrm>
            <a:off x="969817" y="4183071"/>
            <a:ext cx="4911438" cy="923330"/>
          </a:xfrm>
          <a:prstGeom prst="rect">
            <a:avLst/>
          </a:prstGeom>
        </p:spPr>
        <p:txBody>
          <a:bodyPr wrap="square">
            <a:spAutoFit/>
          </a:bodyPr>
          <a:lstStyle/>
          <a:p>
            <a:r>
              <a:rPr lang="nl-NL" b="0" i="0" dirty="0">
                <a:effectLst/>
                <a:latin typeface="arial" panose="020B0604020202020204" pitchFamily="34" charset="0"/>
              </a:rPr>
              <a:t>De </a:t>
            </a:r>
            <a:r>
              <a:rPr lang="nl-NL" b="1" i="0" dirty="0">
                <a:effectLst/>
                <a:latin typeface="arial" panose="020B0604020202020204" pitchFamily="34" charset="0"/>
              </a:rPr>
              <a:t>winstopslag</a:t>
            </a:r>
            <a:r>
              <a:rPr lang="nl-NL" b="0" i="0" dirty="0">
                <a:effectLst/>
                <a:latin typeface="arial" panose="020B0604020202020204" pitchFamily="34" charset="0"/>
              </a:rPr>
              <a:t> is het bedrag (percentage %) waarmee de kostprijs wordt verhoogd om de gewenste verkoopprijs te verkrijgen.</a:t>
            </a:r>
            <a:endParaRPr lang="nl-NL" dirty="0"/>
          </a:p>
        </p:txBody>
      </p:sp>
    </p:spTree>
    <p:extLst>
      <p:ext uri="{BB962C8B-B14F-4D97-AF65-F5344CB8AC3E}">
        <p14:creationId xmlns:p14="http://schemas.microsoft.com/office/powerpoint/2010/main" val="423418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Verkoopprijs</a:t>
            </a:r>
          </a:p>
        </p:txBody>
      </p:sp>
      <p:sp>
        <p:nvSpPr>
          <p:cNvPr id="6" name="Tekstvak 5"/>
          <p:cNvSpPr txBox="1"/>
          <p:nvPr/>
        </p:nvSpPr>
        <p:spPr>
          <a:xfrm>
            <a:off x="1049479" y="2329932"/>
            <a:ext cx="4435952" cy="461665"/>
          </a:xfrm>
          <a:prstGeom prst="rect">
            <a:avLst/>
          </a:prstGeom>
          <a:noFill/>
        </p:spPr>
        <p:txBody>
          <a:bodyPr wrap="square" rtlCol="0">
            <a:spAutoFit/>
          </a:bodyPr>
          <a:lstStyle/>
          <a:p>
            <a:r>
              <a:rPr lang="nl-NL" sz="2400" b="1" dirty="0"/>
              <a:t>Commerciële kostprijs = € 250,00</a:t>
            </a:r>
          </a:p>
        </p:txBody>
      </p:sp>
      <p:sp>
        <p:nvSpPr>
          <p:cNvPr id="7" name="Tekstvak 6"/>
          <p:cNvSpPr txBox="1"/>
          <p:nvPr/>
        </p:nvSpPr>
        <p:spPr>
          <a:xfrm>
            <a:off x="1049479" y="2996742"/>
            <a:ext cx="4249885" cy="461665"/>
          </a:xfrm>
          <a:prstGeom prst="rect">
            <a:avLst/>
          </a:prstGeom>
          <a:noFill/>
        </p:spPr>
        <p:txBody>
          <a:bodyPr wrap="square" rtlCol="0">
            <a:spAutoFit/>
          </a:bodyPr>
          <a:lstStyle/>
          <a:p>
            <a:r>
              <a:rPr lang="nl-NL" sz="2400" b="1" dirty="0"/>
              <a:t>Winstopslag van 50% = € 125,00</a:t>
            </a:r>
          </a:p>
        </p:txBody>
      </p:sp>
      <p:sp>
        <p:nvSpPr>
          <p:cNvPr id="8" name="Tekstvak 7"/>
          <p:cNvSpPr txBox="1"/>
          <p:nvPr/>
        </p:nvSpPr>
        <p:spPr>
          <a:xfrm>
            <a:off x="1049479" y="3663552"/>
            <a:ext cx="4156365" cy="461665"/>
          </a:xfrm>
          <a:prstGeom prst="rect">
            <a:avLst/>
          </a:prstGeom>
          <a:noFill/>
        </p:spPr>
        <p:txBody>
          <a:bodyPr wrap="square" rtlCol="0">
            <a:spAutoFit/>
          </a:bodyPr>
          <a:lstStyle/>
          <a:p>
            <a:r>
              <a:rPr lang="nl-NL" sz="2400" b="1" dirty="0"/>
              <a:t>Verkoopprijs = € 375,00</a:t>
            </a:r>
          </a:p>
        </p:txBody>
      </p:sp>
      <p:sp>
        <p:nvSpPr>
          <p:cNvPr id="9" name="Tekstvak 8"/>
          <p:cNvSpPr txBox="1"/>
          <p:nvPr/>
        </p:nvSpPr>
        <p:spPr>
          <a:xfrm>
            <a:off x="1049478" y="4418625"/>
            <a:ext cx="8416640" cy="461665"/>
          </a:xfrm>
          <a:prstGeom prst="rect">
            <a:avLst/>
          </a:prstGeom>
          <a:noFill/>
        </p:spPr>
        <p:txBody>
          <a:bodyPr wrap="square" rtlCol="0">
            <a:spAutoFit/>
          </a:bodyPr>
          <a:lstStyle/>
          <a:p>
            <a:r>
              <a:rPr lang="nl-NL" sz="2400" b="1" dirty="0"/>
              <a:t>Verkoopprijs = € 375,00 maar dit is exclusief BTW. 9% of 21%</a:t>
            </a:r>
          </a:p>
        </p:txBody>
      </p:sp>
    </p:spTree>
    <p:extLst>
      <p:ext uri="{BB962C8B-B14F-4D97-AF65-F5344CB8AC3E}">
        <p14:creationId xmlns:p14="http://schemas.microsoft.com/office/powerpoint/2010/main" val="2347896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901EE0-66FB-43C7-BC73-178181B61E4C}"/>
              </a:ext>
            </a:extLst>
          </p:cNvPr>
          <p:cNvSpPr>
            <a:spLocks noGrp="1"/>
          </p:cNvSpPr>
          <p:nvPr>
            <p:ph type="title"/>
          </p:nvPr>
        </p:nvSpPr>
        <p:spPr>
          <a:xfrm>
            <a:off x="838200" y="724836"/>
            <a:ext cx="10515600" cy="1325563"/>
          </a:xfrm>
        </p:spPr>
        <p:txBody>
          <a:bodyPr/>
          <a:lstStyle/>
          <a:p>
            <a:r>
              <a:rPr lang="nl-NL" b="1" dirty="0"/>
              <a:t>Consumenten verkoopprijs </a:t>
            </a:r>
          </a:p>
        </p:txBody>
      </p:sp>
      <p:sp>
        <p:nvSpPr>
          <p:cNvPr id="7" name="Tekstvak 6"/>
          <p:cNvSpPr txBox="1"/>
          <p:nvPr/>
        </p:nvSpPr>
        <p:spPr>
          <a:xfrm>
            <a:off x="1049478" y="2775237"/>
            <a:ext cx="4156365" cy="461665"/>
          </a:xfrm>
          <a:prstGeom prst="rect">
            <a:avLst/>
          </a:prstGeom>
          <a:noFill/>
        </p:spPr>
        <p:txBody>
          <a:bodyPr wrap="square" rtlCol="0">
            <a:spAutoFit/>
          </a:bodyPr>
          <a:lstStyle/>
          <a:p>
            <a:r>
              <a:rPr lang="nl-NL" sz="2400" b="1" dirty="0"/>
              <a:t>Verkoopprijs = € 375,00</a:t>
            </a:r>
          </a:p>
        </p:txBody>
      </p:sp>
      <p:sp>
        <p:nvSpPr>
          <p:cNvPr id="8" name="Tekstvak 7"/>
          <p:cNvSpPr txBox="1"/>
          <p:nvPr/>
        </p:nvSpPr>
        <p:spPr>
          <a:xfrm>
            <a:off x="1049478" y="3730907"/>
            <a:ext cx="9154394" cy="461665"/>
          </a:xfrm>
          <a:prstGeom prst="rect">
            <a:avLst/>
          </a:prstGeom>
          <a:noFill/>
        </p:spPr>
        <p:txBody>
          <a:bodyPr wrap="square" rtlCol="0">
            <a:spAutoFit/>
          </a:bodyPr>
          <a:lstStyle/>
          <a:p>
            <a:r>
              <a:rPr lang="nl-NL" sz="2400" b="1" dirty="0"/>
              <a:t>€ 375,00 / 100% x 21% = € 78,75 BTW.</a:t>
            </a:r>
          </a:p>
        </p:txBody>
      </p:sp>
      <p:sp>
        <p:nvSpPr>
          <p:cNvPr id="9" name="Tekstvak 8"/>
          <p:cNvSpPr txBox="1"/>
          <p:nvPr/>
        </p:nvSpPr>
        <p:spPr>
          <a:xfrm>
            <a:off x="1049477" y="4686577"/>
            <a:ext cx="8988141" cy="769441"/>
          </a:xfrm>
          <a:prstGeom prst="rect">
            <a:avLst/>
          </a:prstGeom>
          <a:noFill/>
        </p:spPr>
        <p:txBody>
          <a:bodyPr wrap="square" rtlCol="0">
            <a:spAutoFit/>
          </a:bodyPr>
          <a:lstStyle/>
          <a:p>
            <a:r>
              <a:rPr lang="nl-NL" sz="2400" b="1" dirty="0"/>
              <a:t>Consumenten verkoopprijs = € 375,00 + € 78,75 = </a:t>
            </a:r>
            <a:r>
              <a:rPr lang="nl-NL" sz="4400" b="1" u="sng" dirty="0"/>
              <a:t>€ 453,75 </a:t>
            </a:r>
            <a:endParaRPr lang="nl-NL" sz="2400" b="1" u="sng" dirty="0"/>
          </a:p>
        </p:txBody>
      </p:sp>
    </p:spTree>
    <p:extLst>
      <p:ext uri="{BB962C8B-B14F-4D97-AF65-F5344CB8AC3E}">
        <p14:creationId xmlns:p14="http://schemas.microsoft.com/office/powerpoint/2010/main" val="73932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51FC53-D9E4-4F4F-B8AD-4CBA65C547A4}"/>
              </a:ext>
            </a:extLst>
          </p:cNvPr>
          <p:cNvSpPr>
            <a:spLocks noGrp="1"/>
          </p:cNvSpPr>
          <p:nvPr>
            <p:ph type="title"/>
          </p:nvPr>
        </p:nvSpPr>
        <p:spPr>
          <a:xfrm>
            <a:off x="838200" y="576263"/>
            <a:ext cx="10515600" cy="1689265"/>
          </a:xfrm>
        </p:spPr>
        <p:txBody>
          <a:bodyPr>
            <a:normAutofit fontScale="90000"/>
          </a:bodyPr>
          <a:lstStyle/>
          <a:p>
            <a:r>
              <a:rPr lang="nl-NL" dirty="0"/>
              <a:t>Inkoop, bestellen, voorraad beheer en verkoopprijs</a:t>
            </a:r>
          </a:p>
        </p:txBody>
      </p:sp>
      <p:sp>
        <p:nvSpPr>
          <p:cNvPr id="3" name="Tijdelijke aanduiding voor tekst 2">
            <a:extLst>
              <a:ext uri="{FF2B5EF4-FFF2-40B4-BE49-F238E27FC236}">
                <a16:creationId xmlns:a16="http://schemas.microsoft.com/office/drawing/2014/main" id="{4E36DD2D-B9F0-4A3A-B83F-1BB238A19DF3}"/>
              </a:ext>
            </a:extLst>
          </p:cNvPr>
          <p:cNvSpPr>
            <a:spLocks noGrp="1"/>
          </p:cNvSpPr>
          <p:nvPr>
            <p:ph type="body" idx="1"/>
          </p:nvPr>
        </p:nvSpPr>
        <p:spPr>
          <a:xfrm>
            <a:off x="838200" y="2494128"/>
            <a:ext cx="10515600" cy="965579"/>
          </a:xfrm>
        </p:spPr>
        <p:txBody>
          <a:bodyPr>
            <a:normAutofit/>
          </a:bodyPr>
          <a:lstStyle/>
          <a:p>
            <a:pPr lvl="5"/>
            <a:r>
              <a:rPr lang="nl-NL" sz="5400" dirty="0"/>
              <a:t>Zijn er nog vragen?</a:t>
            </a:r>
          </a:p>
        </p:txBody>
      </p:sp>
      <p:pic>
        <p:nvPicPr>
          <p:cNvPr id="3074" name="Picture 2" descr="Onze bloemenwinkel">
            <a:extLst>
              <a:ext uri="{FF2B5EF4-FFF2-40B4-BE49-F238E27FC236}">
                <a16:creationId xmlns:a16="http://schemas.microsoft.com/office/drawing/2014/main" id="{EE4D9A90-0963-468B-B20F-09238D4E84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089" y="3358554"/>
            <a:ext cx="9749053" cy="3534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4995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458377-44DE-4B64-861C-86F238CF3F14}"/>
              </a:ext>
            </a:extLst>
          </p:cNvPr>
          <p:cNvSpPr>
            <a:spLocks noGrp="1"/>
          </p:cNvSpPr>
          <p:nvPr>
            <p:ph type="title"/>
          </p:nvPr>
        </p:nvSpPr>
        <p:spPr/>
        <p:txBody>
          <a:bodyPr/>
          <a:lstStyle/>
          <a:p>
            <a:r>
              <a:rPr lang="nl-NL" dirty="0"/>
              <a:t>Waar koop je in ?</a:t>
            </a:r>
          </a:p>
        </p:txBody>
      </p:sp>
      <p:sp>
        <p:nvSpPr>
          <p:cNvPr id="3" name="Tijdelijke aanduiding voor inhoud 2">
            <a:extLst>
              <a:ext uri="{FF2B5EF4-FFF2-40B4-BE49-F238E27FC236}">
                <a16:creationId xmlns:a16="http://schemas.microsoft.com/office/drawing/2014/main" id="{FC53CFBF-036F-4746-88A1-12941CB9B06D}"/>
              </a:ext>
            </a:extLst>
          </p:cNvPr>
          <p:cNvSpPr>
            <a:spLocks noGrp="1"/>
          </p:cNvSpPr>
          <p:nvPr>
            <p:ph idx="1"/>
          </p:nvPr>
        </p:nvSpPr>
        <p:spPr/>
        <p:txBody>
          <a:bodyPr/>
          <a:lstStyle/>
          <a:p>
            <a:pPr marL="0" indent="0">
              <a:buNone/>
            </a:pPr>
            <a:r>
              <a:rPr lang="nl-NL" dirty="0"/>
              <a:t>Dat hangt af van veel factoren b.v.:</a:t>
            </a:r>
          </a:p>
          <a:p>
            <a:r>
              <a:rPr lang="nl-NL" dirty="0"/>
              <a:t>Omzet (verwachting) / afzet</a:t>
            </a:r>
          </a:p>
          <a:p>
            <a:r>
              <a:rPr lang="nl-NL" dirty="0"/>
              <a:t>Aantal winkels</a:t>
            </a:r>
          </a:p>
          <a:p>
            <a:r>
              <a:rPr lang="nl-NL" dirty="0"/>
              <a:t>Relatie duur</a:t>
            </a:r>
          </a:p>
          <a:p>
            <a:r>
              <a:rPr lang="nl-NL" dirty="0"/>
              <a:t>Gewenst assortiment</a:t>
            </a:r>
          </a:p>
          <a:p>
            <a:r>
              <a:rPr lang="nl-NL" dirty="0"/>
              <a:t>Prijsstelling</a:t>
            </a:r>
          </a:p>
          <a:p>
            <a:r>
              <a:rPr lang="nl-NL" dirty="0"/>
              <a:t>Leveringsvoorwaarden</a:t>
            </a:r>
          </a:p>
          <a:p>
            <a:endParaRPr lang="nl-NL" dirty="0"/>
          </a:p>
          <a:p>
            <a:endParaRPr lang="nl-NL" dirty="0"/>
          </a:p>
          <a:p>
            <a:endParaRPr lang="nl-NL" dirty="0"/>
          </a:p>
        </p:txBody>
      </p:sp>
      <p:pic>
        <p:nvPicPr>
          <p:cNvPr id="4" name="Afbeelding 3">
            <a:extLst>
              <a:ext uri="{FF2B5EF4-FFF2-40B4-BE49-F238E27FC236}">
                <a16:creationId xmlns:a16="http://schemas.microsoft.com/office/drawing/2014/main" id="{3A621F1A-88F5-4D2D-85F9-F1E44CF32B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6157" y="132005"/>
            <a:ext cx="2743200" cy="1209675"/>
          </a:xfrm>
          <a:prstGeom prst="rect">
            <a:avLst/>
          </a:prstGeom>
        </p:spPr>
      </p:pic>
    </p:spTree>
    <p:extLst>
      <p:ext uri="{BB962C8B-B14F-4D97-AF65-F5344CB8AC3E}">
        <p14:creationId xmlns:p14="http://schemas.microsoft.com/office/powerpoint/2010/main" val="1351058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ction-logo - Stamhuis">
            <a:extLst>
              <a:ext uri="{FF2B5EF4-FFF2-40B4-BE49-F238E27FC236}">
                <a16:creationId xmlns:a16="http://schemas.microsoft.com/office/drawing/2014/main" id="{4E07ED95-91E6-4AAB-AF79-6A9F245BA7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903" y="353047"/>
            <a:ext cx="4810125" cy="1990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ruidvat Keesomstraat - indebuurt Ede">
            <a:extLst>
              <a:ext uri="{FF2B5EF4-FFF2-40B4-BE49-F238E27FC236}">
                <a16:creationId xmlns:a16="http://schemas.microsoft.com/office/drawing/2014/main" id="{516A955D-0EB7-4EAE-A89A-BB0BA25DD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1028" y="2000250"/>
            <a:ext cx="623454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lbert Heijn aanbiedingen - Boodschappen met laagste prijs | Logo ideeën,  Logo's, Koudekerke">
            <a:extLst>
              <a:ext uri="{FF2B5EF4-FFF2-40B4-BE49-F238E27FC236}">
                <a16:creationId xmlns:a16="http://schemas.microsoft.com/office/drawing/2014/main" id="{A5DC1333-4400-4629-9869-8BF5F64A9A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223" y="3647453"/>
            <a:ext cx="282892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239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756F98-F688-4C76-9698-3C6195B6C414}"/>
              </a:ext>
            </a:extLst>
          </p:cNvPr>
          <p:cNvSpPr>
            <a:spLocks noGrp="1"/>
          </p:cNvSpPr>
          <p:nvPr>
            <p:ph type="title"/>
          </p:nvPr>
        </p:nvSpPr>
        <p:spPr/>
        <p:txBody>
          <a:bodyPr/>
          <a:lstStyle/>
          <a:p>
            <a:r>
              <a:rPr lang="nl-NL" dirty="0"/>
              <a:t>Les opdracht</a:t>
            </a:r>
          </a:p>
        </p:txBody>
      </p:sp>
      <p:sp>
        <p:nvSpPr>
          <p:cNvPr id="3" name="Tijdelijke aanduiding voor inhoud 2">
            <a:extLst>
              <a:ext uri="{FF2B5EF4-FFF2-40B4-BE49-F238E27FC236}">
                <a16:creationId xmlns:a16="http://schemas.microsoft.com/office/drawing/2014/main" id="{F9383C57-854A-468D-BFFD-91F7D7E28091}"/>
              </a:ext>
            </a:extLst>
          </p:cNvPr>
          <p:cNvSpPr>
            <a:spLocks noGrp="1"/>
          </p:cNvSpPr>
          <p:nvPr>
            <p:ph idx="1"/>
          </p:nvPr>
        </p:nvSpPr>
        <p:spPr/>
        <p:txBody>
          <a:bodyPr>
            <a:normAutofit fontScale="85000" lnSpcReduction="20000"/>
          </a:bodyPr>
          <a:lstStyle/>
          <a:p>
            <a:r>
              <a:rPr lang="nl-NL" dirty="0"/>
              <a:t>Gesproken wordt over leveringsvoorwaarden. Noem eens 10 voorwaarden die volgens jou in ieder geval vastgelegd moeten worden bij inkoop.</a:t>
            </a:r>
          </a:p>
          <a:p>
            <a:endParaRPr lang="nl-NL" dirty="0"/>
          </a:p>
          <a:p>
            <a:r>
              <a:rPr lang="nl-NL" dirty="0"/>
              <a:t>Hoe bepaal je de juiste bestelhoeveelheden?</a:t>
            </a:r>
          </a:p>
          <a:p>
            <a:endParaRPr lang="nl-NL" dirty="0"/>
          </a:p>
          <a:p>
            <a:r>
              <a:rPr lang="nl-NL" dirty="0"/>
              <a:t>Bij inkopen en levering naar de winkel wordt gesproken over FIFO. Zoek eens uit wat dit betekent en waarom dit belangrijk is.</a:t>
            </a:r>
          </a:p>
          <a:p>
            <a:endParaRPr lang="nl-NL" dirty="0"/>
          </a:p>
          <a:p>
            <a:r>
              <a:rPr lang="nl-NL" dirty="0"/>
              <a:t>Waarom is combinatie levering of levering vanuit 1 centraal magazijn van diverse producten interessant voor een winkel?</a:t>
            </a:r>
          </a:p>
          <a:p>
            <a:endParaRPr lang="nl-NL" dirty="0"/>
          </a:p>
          <a:p>
            <a:r>
              <a:rPr lang="nl-NL" dirty="0"/>
              <a:t>Waarom is prijs niet altijd de doorslaggevende factor. Waarom niet?</a:t>
            </a:r>
          </a:p>
          <a:p>
            <a:endParaRPr lang="nl-NL" dirty="0"/>
          </a:p>
          <a:p>
            <a:endParaRPr lang="nl-NL" dirty="0"/>
          </a:p>
          <a:p>
            <a:endParaRPr lang="nl-NL" dirty="0"/>
          </a:p>
          <a:p>
            <a:endParaRPr lang="nl-NL" dirty="0"/>
          </a:p>
          <a:p>
            <a:endParaRPr lang="nl-NL" dirty="0"/>
          </a:p>
          <a:p>
            <a:endParaRPr lang="nl-NL" dirty="0"/>
          </a:p>
          <a:p>
            <a:endParaRPr lang="nl-NL" dirty="0"/>
          </a:p>
          <a:p>
            <a:pPr marL="0" indent="0">
              <a:buNone/>
            </a:pPr>
            <a:endParaRPr lang="nl-NL" dirty="0"/>
          </a:p>
        </p:txBody>
      </p:sp>
    </p:spTree>
    <p:extLst>
      <p:ext uri="{BB962C8B-B14F-4D97-AF65-F5344CB8AC3E}">
        <p14:creationId xmlns:p14="http://schemas.microsoft.com/office/powerpoint/2010/main" val="1934004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AA6FEA-8B85-4052-A65E-081299D3037F}"/>
              </a:ext>
            </a:extLst>
          </p:cNvPr>
          <p:cNvSpPr>
            <a:spLocks noGrp="1"/>
          </p:cNvSpPr>
          <p:nvPr>
            <p:ph type="title"/>
          </p:nvPr>
        </p:nvSpPr>
        <p:spPr/>
        <p:txBody>
          <a:bodyPr/>
          <a:lstStyle/>
          <a:p>
            <a:r>
              <a:rPr lang="nl-NL" dirty="0"/>
              <a:t>De (thuis) opdracht</a:t>
            </a:r>
          </a:p>
        </p:txBody>
      </p:sp>
      <p:sp>
        <p:nvSpPr>
          <p:cNvPr id="3" name="Tijdelijke aanduiding voor inhoud 2">
            <a:extLst>
              <a:ext uri="{FF2B5EF4-FFF2-40B4-BE49-F238E27FC236}">
                <a16:creationId xmlns:a16="http://schemas.microsoft.com/office/drawing/2014/main" id="{68CFDD0C-7E13-4E29-9057-E0A21F4617BD}"/>
              </a:ext>
            </a:extLst>
          </p:cNvPr>
          <p:cNvSpPr>
            <a:spLocks noGrp="1"/>
          </p:cNvSpPr>
          <p:nvPr>
            <p:ph idx="1"/>
          </p:nvPr>
        </p:nvSpPr>
        <p:spPr/>
        <p:txBody>
          <a:bodyPr/>
          <a:lstStyle/>
          <a:p>
            <a:pPr marL="0" indent="0">
              <a:buNone/>
            </a:pPr>
            <a:r>
              <a:rPr lang="nl-NL" dirty="0"/>
              <a:t>Kijk bij je stagebedrijf eens goed naar de afdelingen waar de volgende product groepen worden verkocht:</a:t>
            </a:r>
          </a:p>
          <a:p>
            <a:pPr lvl="0"/>
            <a:r>
              <a:rPr lang="nl-NL" dirty="0"/>
              <a:t>Levende producten</a:t>
            </a:r>
          </a:p>
          <a:p>
            <a:pPr lvl="0"/>
            <a:r>
              <a:rPr lang="nl-NL" dirty="0"/>
              <a:t>‘dode’ materialen</a:t>
            </a:r>
          </a:p>
          <a:p>
            <a:pPr marL="0" lvl="0" indent="0">
              <a:buNone/>
            </a:pPr>
            <a:endParaRPr lang="nl-NL" dirty="0"/>
          </a:p>
          <a:p>
            <a:pPr marL="0" lvl="0" indent="0">
              <a:buNone/>
            </a:pPr>
            <a:endParaRPr lang="nl-NL" dirty="0"/>
          </a:p>
          <a:p>
            <a:endParaRPr lang="nl-NL" dirty="0"/>
          </a:p>
        </p:txBody>
      </p:sp>
    </p:spTree>
    <p:extLst>
      <p:ext uri="{BB962C8B-B14F-4D97-AF65-F5344CB8AC3E}">
        <p14:creationId xmlns:p14="http://schemas.microsoft.com/office/powerpoint/2010/main" val="3076449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224C25-D7F6-4724-8508-F948F2818F9F}"/>
              </a:ext>
            </a:extLst>
          </p:cNvPr>
          <p:cNvSpPr>
            <a:spLocks noGrp="1"/>
          </p:cNvSpPr>
          <p:nvPr>
            <p:ph type="title"/>
          </p:nvPr>
        </p:nvSpPr>
        <p:spPr/>
        <p:txBody>
          <a:bodyPr/>
          <a:lstStyle/>
          <a:p>
            <a:r>
              <a:rPr lang="nl-NL" dirty="0"/>
              <a:t>Opdracht - II</a:t>
            </a:r>
          </a:p>
        </p:txBody>
      </p:sp>
      <p:sp>
        <p:nvSpPr>
          <p:cNvPr id="3" name="Tijdelijke aanduiding voor inhoud 2">
            <a:extLst>
              <a:ext uri="{FF2B5EF4-FFF2-40B4-BE49-F238E27FC236}">
                <a16:creationId xmlns:a16="http://schemas.microsoft.com/office/drawing/2014/main" id="{FD49CF10-F104-4F99-A80A-4968639C6AA9}"/>
              </a:ext>
            </a:extLst>
          </p:cNvPr>
          <p:cNvSpPr>
            <a:spLocks noGrp="1"/>
          </p:cNvSpPr>
          <p:nvPr>
            <p:ph idx="1"/>
          </p:nvPr>
        </p:nvSpPr>
        <p:spPr/>
        <p:txBody>
          <a:bodyPr>
            <a:normAutofit lnSpcReduction="10000"/>
          </a:bodyPr>
          <a:lstStyle/>
          <a:p>
            <a:pPr marL="0" indent="0">
              <a:buNone/>
            </a:pPr>
            <a:r>
              <a:rPr lang="nl-NL" dirty="0"/>
              <a:t>Probeer per assortimentsgroep het volgende te bepalen:</a:t>
            </a:r>
          </a:p>
          <a:p>
            <a:pPr lvl="0"/>
            <a:r>
              <a:rPr lang="nl-NL" dirty="0"/>
              <a:t>Wie zijn de belangrijkste 3 leveranciers? Indien mogelijk, kijk eens hoe veel omzet ze van het totaal van de assortimentsgroep uitmaken.</a:t>
            </a:r>
          </a:p>
          <a:p>
            <a:pPr lvl="0"/>
            <a:r>
              <a:rPr lang="nl-NL" dirty="0"/>
              <a:t>Waarom worden bij deze leverancier de producten gekocht?</a:t>
            </a:r>
          </a:p>
          <a:p>
            <a:pPr lvl="0"/>
            <a:r>
              <a:rPr lang="nl-NL" dirty="0"/>
              <a:t>Hoe wordt het assortiment samengesteld? Gaat dat in samenwerking of bepaalt jouw bedrijf welke producten worden gekocht</a:t>
            </a:r>
          </a:p>
          <a:p>
            <a:pPr lvl="0"/>
            <a:r>
              <a:rPr lang="nl-NL" dirty="0"/>
              <a:t>Bij veel bedrijven wordt gezamenlijk ingekocht b.v. via een hoofdkantoor maar ook werken bedrijven vaak samen om in te kopen om zo een goed assortiment met een geschikte prijs te verkrijgen. Hoe werkt dat bij jouw bedrijf?</a:t>
            </a:r>
          </a:p>
          <a:p>
            <a:pPr marL="0" indent="0">
              <a:buNone/>
            </a:pPr>
            <a:endParaRPr lang="nl-NL" dirty="0"/>
          </a:p>
        </p:txBody>
      </p:sp>
    </p:spTree>
    <p:extLst>
      <p:ext uri="{BB962C8B-B14F-4D97-AF65-F5344CB8AC3E}">
        <p14:creationId xmlns:p14="http://schemas.microsoft.com/office/powerpoint/2010/main" val="856951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372C37-3F19-499D-976A-A82F75E31481}"/>
              </a:ext>
            </a:extLst>
          </p:cNvPr>
          <p:cNvSpPr>
            <a:spLocks noGrp="1"/>
          </p:cNvSpPr>
          <p:nvPr>
            <p:ph type="title"/>
          </p:nvPr>
        </p:nvSpPr>
        <p:spPr>
          <a:xfrm>
            <a:off x="838199" y="365125"/>
            <a:ext cx="10783957" cy="1325563"/>
          </a:xfrm>
        </p:spPr>
        <p:txBody>
          <a:bodyPr>
            <a:normAutofit/>
          </a:bodyPr>
          <a:lstStyle/>
          <a:p>
            <a:r>
              <a:rPr lang="nl-NL" dirty="0"/>
              <a:t>Waar koop je in levend goed? - Inkoopkanalen.</a:t>
            </a:r>
          </a:p>
        </p:txBody>
      </p:sp>
      <p:sp>
        <p:nvSpPr>
          <p:cNvPr id="3" name="Tijdelijke aanduiding voor inhoud 2">
            <a:extLst>
              <a:ext uri="{FF2B5EF4-FFF2-40B4-BE49-F238E27FC236}">
                <a16:creationId xmlns:a16="http://schemas.microsoft.com/office/drawing/2014/main" id="{9952F85E-676E-411E-9FB7-8E0CB568B248}"/>
              </a:ext>
            </a:extLst>
          </p:cNvPr>
          <p:cNvSpPr>
            <a:spLocks noGrp="1"/>
          </p:cNvSpPr>
          <p:nvPr>
            <p:ph idx="1"/>
          </p:nvPr>
        </p:nvSpPr>
        <p:spPr/>
        <p:txBody>
          <a:bodyPr/>
          <a:lstStyle/>
          <a:p>
            <a:r>
              <a:rPr lang="nl-NL" dirty="0"/>
              <a:t>Veiling</a:t>
            </a:r>
          </a:p>
          <a:p>
            <a:r>
              <a:rPr lang="nl-NL" dirty="0"/>
              <a:t>Cash </a:t>
            </a:r>
            <a:r>
              <a:rPr lang="nl-NL" dirty="0" err="1"/>
              <a:t>and</a:t>
            </a:r>
            <a:r>
              <a:rPr lang="nl-NL" dirty="0"/>
              <a:t> Carry</a:t>
            </a:r>
          </a:p>
          <a:p>
            <a:r>
              <a:rPr lang="nl-NL" dirty="0"/>
              <a:t>Grossier</a:t>
            </a:r>
          </a:p>
          <a:p>
            <a:r>
              <a:rPr lang="nl-NL" dirty="0"/>
              <a:t>Kweker </a:t>
            </a:r>
          </a:p>
          <a:p>
            <a:r>
              <a:rPr lang="nl-NL" dirty="0"/>
              <a:t>Via centraal eigen inkooppunt</a:t>
            </a:r>
          </a:p>
          <a:p>
            <a:r>
              <a:rPr lang="nl-NL" dirty="0"/>
              <a:t>Etc.</a:t>
            </a:r>
          </a:p>
          <a:p>
            <a:endParaRPr lang="nl-NL" dirty="0"/>
          </a:p>
          <a:p>
            <a:endParaRPr lang="nl-NL" dirty="0"/>
          </a:p>
        </p:txBody>
      </p:sp>
    </p:spTree>
    <p:extLst>
      <p:ext uri="{BB962C8B-B14F-4D97-AF65-F5344CB8AC3E}">
        <p14:creationId xmlns:p14="http://schemas.microsoft.com/office/powerpoint/2010/main" val="224554289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B3FD663673A1C468486BB8CF72FDC54" ma:contentTypeVersion="7" ma:contentTypeDescription="Een nieuw document maken." ma:contentTypeScope="" ma:versionID="885230d4d6fb1ed9f6c780860e90d21c">
  <xsd:schema xmlns:xsd="http://www.w3.org/2001/XMLSchema" xmlns:xs="http://www.w3.org/2001/XMLSchema" xmlns:p="http://schemas.microsoft.com/office/2006/metadata/properties" xmlns:ns2="0a5048d8-fbbc-4f81-8376-02290dc50016" targetNamespace="http://schemas.microsoft.com/office/2006/metadata/properties" ma:root="true" ma:fieldsID="1acb56309d7ba031a17c051635ad32e9" ns2:_="">
    <xsd:import namespace="0a5048d8-fbbc-4f81-8376-02290dc500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5048d8-fbbc-4f81-8376-02290dc5001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6E8614-88BF-4EEF-86CC-FA9910DBFAE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F91F7BC-682C-4587-A1A3-EE139020F5A2}">
  <ds:schemaRefs>
    <ds:schemaRef ds:uri="http://schemas.microsoft.com/sharepoint/v3/contenttype/forms"/>
  </ds:schemaRefs>
</ds:datastoreItem>
</file>

<file path=customXml/itemProps3.xml><?xml version="1.0" encoding="utf-8"?>
<ds:datastoreItem xmlns:ds="http://schemas.openxmlformats.org/officeDocument/2006/customXml" ds:itemID="{15F0A676-3ED4-4AF5-9A77-A76580257C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5048d8-fbbc-4f81-8376-02290dc500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425</TotalTime>
  <Words>956</Words>
  <Application>Microsoft Office PowerPoint</Application>
  <PresentationFormat>Breedbeeld</PresentationFormat>
  <Paragraphs>177</Paragraphs>
  <Slides>36</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36</vt:i4>
      </vt:variant>
    </vt:vector>
  </HeadingPairs>
  <TitlesOfParts>
    <vt:vector size="41" baseType="lpstr">
      <vt:lpstr>Arial</vt:lpstr>
      <vt:lpstr>Arial</vt:lpstr>
      <vt:lpstr>Calibri</vt:lpstr>
      <vt:lpstr>Calibri Light</vt:lpstr>
      <vt:lpstr>Kantoorthema</vt:lpstr>
      <vt:lpstr>Inkopen van Bloemen, planten of potterie </vt:lpstr>
      <vt:lpstr>Wat is inkoop ?</vt:lpstr>
      <vt:lpstr>Waarom is inkoop van belang ?</vt:lpstr>
      <vt:lpstr>Waar koop je in ?</vt:lpstr>
      <vt:lpstr>PowerPoint-presentatie</vt:lpstr>
      <vt:lpstr>Les opdracht</vt:lpstr>
      <vt:lpstr>De (thuis) opdracht</vt:lpstr>
      <vt:lpstr>Opdracht - II</vt:lpstr>
      <vt:lpstr>Waar koop je in levend goed? - Inkoopkanalen.</vt:lpstr>
      <vt:lpstr>PowerPoint-presentatie</vt:lpstr>
      <vt:lpstr>De veiling</vt:lpstr>
      <vt:lpstr>PowerPoint-presentatie</vt:lpstr>
      <vt:lpstr>PowerPoint-presentatie</vt:lpstr>
      <vt:lpstr>Omzet Royal Flora Holland</vt:lpstr>
      <vt:lpstr>Cash and Carry</vt:lpstr>
      <vt:lpstr>PowerPoint-presentatie</vt:lpstr>
      <vt:lpstr>Grossier</vt:lpstr>
      <vt:lpstr>De kweker</vt:lpstr>
      <vt:lpstr>Financiële Planning</vt:lpstr>
      <vt:lpstr>PowerPoint-presentatie</vt:lpstr>
      <vt:lpstr>Inkoop zéér belangrijk</vt:lpstr>
      <vt:lpstr>Hoe, wat en wanneer koop je in?</vt:lpstr>
      <vt:lpstr>Een voorbeeld!</vt:lpstr>
      <vt:lpstr>Antwoord</vt:lpstr>
      <vt:lpstr>Hoe bestel je?</vt:lpstr>
      <vt:lpstr>PowerPoint-presentatie</vt:lpstr>
      <vt:lpstr>Vragen over bestelformulier</vt:lpstr>
      <vt:lpstr>Omzet / kostenplan</vt:lpstr>
      <vt:lpstr>PowerPoint-presentatie</vt:lpstr>
      <vt:lpstr>Inkoopprijs </vt:lpstr>
      <vt:lpstr>Opslag verkoopkosten</vt:lpstr>
      <vt:lpstr>Commerciële kostprijs</vt:lpstr>
      <vt:lpstr>Winstopslag</vt:lpstr>
      <vt:lpstr>Verkoopprijs</vt:lpstr>
      <vt:lpstr>Consumenten verkoopprijs </vt:lpstr>
      <vt:lpstr>Inkoop, bestellen, voorraad beheer en verkoopprijs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Inkopen van Bloemen of planten</dc:title>
  <dc:creator>Edgar Voortman</dc:creator>
  <cp:lastModifiedBy>Regien Mendel - ten Napel</cp:lastModifiedBy>
  <cp:revision>49</cp:revision>
  <dcterms:created xsi:type="dcterms:W3CDTF">2020-10-30T13:44:31Z</dcterms:created>
  <dcterms:modified xsi:type="dcterms:W3CDTF">2020-12-30T20:23:47Z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0x0101009B3FD663673A1C468486BB8CF72FDC54</vt:lpwstr>
  </property>
</Properties>
</file>