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8" r:id="rId1"/>
  </p:sldMasterIdLst>
  <p:notesMasterIdLst>
    <p:notesMasterId r:id="rId18"/>
  </p:notesMasterIdLst>
  <p:handoutMasterIdLst>
    <p:handoutMasterId r:id="rId19"/>
  </p:handoutMasterIdLst>
  <p:sldIdLst>
    <p:sldId id="274" r:id="rId2"/>
    <p:sldId id="336" r:id="rId3"/>
    <p:sldId id="378" r:id="rId4"/>
    <p:sldId id="380" r:id="rId5"/>
    <p:sldId id="382" r:id="rId6"/>
    <p:sldId id="392" r:id="rId7"/>
    <p:sldId id="394" r:id="rId8"/>
    <p:sldId id="384" r:id="rId9"/>
    <p:sldId id="375" r:id="rId10"/>
    <p:sldId id="385" r:id="rId11"/>
    <p:sldId id="386" r:id="rId12"/>
    <p:sldId id="389" r:id="rId13"/>
    <p:sldId id="387" r:id="rId14"/>
    <p:sldId id="390" r:id="rId15"/>
    <p:sldId id="363" r:id="rId16"/>
    <p:sldId id="365" r:id="rId17"/>
  </p:sldIdLst>
  <p:sldSz cx="12192000" cy="6858000"/>
  <p:notesSz cx="6797675" cy="987425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ander Hermes" initials="SH" lastIdx="2" clrIdx="0">
    <p:extLst>
      <p:ext uri="{19B8F6BF-5375-455C-9EA6-DF929625EA0E}">
        <p15:presenceInfo xmlns:p15="http://schemas.microsoft.com/office/powerpoint/2012/main" userId="50aece9801415c0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74D0"/>
    <a:srgbClr val="D688D2"/>
    <a:srgbClr val="FBE5E1"/>
    <a:srgbClr val="CFA3C5"/>
    <a:srgbClr val="C10DC1"/>
    <a:srgbClr val="F3AD9F"/>
    <a:srgbClr val="F8CDC4"/>
    <a:srgbClr val="E24E3E"/>
    <a:srgbClr val="792D25"/>
    <a:srgbClr val="A851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ijl, gemiddeld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83" autoAdjust="0"/>
    <p:restoredTop sz="88889"/>
  </p:normalViewPr>
  <p:slideViewPr>
    <p:cSldViewPr snapToGrid="0">
      <p:cViewPr varScale="1">
        <p:scale>
          <a:sx n="61" d="100"/>
          <a:sy n="61" d="100"/>
        </p:scale>
        <p:origin x="132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52"/>
    </p:cViewPr>
  </p:sorterViewPr>
  <p:notesViewPr>
    <p:cSldViewPr snapToGrid="0">
      <p:cViewPr varScale="1">
        <p:scale>
          <a:sx n="61" d="100"/>
          <a:sy n="61" d="100"/>
        </p:scale>
        <p:origin x="3378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>
            <a:extLst>
              <a:ext uri="{FF2B5EF4-FFF2-40B4-BE49-F238E27FC236}">
                <a16:creationId xmlns:a16="http://schemas.microsoft.com/office/drawing/2014/main" id="{2D85B240-865B-4C38-9F33-041FBD01BA9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548F06A4-D22D-4B63-B7FF-845BB0318F2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9C8CCF-98D8-45D9-BDB3-E0A42DBA987C}" type="datetimeFigureOut">
              <a:rPr lang="nl-NL" smtClean="0"/>
              <a:t>2-3-2020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E85AE19A-1ED3-42CD-90D8-26419C2E338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7895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C31229E4-70FC-495E-9F8E-E7A769B31F7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49688" y="937895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41077E-BBCB-4323-9096-40322CCCC14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51661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143321-C403-4752-980F-1A1AED8930B5}" type="datetimeFigureOut">
              <a:rPr lang="nl-NL" smtClean="0"/>
              <a:t>2-3-2020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436563" y="1233488"/>
            <a:ext cx="5924550" cy="3333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79768" y="4751983"/>
            <a:ext cx="5438140" cy="388798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49043D-B571-485D-ABB5-8E8A460C71A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234244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49043D-B571-485D-ABB5-8E8A460C71A0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0813532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49043D-B571-485D-ABB5-8E8A460C71A0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1731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49043D-B571-485D-ABB5-8E8A460C71A0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6228752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49043D-B571-485D-ABB5-8E8A460C71A0}" type="slidenum">
              <a:rPr lang="nl-NL" smtClean="0"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0216538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49043D-B571-485D-ABB5-8E8A460C71A0}" type="slidenum">
              <a:rPr lang="nl-NL" smtClean="0"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187797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49043D-B571-485D-ABB5-8E8A460C71A0}" type="slidenum">
              <a:rPr lang="nl-NL" smtClean="0"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3704712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49043D-B571-485D-ABB5-8E8A460C71A0}" type="slidenum">
              <a:rPr lang="nl-NL" smtClean="0"/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0472221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49043D-B571-485D-ABB5-8E8A460C71A0}" type="slidenum">
              <a:rPr lang="nl-NL" smtClean="0"/>
              <a:t>16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915912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49043D-B571-485D-ABB5-8E8A460C71A0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137082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49043D-B571-485D-ABB5-8E8A460C71A0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311185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49043D-B571-485D-ABB5-8E8A460C71A0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584492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49043D-B571-485D-ABB5-8E8A460C71A0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160762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49043D-B571-485D-ABB5-8E8A460C71A0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819299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49043D-B571-485D-ABB5-8E8A460C71A0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974189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49043D-B571-485D-ABB5-8E8A460C71A0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528388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49043D-B571-485D-ABB5-8E8A460C71A0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120577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B728-F13A-4287-91AC-C193B4CB89E1}" type="datetimeFigureOut">
              <a:rPr lang="nl-NL" smtClean="0"/>
              <a:t>2-3-2020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7AA36-85FC-4F20-8A9B-E9E72CE05F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199012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B728-F13A-4287-91AC-C193B4CB89E1}" type="datetimeFigureOut">
              <a:rPr lang="nl-NL" smtClean="0"/>
              <a:t>2-3-2020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7AA36-85FC-4F20-8A9B-E9E72CE05F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585211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B728-F13A-4287-91AC-C193B4CB89E1}" type="datetimeFigureOut">
              <a:rPr lang="nl-NL" smtClean="0"/>
              <a:t>2-3-2020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7AA36-85FC-4F20-8A9B-E9E72CE05F28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27058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B728-F13A-4287-91AC-C193B4CB89E1}" type="datetimeFigureOut">
              <a:rPr lang="nl-NL" smtClean="0"/>
              <a:t>2-3-2020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7AA36-85FC-4F20-8A9B-E9E72CE05F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296875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B728-F13A-4287-91AC-C193B4CB89E1}" type="datetimeFigureOut">
              <a:rPr lang="nl-NL" smtClean="0"/>
              <a:t>2-3-2020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7AA36-85FC-4F20-8A9B-E9E72CE05F28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222472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B728-F13A-4287-91AC-C193B4CB89E1}" type="datetimeFigureOut">
              <a:rPr lang="nl-NL" smtClean="0"/>
              <a:t>2-3-2020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7AA36-85FC-4F20-8A9B-E9E72CE05F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602825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B728-F13A-4287-91AC-C193B4CB89E1}" type="datetimeFigureOut">
              <a:rPr lang="nl-NL" smtClean="0"/>
              <a:t>2-3-2020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7AA36-85FC-4F20-8A9B-E9E72CE05F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340445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B728-F13A-4287-91AC-C193B4CB89E1}" type="datetimeFigureOut">
              <a:rPr lang="nl-NL" smtClean="0"/>
              <a:t>2-3-2020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7AA36-85FC-4F20-8A9B-E9E72CE05F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721063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B728-F13A-4287-91AC-C193B4CB89E1}" type="datetimeFigureOut">
              <a:rPr lang="nl-NL" smtClean="0"/>
              <a:t>2-3-2020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7AA36-85FC-4F20-8A9B-E9E72CE05F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51804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B728-F13A-4287-91AC-C193B4CB89E1}" type="datetimeFigureOut">
              <a:rPr lang="nl-NL" smtClean="0"/>
              <a:t>2-3-2020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7AA36-85FC-4F20-8A9B-E9E72CE05F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09367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B728-F13A-4287-91AC-C193B4CB89E1}" type="datetimeFigureOut">
              <a:rPr lang="nl-NL" smtClean="0"/>
              <a:t>2-3-2020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7AA36-85FC-4F20-8A9B-E9E72CE05F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671617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B728-F13A-4287-91AC-C193B4CB89E1}" type="datetimeFigureOut">
              <a:rPr lang="nl-NL" smtClean="0"/>
              <a:t>2-3-2020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7AA36-85FC-4F20-8A9B-E9E72CE05F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920679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B728-F13A-4287-91AC-C193B4CB89E1}" type="datetimeFigureOut">
              <a:rPr lang="nl-NL" smtClean="0"/>
              <a:t>2-3-2020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7AA36-85FC-4F20-8A9B-E9E72CE05F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932098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B728-F13A-4287-91AC-C193B4CB89E1}" type="datetimeFigureOut">
              <a:rPr lang="nl-NL" smtClean="0"/>
              <a:t>2-3-2020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7AA36-85FC-4F20-8A9B-E9E72CE05F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65265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B728-F13A-4287-91AC-C193B4CB89E1}" type="datetimeFigureOut">
              <a:rPr lang="nl-NL" smtClean="0"/>
              <a:t>2-3-2020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7AA36-85FC-4F20-8A9B-E9E72CE05F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129194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7AA36-85FC-4F20-8A9B-E9E72CE05F28}" type="slidenum">
              <a:rPr lang="nl-NL" smtClean="0"/>
              <a:t>‹nr.›</a:t>
            </a:fld>
            <a:endParaRPr lang="nl-N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B728-F13A-4287-91AC-C193B4CB89E1}" type="datetimeFigureOut">
              <a:rPr lang="nl-NL" smtClean="0"/>
              <a:t>2-3-2020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273665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D6B728-F13A-4287-91AC-C193B4CB89E1}" type="datetimeFigureOut">
              <a:rPr lang="nl-NL" smtClean="0"/>
              <a:t>2-3-2020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5B7AA36-85FC-4F20-8A9B-E9E72CE05F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732805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9" r:id="rId1"/>
    <p:sldLayoutId id="2147483920" r:id="rId2"/>
    <p:sldLayoutId id="2147483921" r:id="rId3"/>
    <p:sldLayoutId id="2147483922" r:id="rId4"/>
    <p:sldLayoutId id="2147483923" r:id="rId5"/>
    <p:sldLayoutId id="2147483924" r:id="rId6"/>
    <p:sldLayoutId id="2147483925" r:id="rId7"/>
    <p:sldLayoutId id="2147483926" r:id="rId8"/>
    <p:sldLayoutId id="2147483927" r:id="rId9"/>
    <p:sldLayoutId id="2147483928" r:id="rId10"/>
    <p:sldLayoutId id="2147483929" r:id="rId11"/>
    <p:sldLayoutId id="2147483930" r:id="rId12"/>
    <p:sldLayoutId id="2147483931" r:id="rId13"/>
    <p:sldLayoutId id="2147483932" r:id="rId14"/>
    <p:sldLayoutId id="2147483933" r:id="rId15"/>
    <p:sldLayoutId id="214748393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creativecommons.org/licenses/by-nc/3.0/" TargetMode="External"/><Relationship Id="rId4" Type="http://schemas.openxmlformats.org/officeDocument/2006/relationships/hyperlink" Target="http://keepsmilingenglish.com/2015/07/confusing-verbs-14-7-verbs-followed-by-infinitive-and-ing-forms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>
            <a:extLst>
              <a:ext uri="{FF2B5EF4-FFF2-40B4-BE49-F238E27FC236}">
                <a16:creationId xmlns:a16="http://schemas.microsoft.com/office/drawing/2014/main" id="{A092C6CF-8182-42AB-A7B3-34427FC0B7AD}"/>
              </a:ext>
            </a:extLst>
          </p:cNvPr>
          <p:cNvSpPr txBox="1">
            <a:spLocks/>
          </p:cNvSpPr>
          <p:nvPr/>
        </p:nvSpPr>
        <p:spPr>
          <a:xfrm>
            <a:off x="0" y="6"/>
            <a:ext cx="10780295" cy="3970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Com Cal – </a:t>
            </a:r>
            <a:r>
              <a:rPr lang="nl-NL" sz="2400" dirty="0" err="1">
                <a:solidFill>
                  <a:schemeClr val="accent2">
                    <a:lumMod val="75000"/>
                  </a:schemeClr>
                </a:solidFill>
              </a:rPr>
              <a:t>Hfdst</a:t>
            </a:r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. 1 Omzet en winst</a:t>
            </a:r>
          </a:p>
        </p:txBody>
      </p:sp>
      <p:sp>
        <p:nvSpPr>
          <p:cNvPr id="6" name="Rechthoek 5"/>
          <p:cNvSpPr/>
          <p:nvPr/>
        </p:nvSpPr>
        <p:spPr>
          <a:xfrm>
            <a:off x="4318256" y="4782208"/>
            <a:ext cx="1944414" cy="4834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9" name="Afbeelding 8" descr="What Does The Gross Profit Margin Tell You? - The Stock Dork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044" y="1059028"/>
            <a:ext cx="6508973" cy="5854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7448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>
            <a:extLst>
              <a:ext uri="{FF2B5EF4-FFF2-40B4-BE49-F238E27FC236}">
                <a16:creationId xmlns:a16="http://schemas.microsoft.com/office/drawing/2014/main" id="{A092C6CF-8182-42AB-A7B3-34427FC0B7AD}"/>
              </a:ext>
            </a:extLst>
          </p:cNvPr>
          <p:cNvSpPr txBox="1">
            <a:spLocks/>
          </p:cNvSpPr>
          <p:nvPr/>
        </p:nvSpPr>
        <p:spPr>
          <a:xfrm>
            <a:off x="0" y="6"/>
            <a:ext cx="10780295" cy="3970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Com Cal – </a:t>
            </a:r>
            <a:r>
              <a:rPr lang="nl-NL" sz="2400" dirty="0" err="1">
                <a:solidFill>
                  <a:schemeClr val="accent2">
                    <a:lumMod val="75000"/>
                  </a:schemeClr>
                </a:solidFill>
              </a:rPr>
              <a:t>Hfdst</a:t>
            </a:r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. 1 Omzet en winst</a:t>
            </a: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070C7B8A-E68F-4889-B7E0-F2576D8E973F}"/>
              </a:ext>
            </a:extLst>
          </p:cNvPr>
          <p:cNvSpPr txBox="1"/>
          <p:nvPr/>
        </p:nvSpPr>
        <p:spPr>
          <a:xfrm>
            <a:off x="891250" y="544503"/>
            <a:ext cx="44900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Brutowinst in procenten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070C7B8A-E68F-4889-B7E0-F2576D8E973F}"/>
              </a:ext>
            </a:extLst>
          </p:cNvPr>
          <p:cNvSpPr txBox="1"/>
          <p:nvPr/>
        </p:nvSpPr>
        <p:spPr>
          <a:xfrm>
            <a:off x="891249" y="1453648"/>
            <a:ext cx="15471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Waarom? </a:t>
            </a:r>
          </a:p>
        </p:txBody>
      </p:sp>
      <p:sp>
        <p:nvSpPr>
          <p:cNvPr id="12" name="Tekstvak 11">
            <a:extLst>
              <a:ext uri="{FF2B5EF4-FFF2-40B4-BE49-F238E27FC236}">
                <a16:creationId xmlns:a16="http://schemas.microsoft.com/office/drawing/2014/main" id="{070C7B8A-E68F-4889-B7E0-F2576D8E973F}"/>
              </a:ext>
            </a:extLst>
          </p:cNvPr>
          <p:cNvSpPr txBox="1"/>
          <p:nvPr/>
        </p:nvSpPr>
        <p:spPr>
          <a:xfrm>
            <a:off x="891249" y="1893501"/>
            <a:ext cx="97609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Om je resultaten te vergelijken met je concurrenten! 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070C7B8A-E68F-4889-B7E0-F2576D8E973F}"/>
              </a:ext>
            </a:extLst>
          </p:cNvPr>
          <p:cNvSpPr txBox="1"/>
          <p:nvPr/>
        </p:nvSpPr>
        <p:spPr>
          <a:xfrm>
            <a:off x="891249" y="4156429"/>
            <a:ext cx="97609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Vergelijk altijd met hetzelfde. </a:t>
            </a:r>
          </a:p>
        </p:txBody>
      </p:sp>
      <p:sp>
        <p:nvSpPr>
          <p:cNvPr id="23" name="Tekstvak 22">
            <a:extLst>
              <a:ext uri="{FF2B5EF4-FFF2-40B4-BE49-F238E27FC236}">
                <a16:creationId xmlns:a16="http://schemas.microsoft.com/office/drawing/2014/main" id="{070C7B8A-E68F-4889-B7E0-F2576D8E973F}"/>
              </a:ext>
            </a:extLst>
          </p:cNvPr>
          <p:cNvSpPr txBox="1"/>
          <p:nvPr/>
        </p:nvSpPr>
        <p:spPr>
          <a:xfrm>
            <a:off x="891249" y="2657724"/>
            <a:ext cx="74854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b="1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Procenten (%) </a:t>
            </a:r>
            <a:r>
              <a:rPr lang="nl-NL" sz="2800" b="1" u="sng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van de </a:t>
            </a:r>
            <a:r>
              <a:rPr lang="nl-NL" sz="2800" b="1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inkoopprijs of IWO</a:t>
            </a: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070C7B8A-E68F-4889-B7E0-F2576D8E973F}"/>
              </a:ext>
            </a:extLst>
          </p:cNvPr>
          <p:cNvSpPr txBox="1"/>
          <p:nvPr/>
        </p:nvSpPr>
        <p:spPr>
          <a:xfrm>
            <a:off x="891249" y="3355587"/>
            <a:ext cx="74854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b="1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Procenten (%) </a:t>
            </a:r>
            <a:r>
              <a:rPr lang="nl-NL" sz="2800" b="1" u="sng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van de </a:t>
            </a:r>
            <a:r>
              <a:rPr lang="nl-NL" sz="2800" b="1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omzet of verkoop</a:t>
            </a:r>
          </a:p>
        </p:txBody>
      </p:sp>
      <p:sp>
        <p:nvSpPr>
          <p:cNvPr id="27" name="Tekstvak 26">
            <a:extLst>
              <a:ext uri="{FF2B5EF4-FFF2-40B4-BE49-F238E27FC236}">
                <a16:creationId xmlns:a16="http://schemas.microsoft.com/office/drawing/2014/main" id="{070C7B8A-E68F-4889-B7E0-F2576D8E973F}"/>
              </a:ext>
            </a:extLst>
          </p:cNvPr>
          <p:cNvSpPr txBox="1"/>
          <p:nvPr/>
        </p:nvSpPr>
        <p:spPr>
          <a:xfrm>
            <a:off x="891249" y="5218405"/>
            <a:ext cx="37333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Hoe rekenen we dit uit?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070C7B8A-E68F-4889-B7E0-F2576D8E973F}"/>
              </a:ext>
            </a:extLst>
          </p:cNvPr>
          <p:cNvSpPr txBox="1"/>
          <p:nvPr/>
        </p:nvSpPr>
        <p:spPr>
          <a:xfrm>
            <a:off x="5027070" y="5680070"/>
            <a:ext cx="61349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b="1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DEEL door HEEL x 100%</a:t>
            </a:r>
          </a:p>
        </p:txBody>
      </p:sp>
    </p:spTree>
    <p:extLst>
      <p:ext uri="{BB962C8B-B14F-4D97-AF65-F5344CB8AC3E}">
        <p14:creationId xmlns:p14="http://schemas.microsoft.com/office/powerpoint/2010/main" val="2363889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2" grpId="0"/>
      <p:bldP spid="13" grpId="0"/>
      <p:bldP spid="23" grpId="0"/>
      <p:bldP spid="24" grpId="0"/>
      <p:bldP spid="27" grpId="0"/>
      <p:bldP spid="2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>
            <a:extLst>
              <a:ext uri="{FF2B5EF4-FFF2-40B4-BE49-F238E27FC236}">
                <a16:creationId xmlns:a16="http://schemas.microsoft.com/office/drawing/2014/main" id="{A092C6CF-8182-42AB-A7B3-34427FC0B7AD}"/>
              </a:ext>
            </a:extLst>
          </p:cNvPr>
          <p:cNvSpPr txBox="1">
            <a:spLocks/>
          </p:cNvSpPr>
          <p:nvPr/>
        </p:nvSpPr>
        <p:spPr>
          <a:xfrm>
            <a:off x="0" y="6"/>
            <a:ext cx="10780295" cy="3970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Com Cal – </a:t>
            </a:r>
            <a:r>
              <a:rPr lang="nl-NL" sz="2400" dirty="0" err="1">
                <a:solidFill>
                  <a:schemeClr val="accent2">
                    <a:lumMod val="75000"/>
                  </a:schemeClr>
                </a:solidFill>
              </a:rPr>
              <a:t>Hfdst</a:t>
            </a:r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. 1 Omzet en winst</a:t>
            </a: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070C7B8A-E68F-4889-B7E0-F2576D8E973F}"/>
              </a:ext>
            </a:extLst>
          </p:cNvPr>
          <p:cNvSpPr txBox="1"/>
          <p:nvPr/>
        </p:nvSpPr>
        <p:spPr>
          <a:xfrm>
            <a:off x="891249" y="544503"/>
            <a:ext cx="87046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Brutowinst in procenten - Brutowinstpercentage</a:t>
            </a:r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070C7B8A-E68F-4889-B7E0-F2576D8E973F}"/>
              </a:ext>
            </a:extLst>
          </p:cNvPr>
          <p:cNvSpPr txBox="1"/>
          <p:nvPr/>
        </p:nvSpPr>
        <p:spPr>
          <a:xfrm>
            <a:off x="891250" y="1215189"/>
            <a:ext cx="1060406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Voorbeeld:</a:t>
            </a:r>
          </a:p>
          <a:p>
            <a:r>
              <a:rPr lang="nl-NL" sz="20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De omzet van firma </a:t>
            </a:r>
            <a:r>
              <a:rPr lang="nl-NL" sz="2000" dirty="0" err="1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Patatjepinda</a:t>
            </a:r>
            <a:r>
              <a:rPr lang="nl-NL" sz="20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is € 337.500,--</a:t>
            </a:r>
          </a:p>
          <a:p>
            <a:r>
              <a:rPr lang="nl-NL" sz="20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De inkoopwaarde van de omzet is € 250.000,-- </a:t>
            </a:r>
          </a:p>
        </p:txBody>
      </p:sp>
      <p:sp>
        <p:nvSpPr>
          <p:cNvPr id="2" name="Tekstvak 1"/>
          <p:cNvSpPr txBox="1"/>
          <p:nvPr/>
        </p:nvSpPr>
        <p:spPr>
          <a:xfrm>
            <a:off x="1008993" y="3142593"/>
            <a:ext cx="11351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/>
              <a:t>O</a:t>
            </a:r>
            <a:r>
              <a:rPr lang="nl-NL" sz="2400" dirty="0" smtClean="0"/>
              <a:t>mzet</a:t>
            </a:r>
            <a:endParaRPr lang="nl-NL" sz="2400" dirty="0"/>
          </a:p>
        </p:txBody>
      </p:sp>
      <p:sp>
        <p:nvSpPr>
          <p:cNvPr id="13" name="Tekstvak 12"/>
          <p:cNvSpPr txBox="1"/>
          <p:nvPr/>
        </p:nvSpPr>
        <p:spPr>
          <a:xfrm>
            <a:off x="1008993" y="3604258"/>
            <a:ext cx="11351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IWO</a:t>
            </a:r>
            <a:endParaRPr lang="nl-NL" sz="2400" dirty="0"/>
          </a:p>
        </p:txBody>
      </p:sp>
      <p:sp>
        <p:nvSpPr>
          <p:cNvPr id="22" name="Tekstvak 21"/>
          <p:cNvSpPr txBox="1"/>
          <p:nvPr/>
        </p:nvSpPr>
        <p:spPr>
          <a:xfrm>
            <a:off x="1008993" y="4065923"/>
            <a:ext cx="22597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Brutowinst</a:t>
            </a:r>
            <a:endParaRPr lang="nl-NL" sz="2400" dirty="0"/>
          </a:p>
        </p:txBody>
      </p:sp>
      <p:sp>
        <p:nvSpPr>
          <p:cNvPr id="23" name="Tekstvak 22"/>
          <p:cNvSpPr txBox="1"/>
          <p:nvPr/>
        </p:nvSpPr>
        <p:spPr>
          <a:xfrm>
            <a:off x="3137337" y="3142593"/>
            <a:ext cx="1939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€ 337.500</a:t>
            </a:r>
            <a:endParaRPr lang="nl-NL" sz="2400" dirty="0"/>
          </a:p>
        </p:txBody>
      </p:sp>
      <p:sp>
        <p:nvSpPr>
          <p:cNvPr id="25" name="Tekstvak 24"/>
          <p:cNvSpPr txBox="1"/>
          <p:nvPr/>
        </p:nvSpPr>
        <p:spPr>
          <a:xfrm>
            <a:off x="3137337" y="3604258"/>
            <a:ext cx="1939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€ 250.000</a:t>
            </a:r>
            <a:endParaRPr lang="nl-NL" sz="2400" dirty="0"/>
          </a:p>
        </p:txBody>
      </p:sp>
      <p:sp>
        <p:nvSpPr>
          <p:cNvPr id="26" name="Tekstvak 25"/>
          <p:cNvSpPr txBox="1"/>
          <p:nvPr/>
        </p:nvSpPr>
        <p:spPr>
          <a:xfrm>
            <a:off x="3137337" y="4065923"/>
            <a:ext cx="1939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€   87.500</a:t>
            </a:r>
            <a:endParaRPr lang="nl-NL" sz="2400" dirty="0"/>
          </a:p>
        </p:txBody>
      </p:sp>
      <p:cxnSp>
        <p:nvCxnSpPr>
          <p:cNvPr id="7" name="Rechte verbindingslijn 6"/>
          <p:cNvCxnSpPr/>
          <p:nvPr/>
        </p:nvCxnSpPr>
        <p:spPr>
          <a:xfrm>
            <a:off x="1008993" y="4065922"/>
            <a:ext cx="5129048" cy="10890"/>
          </a:xfrm>
          <a:prstGeom prst="line">
            <a:avLst/>
          </a:prstGeom>
          <a:ln w="317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" name="Tekstvak 29"/>
          <p:cNvSpPr txBox="1"/>
          <p:nvPr/>
        </p:nvSpPr>
        <p:spPr>
          <a:xfrm>
            <a:off x="6042134" y="3681893"/>
            <a:ext cx="9695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-/-</a:t>
            </a:r>
            <a:endParaRPr lang="nl-NL" sz="2400" dirty="0"/>
          </a:p>
        </p:txBody>
      </p:sp>
      <p:sp>
        <p:nvSpPr>
          <p:cNvPr id="32" name="Ovaal 31"/>
          <p:cNvSpPr/>
          <p:nvPr/>
        </p:nvSpPr>
        <p:spPr>
          <a:xfrm>
            <a:off x="4876800" y="1534510"/>
            <a:ext cx="1650124" cy="472966"/>
          </a:xfrm>
          <a:prstGeom prst="ellipse">
            <a:avLst/>
          </a:prstGeom>
          <a:solidFill>
            <a:srgbClr val="FF0000">
              <a:alpha val="3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3" name="Ovaal 32"/>
          <p:cNvSpPr/>
          <p:nvPr/>
        </p:nvSpPr>
        <p:spPr>
          <a:xfrm>
            <a:off x="1387366" y="1855833"/>
            <a:ext cx="3489434" cy="472966"/>
          </a:xfrm>
          <a:prstGeom prst="ellipse">
            <a:avLst/>
          </a:prstGeom>
          <a:solidFill>
            <a:srgbClr val="FF0000">
              <a:alpha val="3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4" name="Ovaal 33"/>
          <p:cNvSpPr/>
          <p:nvPr/>
        </p:nvSpPr>
        <p:spPr>
          <a:xfrm>
            <a:off x="4876800" y="1913459"/>
            <a:ext cx="1650124" cy="472966"/>
          </a:xfrm>
          <a:prstGeom prst="ellipse">
            <a:avLst/>
          </a:prstGeom>
          <a:solidFill>
            <a:srgbClr val="FF0000">
              <a:alpha val="3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070C7B8A-E68F-4889-B7E0-F2576D8E973F}"/>
              </a:ext>
            </a:extLst>
          </p:cNvPr>
          <p:cNvSpPr txBox="1"/>
          <p:nvPr/>
        </p:nvSpPr>
        <p:spPr>
          <a:xfrm>
            <a:off x="7136523" y="1391800"/>
            <a:ext cx="37837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a) Bereken de brutowinst</a:t>
            </a:r>
            <a:endParaRPr lang="nl-NL" sz="2000" dirty="0" smtClean="0">
              <a:ln w="0"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1" name="Tekstvak 20">
            <a:extLst>
              <a:ext uri="{FF2B5EF4-FFF2-40B4-BE49-F238E27FC236}">
                <a16:creationId xmlns:a16="http://schemas.microsoft.com/office/drawing/2014/main" id="{070C7B8A-E68F-4889-B7E0-F2576D8E973F}"/>
              </a:ext>
            </a:extLst>
          </p:cNvPr>
          <p:cNvSpPr txBox="1"/>
          <p:nvPr/>
        </p:nvSpPr>
        <p:spPr>
          <a:xfrm>
            <a:off x="7136523" y="2034812"/>
            <a:ext cx="505547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</a:t>
            </a:r>
            <a:r>
              <a:rPr lang="nl-NL" sz="24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) Bereken het brutowinstpercentage en druk deze uit in een % van de omzet</a:t>
            </a:r>
            <a:endParaRPr lang="nl-NL" sz="2000" dirty="0" smtClean="0">
              <a:ln w="0"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070C7B8A-E68F-4889-B7E0-F2576D8E973F}"/>
              </a:ext>
            </a:extLst>
          </p:cNvPr>
          <p:cNvSpPr txBox="1"/>
          <p:nvPr/>
        </p:nvSpPr>
        <p:spPr>
          <a:xfrm>
            <a:off x="7015657" y="3327951"/>
            <a:ext cx="61349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b="1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DEEL door HEEL x 100%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kstvak 4"/>
              <p:cNvSpPr txBox="1"/>
              <p:nvPr/>
            </p:nvSpPr>
            <p:spPr>
              <a:xfrm>
                <a:off x="1008993" y="5226647"/>
                <a:ext cx="3437351" cy="81124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nl-NL" sz="28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nl-NL" sz="2800" b="1" i="1" smtClean="0">
                              <a:latin typeface="Cambria Math" panose="02040503050406030204" pitchFamily="18" charset="0"/>
                            </a:rPr>
                            <m:t>𝑩𝒓𝒖𝒕𝒐𝒘𝒊𝒏𝒔𝒕</m:t>
                          </m:r>
                        </m:num>
                        <m:den>
                          <m:r>
                            <a:rPr lang="nl-NL" sz="2800" b="1" i="1" smtClean="0">
                              <a:latin typeface="Cambria Math" panose="02040503050406030204" pitchFamily="18" charset="0"/>
                            </a:rPr>
                            <m:t>𝑶𝒎𝒛𝒆𝒕</m:t>
                          </m:r>
                        </m:den>
                      </m:f>
                      <m:r>
                        <a:rPr lang="nl-NL" sz="2800" b="1" i="1" smtClean="0"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nl-NL" sz="2800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nl-NL" sz="2800" b="1" i="1" smtClean="0">
                          <a:latin typeface="Cambria Math" panose="02040503050406030204" pitchFamily="18" charset="0"/>
                        </a:rPr>
                        <m:t>𝟏𝟎𝟎</m:t>
                      </m:r>
                      <m:r>
                        <a:rPr lang="nl-NL" sz="2800" b="1" i="1" smtClean="0">
                          <a:latin typeface="Cambria Math" panose="02040503050406030204" pitchFamily="18" charset="0"/>
                        </a:rPr>
                        <m:t>%</m:t>
                      </m:r>
                    </m:oMath>
                  </m:oMathPara>
                </a14:m>
                <a:endParaRPr lang="nl-NL" sz="2800" b="1" dirty="0"/>
              </a:p>
            </p:txBody>
          </p:sp>
        </mc:Choice>
        <mc:Fallback xmlns="">
          <p:sp>
            <p:nvSpPr>
              <p:cNvPr id="5" name="Tekstvak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8993" y="5226647"/>
                <a:ext cx="3437351" cy="81124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kstvak 30"/>
              <p:cNvSpPr txBox="1"/>
              <p:nvPr/>
            </p:nvSpPr>
            <p:spPr>
              <a:xfrm>
                <a:off x="5076497" y="5319237"/>
                <a:ext cx="4311565" cy="71865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nl-NL" sz="32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sz="3200" b="1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𝟖𝟕</m:t>
                        </m:r>
                        <m:r>
                          <a:rPr lang="nl-NL" sz="3200" b="1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.</m:t>
                        </m:r>
                        <m:r>
                          <a:rPr lang="nl-NL" sz="3200" b="1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𝟓𝟎𝟎</m:t>
                        </m:r>
                      </m:num>
                      <m:den>
                        <m:r>
                          <a:rPr lang="nl-NL" sz="3200" b="1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𝟑𝟑𝟕</m:t>
                        </m:r>
                        <m:r>
                          <a:rPr lang="nl-NL" sz="3200" b="1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.</m:t>
                        </m:r>
                        <m:r>
                          <a:rPr lang="nl-NL" sz="3200" b="1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𝟓𝟎𝟎</m:t>
                        </m:r>
                      </m:den>
                    </m:f>
                    <m:r>
                      <a:rPr lang="nl-NL" sz="3200" b="1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nl-NL" sz="32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𝒙</m:t>
                    </m:r>
                    <m:r>
                      <a:rPr lang="nl-NL" sz="3200" b="1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nl-NL" sz="3200" b="1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𝟏𝟎𝟎</m:t>
                    </m:r>
                    <m:r>
                      <a:rPr lang="nl-NL" sz="3200" b="1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%</m:t>
                    </m:r>
                  </m:oMath>
                </a14:m>
                <a:r>
                  <a:rPr lang="nl-NL" sz="3200" b="1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= 25,9%</a:t>
                </a:r>
                <a:endParaRPr lang="nl-NL" sz="3200" b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1" name="Tekstvak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76497" y="5319237"/>
                <a:ext cx="4311565" cy="718658"/>
              </a:xfrm>
              <a:prstGeom prst="rect">
                <a:avLst/>
              </a:prstGeom>
              <a:blipFill>
                <a:blip r:embed="rId4"/>
                <a:stretch>
                  <a:fillRect l="-141" t="-2564" r="-5233" b="-17949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Tekstvak 34"/>
          <p:cNvSpPr txBox="1"/>
          <p:nvPr/>
        </p:nvSpPr>
        <p:spPr>
          <a:xfrm>
            <a:off x="4981903" y="3142593"/>
            <a:ext cx="1939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100,0%</a:t>
            </a:r>
            <a:endParaRPr lang="nl-NL" sz="2400" dirty="0"/>
          </a:p>
        </p:txBody>
      </p:sp>
      <p:sp>
        <p:nvSpPr>
          <p:cNvPr id="36" name="Tekstvak 35"/>
          <p:cNvSpPr txBox="1"/>
          <p:nvPr/>
        </p:nvSpPr>
        <p:spPr>
          <a:xfrm>
            <a:off x="4981902" y="3604257"/>
            <a:ext cx="12980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  74,1%</a:t>
            </a:r>
            <a:endParaRPr lang="nl-NL" sz="2400" dirty="0"/>
          </a:p>
        </p:txBody>
      </p:sp>
      <p:sp>
        <p:nvSpPr>
          <p:cNvPr id="37" name="Tekstvak 36"/>
          <p:cNvSpPr txBox="1"/>
          <p:nvPr/>
        </p:nvSpPr>
        <p:spPr>
          <a:xfrm>
            <a:off x="4981903" y="4044144"/>
            <a:ext cx="11561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  25,9%</a:t>
            </a:r>
            <a:endParaRPr lang="nl-NL" sz="2400" dirty="0"/>
          </a:p>
        </p:txBody>
      </p:sp>
      <p:cxnSp>
        <p:nvCxnSpPr>
          <p:cNvPr id="38" name="Rechte verbindingslijn 37"/>
          <p:cNvCxnSpPr/>
          <p:nvPr/>
        </p:nvCxnSpPr>
        <p:spPr>
          <a:xfrm>
            <a:off x="4876800" y="3142593"/>
            <a:ext cx="0" cy="138499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Ovaal 38"/>
          <p:cNvSpPr/>
          <p:nvPr/>
        </p:nvSpPr>
        <p:spPr>
          <a:xfrm>
            <a:off x="8956315" y="2808580"/>
            <a:ext cx="1650124" cy="472966"/>
          </a:xfrm>
          <a:prstGeom prst="ellipse">
            <a:avLst/>
          </a:prstGeom>
          <a:solidFill>
            <a:srgbClr val="FF0000">
              <a:alpha val="3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88176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3" grpId="0"/>
      <p:bldP spid="22" grpId="0"/>
      <p:bldP spid="23" grpId="0"/>
      <p:bldP spid="25" grpId="0"/>
      <p:bldP spid="26" grpId="0"/>
      <p:bldP spid="30" grpId="0"/>
      <p:bldP spid="32" grpId="0" animBg="1"/>
      <p:bldP spid="33" grpId="0" animBg="1"/>
      <p:bldP spid="34" grpId="0" animBg="1"/>
      <p:bldP spid="20" grpId="0"/>
      <p:bldP spid="21" grpId="0"/>
      <p:bldP spid="24" grpId="0"/>
      <p:bldP spid="5" grpId="0"/>
      <p:bldP spid="31" grpId="0"/>
      <p:bldP spid="35" grpId="0"/>
      <p:bldP spid="36" grpId="0"/>
      <p:bldP spid="37" grpId="0"/>
      <p:bldP spid="3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>
            <a:extLst>
              <a:ext uri="{FF2B5EF4-FFF2-40B4-BE49-F238E27FC236}">
                <a16:creationId xmlns:a16="http://schemas.microsoft.com/office/drawing/2014/main" id="{A092C6CF-8182-42AB-A7B3-34427FC0B7AD}"/>
              </a:ext>
            </a:extLst>
          </p:cNvPr>
          <p:cNvSpPr txBox="1">
            <a:spLocks/>
          </p:cNvSpPr>
          <p:nvPr/>
        </p:nvSpPr>
        <p:spPr>
          <a:xfrm>
            <a:off x="0" y="6"/>
            <a:ext cx="10780295" cy="3970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Com Cal – </a:t>
            </a:r>
            <a:r>
              <a:rPr lang="nl-NL" sz="2400" dirty="0" err="1">
                <a:solidFill>
                  <a:schemeClr val="accent2">
                    <a:lumMod val="75000"/>
                  </a:schemeClr>
                </a:solidFill>
              </a:rPr>
              <a:t>Hfdst</a:t>
            </a:r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. 1 Omzet en winst</a:t>
            </a: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070C7B8A-E68F-4889-B7E0-F2576D8E973F}"/>
              </a:ext>
            </a:extLst>
          </p:cNvPr>
          <p:cNvSpPr txBox="1"/>
          <p:nvPr/>
        </p:nvSpPr>
        <p:spPr>
          <a:xfrm>
            <a:off x="891249" y="544503"/>
            <a:ext cx="87046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Brutowinst in procenten - Brutowinstpercentage</a:t>
            </a:r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070C7B8A-E68F-4889-B7E0-F2576D8E973F}"/>
              </a:ext>
            </a:extLst>
          </p:cNvPr>
          <p:cNvSpPr txBox="1"/>
          <p:nvPr/>
        </p:nvSpPr>
        <p:spPr>
          <a:xfrm>
            <a:off x="891250" y="1215189"/>
            <a:ext cx="1060406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Voorbeeld:</a:t>
            </a:r>
          </a:p>
          <a:p>
            <a:r>
              <a:rPr lang="nl-NL" sz="20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De omzet van firma </a:t>
            </a:r>
            <a:r>
              <a:rPr lang="nl-NL" sz="2000" dirty="0" err="1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Patatjepinda</a:t>
            </a:r>
            <a:r>
              <a:rPr lang="nl-NL" sz="20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is € 337.500,--</a:t>
            </a:r>
          </a:p>
          <a:p>
            <a:r>
              <a:rPr lang="nl-NL" sz="20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De inkoopwaarde van de omzet is € 250.000,-- </a:t>
            </a:r>
          </a:p>
        </p:txBody>
      </p:sp>
      <p:sp>
        <p:nvSpPr>
          <p:cNvPr id="2" name="Tekstvak 1"/>
          <p:cNvSpPr txBox="1"/>
          <p:nvPr/>
        </p:nvSpPr>
        <p:spPr>
          <a:xfrm>
            <a:off x="1008993" y="3142593"/>
            <a:ext cx="11351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/>
              <a:t>O</a:t>
            </a:r>
            <a:r>
              <a:rPr lang="nl-NL" sz="2400" dirty="0" smtClean="0"/>
              <a:t>mzet</a:t>
            </a:r>
            <a:endParaRPr lang="nl-NL" sz="2400" dirty="0"/>
          </a:p>
        </p:txBody>
      </p:sp>
      <p:sp>
        <p:nvSpPr>
          <p:cNvPr id="13" name="Tekstvak 12"/>
          <p:cNvSpPr txBox="1"/>
          <p:nvPr/>
        </p:nvSpPr>
        <p:spPr>
          <a:xfrm>
            <a:off x="1008993" y="3604258"/>
            <a:ext cx="11351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IWO</a:t>
            </a:r>
            <a:endParaRPr lang="nl-NL" sz="2400" dirty="0"/>
          </a:p>
        </p:txBody>
      </p:sp>
      <p:sp>
        <p:nvSpPr>
          <p:cNvPr id="22" name="Tekstvak 21"/>
          <p:cNvSpPr txBox="1"/>
          <p:nvPr/>
        </p:nvSpPr>
        <p:spPr>
          <a:xfrm>
            <a:off x="1008993" y="4065923"/>
            <a:ext cx="22597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Brutowinst</a:t>
            </a:r>
            <a:endParaRPr lang="nl-NL" sz="2400" dirty="0"/>
          </a:p>
        </p:txBody>
      </p:sp>
      <p:sp>
        <p:nvSpPr>
          <p:cNvPr id="23" name="Tekstvak 22"/>
          <p:cNvSpPr txBox="1"/>
          <p:nvPr/>
        </p:nvSpPr>
        <p:spPr>
          <a:xfrm>
            <a:off x="3137337" y="3142593"/>
            <a:ext cx="1939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€ 337.500</a:t>
            </a:r>
            <a:endParaRPr lang="nl-NL" sz="2400" dirty="0"/>
          </a:p>
        </p:txBody>
      </p:sp>
      <p:sp>
        <p:nvSpPr>
          <p:cNvPr id="25" name="Tekstvak 24"/>
          <p:cNvSpPr txBox="1"/>
          <p:nvPr/>
        </p:nvSpPr>
        <p:spPr>
          <a:xfrm>
            <a:off x="3137337" y="3604258"/>
            <a:ext cx="1939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€ 250.000</a:t>
            </a:r>
            <a:endParaRPr lang="nl-NL" sz="2400" dirty="0"/>
          </a:p>
        </p:txBody>
      </p:sp>
      <p:sp>
        <p:nvSpPr>
          <p:cNvPr id="26" name="Tekstvak 25"/>
          <p:cNvSpPr txBox="1"/>
          <p:nvPr/>
        </p:nvSpPr>
        <p:spPr>
          <a:xfrm>
            <a:off x="3137337" y="4065923"/>
            <a:ext cx="1939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€   87.500</a:t>
            </a:r>
            <a:endParaRPr lang="nl-NL" sz="2400" dirty="0"/>
          </a:p>
        </p:txBody>
      </p:sp>
      <p:cxnSp>
        <p:nvCxnSpPr>
          <p:cNvPr id="7" name="Rechte verbindingslijn 6"/>
          <p:cNvCxnSpPr/>
          <p:nvPr/>
        </p:nvCxnSpPr>
        <p:spPr>
          <a:xfrm>
            <a:off x="1008993" y="4065922"/>
            <a:ext cx="5129048" cy="10890"/>
          </a:xfrm>
          <a:prstGeom prst="line">
            <a:avLst/>
          </a:prstGeom>
          <a:ln w="317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" name="Tekstvak 29"/>
          <p:cNvSpPr txBox="1"/>
          <p:nvPr/>
        </p:nvSpPr>
        <p:spPr>
          <a:xfrm>
            <a:off x="6042134" y="3681893"/>
            <a:ext cx="9695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-/-</a:t>
            </a:r>
            <a:endParaRPr lang="nl-NL" sz="2400" dirty="0"/>
          </a:p>
        </p:txBody>
      </p:sp>
      <p:sp>
        <p:nvSpPr>
          <p:cNvPr id="32" name="Ovaal 31"/>
          <p:cNvSpPr/>
          <p:nvPr/>
        </p:nvSpPr>
        <p:spPr>
          <a:xfrm>
            <a:off x="4876800" y="1534510"/>
            <a:ext cx="1650124" cy="472966"/>
          </a:xfrm>
          <a:prstGeom prst="ellipse">
            <a:avLst/>
          </a:prstGeom>
          <a:solidFill>
            <a:srgbClr val="FF0000">
              <a:alpha val="3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3" name="Ovaal 32"/>
          <p:cNvSpPr/>
          <p:nvPr/>
        </p:nvSpPr>
        <p:spPr>
          <a:xfrm>
            <a:off x="1387366" y="1855833"/>
            <a:ext cx="3489434" cy="472966"/>
          </a:xfrm>
          <a:prstGeom prst="ellipse">
            <a:avLst/>
          </a:prstGeom>
          <a:solidFill>
            <a:srgbClr val="FF0000">
              <a:alpha val="3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4" name="Ovaal 33"/>
          <p:cNvSpPr/>
          <p:nvPr/>
        </p:nvSpPr>
        <p:spPr>
          <a:xfrm>
            <a:off x="9028385" y="3997674"/>
            <a:ext cx="1650124" cy="472966"/>
          </a:xfrm>
          <a:prstGeom prst="ellipse">
            <a:avLst/>
          </a:prstGeom>
          <a:solidFill>
            <a:srgbClr val="FF0000">
              <a:alpha val="3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070C7B8A-E68F-4889-B7E0-F2576D8E973F}"/>
              </a:ext>
            </a:extLst>
          </p:cNvPr>
          <p:cNvSpPr txBox="1"/>
          <p:nvPr/>
        </p:nvSpPr>
        <p:spPr>
          <a:xfrm>
            <a:off x="7136523" y="1391800"/>
            <a:ext cx="37837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a) Bereken de brutowinst</a:t>
            </a:r>
            <a:endParaRPr lang="nl-NL" sz="2000" dirty="0" smtClean="0">
              <a:ln w="0"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1" name="Tekstvak 20">
            <a:extLst>
              <a:ext uri="{FF2B5EF4-FFF2-40B4-BE49-F238E27FC236}">
                <a16:creationId xmlns:a16="http://schemas.microsoft.com/office/drawing/2014/main" id="{070C7B8A-E68F-4889-B7E0-F2576D8E973F}"/>
              </a:ext>
            </a:extLst>
          </p:cNvPr>
          <p:cNvSpPr txBox="1"/>
          <p:nvPr/>
        </p:nvSpPr>
        <p:spPr>
          <a:xfrm>
            <a:off x="7136523" y="2034812"/>
            <a:ext cx="505547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</a:t>
            </a:r>
            <a:r>
              <a:rPr lang="nl-NL" sz="24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) Bereken het brutowinstpercentage en druk deze uit in een % van de omzet</a:t>
            </a:r>
            <a:endParaRPr lang="nl-NL" sz="2000" dirty="0" smtClean="0">
              <a:ln w="0"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070C7B8A-E68F-4889-B7E0-F2576D8E973F}"/>
              </a:ext>
            </a:extLst>
          </p:cNvPr>
          <p:cNvSpPr txBox="1"/>
          <p:nvPr/>
        </p:nvSpPr>
        <p:spPr>
          <a:xfrm>
            <a:off x="7136523" y="4505809"/>
            <a:ext cx="61349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b="1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DEEL door HEEL x 100%</a:t>
            </a:r>
          </a:p>
        </p:txBody>
      </p:sp>
      <p:sp>
        <p:nvSpPr>
          <p:cNvPr id="35" name="Tekstvak 34"/>
          <p:cNvSpPr txBox="1"/>
          <p:nvPr/>
        </p:nvSpPr>
        <p:spPr>
          <a:xfrm>
            <a:off x="4981903" y="3142593"/>
            <a:ext cx="1939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135,0%</a:t>
            </a:r>
            <a:endParaRPr lang="nl-NL" sz="2400" dirty="0"/>
          </a:p>
        </p:txBody>
      </p:sp>
      <p:sp>
        <p:nvSpPr>
          <p:cNvPr id="36" name="Tekstvak 35"/>
          <p:cNvSpPr txBox="1"/>
          <p:nvPr/>
        </p:nvSpPr>
        <p:spPr>
          <a:xfrm>
            <a:off x="4981902" y="3604257"/>
            <a:ext cx="12980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100,0%</a:t>
            </a:r>
            <a:endParaRPr lang="nl-NL" sz="2400" dirty="0"/>
          </a:p>
        </p:txBody>
      </p:sp>
      <p:sp>
        <p:nvSpPr>
          <p:cNvPr id="37" name="Tekstvak 36"/>
          <p:cNvSpPr txBox="1"/>
          <p:nvPr/>
        </p:nvSpPr>
        <p:spPr>
          <a:xfrm>
            <a:off x="4981903" y="4044144"/>
            <a:ext cx="11561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  35,0%</a:t>
            </a:r>
            <a:endParaRPr lang="nl-NL" sz="2400" dirty="0"/>
          </a:p>
        </p:txBody>
      </p:sp>
      <p:cxnSp>
        <p:nvCxnSpPr>
          <p:cNvPr id="38" name="Rechte verbindingslijn 37"/>
          <p:cNvCxnSpPr/>
          <p:nvPr/>
        </p:nvCxnSpPr>
        <p:spPr>
          <a:xfrm>
            <a:off x="4876800" y="3142593"/>
            <a:ext cx="0" cy="138499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kstvak 26">
            <a:extLst>
              <a:ext uri="{FF2B5EF4-FFF2-40B4-BE49-F238E27FC236}">
                <a16:creationId xmlns:a16="http://schemas.microsoft.com/office/drawing/2014/main" id="{070C7B8A-E68F-4889-B7E0-F2576D8E973F}"/>
              </a:ext>
            </a:extLst>
          </p:cNvPr>
          <p:cNvSpPr txBox="1"/>
          <p:nvPr/>
        </p:nvSpPr>
        <p:spPr>
          <a:xfrm>
            <a:off x="7136523" y="3235141"/>
            <a:ext cx="505547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c) Bereken het brutowinstpercentage en druk deze uit in een % van de IWO</a:t>
            </a:r>
            <a:endParaRPr lang="nl-NL" sz="2000" dirty="0" smtClean="0">
              <a:ln w="0"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kstvak 27"/>
              <p:cNvSpPr txBox="1"/>
              <p:nvPr/>
            </p:nvSpPr>
            <p:spPr>
              <a:xfrm>
                <a:off x="1008993" y="5395430"/>
                <a:ext cx="3437351" cy="81124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nl-NL" sz="28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nl-NL" sz="2800" b="1" i="1" smtClean="0">
                              <a:latin typeface="Cambria Math" panose="02040503050406030204" pitchFamily="18" charset="0"/>
                            </a:rPr>
                            <m:t>𝑩𝒓𝒖𝒕𝒐𝒘𝒊𝒏𝒔𝒕</m:t>
                          </m:r>
                        </m:num>
                        <m:den>
                          <m:r>
                            <a:rPr lang="nl-NL" sz="2800" b="1" i="1" smtClean="0">
                              <a:latin typeface="Cambria Math" panose="02040503050406030204" pitchFamily="18" charset="0"/>
                            </a:rPr>
                            <m:t>𝑰𝑾𝑶</m:t>
                          </m:r>
                        </m:den>
                      </m:f>
                      <m:r>
                        <a:rPr lang="nl-NL" sz="2800" b="1" i="1" smtClean="0"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nl-NL" sz="2800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nl-NL" sz="2800" b="1" i="1" smtClean="0">
                          <a:latin typeface="Cambria Math" panose="02040503050406030204" pitchFamily="18" charset="0"/>
                        </a:rPr>
                        <m:t>𝟏𝟎𝟎</m:t>
                      </m:r>
                      <m:r>
                        <a:rPr lang="nl-NL" sz="2800" b="1" i="1" smtClean="0">
                          <a:latin typeface="Cambria Math" panose="02040503050406030204" pitchFamily="18" charset="0"/>
                        </a:rPr>
                        <m:t>%</m:t>
                      </m:r>
                    </m:oMath>
                  </m:oMathPara>
                </a14:m>
                <a:endParaRPr lang="nl-NL" sz="2800" b="1" dirty="0"/>
              </a:p>
            </p:txBody>
          </p:sp>
        </mc:Choice>
        <mc:Fallback xmlns="">
          <p:sp>
            <p:nvSpPr>
              <p:cNvPr id="28" name="Tekstvak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8993" y="5395430"/>
                <a:ext cx="3437351" cy="81124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kstvak 28"/>
              <p:cNvSpPr txBox="1"/>
              <p:nvPr/>
            </p:nvSpPr>
            <p:spPr>
              <a:xfrm>
                <a:off x="5076497" y="5488020"/>
                <a:ext cx="3984552" cy="71865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nl-NL" sz="32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sz="3200" b="1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𝟖𝟕</m:t>
                        </m:r>
                        <m:r>
                          <a:rPr lang="nl-NL" sz="3200" b="1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.</m:t>
                        </m:r>
                        <m:r>
                          <a:rPr lang="nl-NL" sz="3200" b="1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𝟓𝟎𝟎</m:t>
                        </m:r>
                      </m:num>
                      <m:den>
                        <m:r>
                          <a:rPr lang="nl-NL" sz="3200" b="1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𝟐𝟓𝟎</m:t>
                        </m:r>
                        <m:r>
                          <a:rPr lang="nl-NL" sz="3200" b="1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.</m:t>
                        </m:r>
                        <m:r>
                          <a:rPr lang="nl-NL" sz="3200" b="1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𝟎𝟎𝟎</m:t>
                        </m:r>
                      </m:den>
                    </m:f>
                    <m:r>
                      <a:rPr lang="nl-NL" sz="3200" b="1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nl-NL" sz="3200" b="1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𝐱</m:t>
                    </m:r>
                    <m:r>
                      <a:rPr lang="nl-NL" sz="3200" b="1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nl-NL" sz="3200" b="1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𝟏𝟎𝟎</m:t>
                    </m:r>
                    <m:r>
                      <a:rPr lang="nl-NL" sz="3200" b="1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%</m:t>
                    </m:r>
                  </m:oMath>
                </a14:m>
                <a:r>
                  <a:rPr lang="nl-NL" sz="3200" b="1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= 35%</a:t>
                </a:r>
                <a:endParaRPr lang="nl-NL" sz="3200" b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9" name="Tekstvak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76497" y="5488020"/>
                <a:ext cx="3984552" cy="718658"/>
              </a:xfrm>
              <a:prstGeom prst="rect">
                <a:avLst/>
              </a:prstGeom>
              <a:blipFill>
                <a:blip r:embed="rId4"/>
                <a:stretch>
                  <a:fillRect l="-153" t="-1695" r="-5666" b="-17797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82786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24" grpId="0"/>
      <p:bldP spid="35" grpId="0"/>
      <p:bldP spid="36" grpId="0"/>
      <p:bldP spid="37" grpId="0"/>
      <p:bldP spid="28" grpId="0"/>
      <p:bldP spid="2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>
            <a:extLst>
              <a:ext uri="{FF2B5EF4-FFF2-40B4-BE49-F238E27FC236}">
                <a16:creationId xmlns:a16="http://schemas.microsoft.com/office/drawing/2014/main" id="{A092C6CF-8182-42AB-A7B3-34427FC0B7AD}"/>
              </a:ext>
            </a:extLst>
          </p:cNvPr>
          <p:cNvSpPr txBox="1">
            <a:spLocks/>
          </p:cNvSpPr>
          <p:nvPr/>
        </p:nvSpPr>
        <p:spPr>
          <a:xfrm>
            <a:off x="0" y="6"/>
            <a:ext cx="10780295" cy="3970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Com Cal – </a:t>
            </a:r>
            <a:r>
              <a:rPr lang="nl-NL" sz="2400" dirty="0" err="1">
                <a:solidFill>
                  <a:schemeClr val="accent2">
                    <a:lumMod val="75000"/>
                  </a:schemeClr>
                </a:solidFill>
              </a:rPr>
              <a:t>Hfdst</a:t>
            </a:r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. 1 Omzet en winst</a:t>
            </a: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070C7B8A-E68F-4889-B7E0-F2576D8E973F}"/>
              </a:ext>
            </a:extLst>
          </p:cNvPr>
          <p:cNvSpPr txBox="1"/>
          <p:nvPr/>
        </p:nvSpPr>
        <p:spPr>
          <a:xfrm>
            <a:off x="891250" y="544503"/>
            <a:ext cx="77084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Brutowinstmarge en brutowinstopslag</a:t>
            </a:r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070C7B8A-E68F-4889-B7E0-F2576D8E973F}"/>
              </a:ext>
            </a:extLst>
          </p:cNvPr>
          <p:cNvSpPr txBox="1"/>
          <p:nvPr/>
        </p:nvSpPr>
        <p:spPr>
          <a:xfrm>
            <a:off x="891250" y="1215189"/>
            <a:ext cx="1060406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Voorbeeld 2:</a:t>
            </a:r>
          </a:p>
          <a:p>
            <a:r>
              <a:rPr lang="nl-NL" sz="20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De omzet van firma </a:t>
            </a:r>
            <a:r>
              <a:rPr lang="nl-NL" sz="2000" dirty="0" err="1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Patatjepinda</a:t>
            </a:r>
            <a:r>
              <a:rPr lang="nl-NL" sz="20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is € 775.743,--</a:t>
            </a:r>
          </a:p>
          <a:p>
            <a:r>
              <a:rPr lang="nl-NL" sz="20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De brutowinst is € 168.990</a:t>
            </a:r>
          </a:p>
        </p:txBody>
      </p:sp>
      <p:sp>
        <p:nvSpPr>
          <p:cNvPr id="2" name="Tekstvak 1"/>
          <p:cNvSpPr txBox="1"/>
          <p:nvPr/>
        </p:nvSpPr>
        <p:spPr>
          <a:xfrm>
            <a:off x="1008993" y="3142593"/>
            <a:ext cx="11351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/>
              <a:t>O</a:t>
            </a:r>
            <a:r>
              <a:rPr lang="nl-NL" sz="2400" dirty="0" smtClean="0"/>
              <a:t>mzet</a:t>
            </a:r>
            <a:endParaRPr lang="nl-NL" sz="2400" dirty="0"/>
          </a:p>
        </p:txBody>
      </p:sp>
      <p:sp>
        <p:nvSpPr>
          <p:cNvPr id="13" name="Tekstvak 12"/>
          <p:cNvSpPr txBox="1"/>
          <p:nvPr/>
        </p:nvSpPr>
        <p:spPr>
          <a:xfrm>
            <a:off x="1008993" y="3604258"/>
            <a:ext cx="11351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IWO</a:t>
            </a:r>
            <a:endParaRPr lang="nl-NL" sz="2400" dirty="0"/>
          </a:p>
        </p:txBody>
      </p:sp>
      <p:sp>
        <p:nvSpPr>
          <p:cNvPr id="22" name="Tekstvak 21"/>
          <p:cNvSpPr txBox="1"/>
          <p:nvPr/>
        </p:nvSpPr>
        <p:spPr>
          <a:xfrm>
            <a:off x="1008993" y="4065923"/>
            <a:ext cx="22597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Brutowinst</a:t>
            </a:r>
            <a:endParaRPr lang="nl-NL" sz="2400" dirty="0"/>
          </a:p>
        </p:txBody>
      </p:sp>
      <p:sp>
        <p:nvSpPr>
          <p:cNvPr id="23" name="Tekstvak 22"/>
          <p:cNvSpPr txBox="1"/>
          <p:nvPr/>
        </p:nvSpPr>
        <p:spPr>
          <a:xfrm>
            <a:off x="3137337" y="3142593"/>
            <a:ext cx="1939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€ 775.743</a:t>
            </a:r>
            <a:endParaRPr lang="nl-NL" sz="2400" dirty="0"/>
          </a:p>
        </p:txBody>
      </p:sp>
      <p:sp>
        <p:nvSpPr>
          <p:cNvPr id="25" name="Tekstvak 24"/>
          <p:cNvSpPr txBox="1"/>
          <p:nvPr/>
        </p:nvSpPr>
        <p:spPr>
          <a:xfrm>
            <a:off x="3137337" y="3604258"/>
            <a:ext cx="1939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€ 606.753</a:t>
            </a:r>
            <a:endParaRPr lang="nl-NL" sz="2400" dirty="0"/>
          </a:p>
        </p:txBody>
      </p:sp>
      <p:sp>
        <p:nvSpPr>
          <p:cNvPr id="26" name="Tekstvak 25"/>
          <p:cNvSpPr txBox="1"/>
          <p:nvPr/>
        </p:nvSpPr>
        <p:spPr>
          <a:xfrm>
            <a:off x="3137337" y="4065923"/>
            <a:ext cx="1939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€ 168.990</a:t>
            </a:r>
            <a:endParaRPr lang="nl-NL" sz="2400" dirty="0"/>
          </a:p>
        </p:txBody>
      </p:sp>
      <p:sp>
        <p:nvSpPr>
          <p:cNvPr id="27" name="Tekstvak 26"/>
          <p:cNvSpPr txBox="1"/>
          <p:nvPr/>
        </p:nvSpPr>
        <p:spPr>
          <a:xfrm>
            <a:off x="4981903" y="3142593"/>
            <a:ext cx="1939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100,0%</a:t>
            </a:r>
            <a:endParaRPr lang="nl-NL" sz="2400" dirty="0"/>
          </a:p>
        </p:txBody>
      </p:sp>
      <p:sp>
        <p:nvSpPr>
          <p:cNvPr id="28" name="Tekstvak 27"/>
          <p:cNvSpPr txBox="1"/>
          <p:nvPr/>
        </p:nvSpPr>
        <p:spPr>
          <a:xfrm>
            <a:off x="4981902" y="3604257"/>
            <a:ext cx="16343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  78,2%</a:t>
            </a:r>
            <a:endParaRPr lang="nl-NL" sz="2400" dirty="0"/>
          </a:p>
        </p:txBody>
      </p:sp>
      <p:sp>
        <p:nvSpPr>
          <p:cNvPr id="29" name="Tekstvak 28"/>
          <p:cNvSpPr txBox="1"/>
          <p:nvPr/>
        </p:nvSpPr>
        <p:spPr>
          <a:xfrm>
            <a:off x="4981903" y="4044144"/>
            <a:ext cx="12796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  21,8%</a:t>
            </a:r>
            <a:endParaRPr lang="nl-NL" sz="2400" dirty="0"/>
          </a:p>
        </p:txBody>
      </p:sp>
      <p:cxnSp>
        <p:nvCxnSpPr>
          <p:cNvPr id="7" name="Rechte verbindingslijn 6"/>
          <p:cNvCxnSpPr/>
          <p:nvPr/>
        </p:nvCxnSpPr>
        <p:spPr>
          <a:xfrm flipV="1">
            <a:off x="1008993" y="4044144"/>
            <a:ext cx="4895194" cy="21778"/>
          </a:xfrm>
          <a:prstGeom prst="line">
            <a:avLst/>
          </a:prstGeom>
          <a:ln w="317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Rechte verbindingslijn 8"/>
          <p:cNvCxnSpPr/>
          <p:nvPr/>
        </p:nvCxnSpPr>
        <p:spPr>
          <a:xfrm>
            <a:off x="4876800" y="3142593"/>
            <a:ext cx="0" cy="138499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kstvak 29"/>
          <p:cNvSpPr txBox="1"/>
          <p:nvPr/>
        </p:nvSpPr>
        <p:spPr>
          <a:xfrm>
            <a:off x="6000094" y="3604257"/>
            <a:ext cx="9695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-/-</a:t>
            </a:r>
            <a:endParaRPr lang="nl-NL" sz="2400" dirty="0"/>
          </a:p>
        </p:txBody>
      </p:sp>
      <p:sp>
        <p:nvSpPr>
          <p:cNvPr id="32" name="Ovaal 31"/>
          <p:cNvSpPr/>
          <p:nvPr/>
        </p:nvSpPr>
        <p:spPr>
          <a:xfrm>
            <a:off x="4876800" y="1534510"/>
            <a:ext cx="1650124" cy="472966"/>
          </a:xfrm>
          <a:prstGeom prst="ellipse">
            <a:avLst/>
          </a:prstGeom>
          <a:solidFill>
            <a:srgbClr val="FF0000">
              <a:alpha val="3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3" name="Ovaal 32"/>
          <p:cNvSpPr/>
          <p:nvPr/>
        </p:nvSpPr>
        <p:spPr>
          <a:xfrm>
            <a:off x="1387366" y="1855833"/>
            <a:ext cx="2879834" cy="472966"/>
          </a:xfrm>
          <a:prstGeom prst="ellipse">
            <a:avLst/>
          </a:prstGeom>
          <a:solidFill>
            <a:srgbClr val="FF0000">
              <a:alpha val="3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070C7B8A-E68F-4889-B7E0-F2576D8E973F}"/>
              </a:ext>
            </a:extLst>
          </p:cNvPr>
          <p:cNvSpPr txBox="1"/>
          <p:nvPr/>
        </p:nvSpPr>
        <p:spPr>
          <a:xfrm>
            <a:off x="7136523" y="1391800"/>
            <a:ext cx="37837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a) Bereken de IWO</a:t>
            </a:r>
            <a:endParaRPr lang="nl-NL" sz="2000" dirty="0" smtClean="0">
              <a:ln w="0"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1" name="Tekstvak 20">
            <a:extLst>
              <a:ext uri="{FF2B5EF4-FFF2-40B4-BE49-F238E27FC236}">
                <a16:creationId xmlns:a16="http://schemas.microsoft.com/office/drawing/2014/main" id="{070C7B8A-E68F-4889-B7E0-F2576D8E973F}"/>
              </a:ext>
            </a:extLst>
          </p:cNvPr>
          <p:cNvSpPr txBox="1"/>
          <p:nvPr/>
        </p:nvSpPr>
        <p:spPr>
          <a:xfrm>
            <a:off x="7136523" y="2034812"/>
            <a:ext cx="505547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</a:t>
            </a:r>
            <a:r>
              <a:rPr lang="nl-NL" sz="24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) Bereken het brutowinstpercentage en druk deze uit in een % van de omzet</a:t>
            </a:r>
            <a:endParaRPr lang="nl-NL" sz="2000" dirty="0" smtClean="0">
              <a:ln w="0"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070C7B8A-E68F-4889-B7E0-F2576D8E973F}"/>
              </a:ext>
            </a:extLst>
          </p:cNvPr>
          <p:cNvSpPr txBox="1"/>
          <p:nvPr/>
        </p:nvSpPr>
        <p:spPr>
          <a:xfrm>
            <a:off x="7136523" y="3235141"/>
            <a:ext cx="505547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c) Bereken het brutowinstpercentage en druk deze uit in een % van de IWO</a:t>
            </a:r>
            <a:endParaRPr lang="nl-NL" sz="2000" dirty="0" smtClean="0">
              <a:ln w="0"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1" name="Ovaal 30"/>
          <p:cNvSpPr/>
          <p:nvPr/>
        </p:nvSpPr>
        <p:spPr>
          <a:xfrm>
            <a:off x="8965324" y="2762175"/>
            <a:ext cx="1650124" cy="472966"/>
          </a:xfrm>
          <a:prstGeom prst="ellipse">
            <a:avLst/>
          </a:prstGeom>
          <a:solidFill>
            <a:srgbClr val="FF0000">
              <a:alpha val="3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5" name="Tekstvak 34">
            <a:extLst>
              <a:ext uri="{FF2B5EF4-FFF2-40B4-BE49-F238E27FC236}">
                <a16:creationId xmlns:a16="http://schemas.microsoft.com/office/drawing/2014/main" id="{070C7B8A-E68F-4889-B7E0-F2576D8E973F}"/>
              </a:ext>
            </a:extLst>
          </p:cNvPr>
          <p:cNvSpPr txBox="1"/>
          <p:nvPr/>
        </p:nvSpPr>
        <p:spPr>
          <a:xfrm>
            <a:off x="7136523" y="4505809"/>
            <a:ext cx="47822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b="1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DEEL door HEEL x 100%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kstvak 35"/>
              <p:cNvSpPr txBox="1"/>
              <p:nvPr/>
            </p:nvSpPr>
            <p:spPr>
              <a:xfrm>
                <a:off x="1008993" y="5395430"/>
                <a:ext cx="3437351" cy="81124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nl-NL" sz="28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nl-NL" sz="2800" b="1" i="1" smtClean="0">
                              <a:latin typeface="Cambria Math" panose="02040503050406030204" pitchFamily="18" charset="0"/>
                            </a:rPr>
                            <m:t>𝑩𝒓𝒖𝒕𝒐𝒘𝒊𝒏𝒔𝒕</m:t>
                          </m:r>
                        </m:num>
                        <m:den>
                          <m:r>
                            <a:rPr lang="nl-NL" sz="2800" b="1" i="1" smtClean="0">
                              <a:latin typeface="Cambria Math" panose="02040503050406030204" pitchFamily="18" charset="0"/>
                            </a:rPr>
                            <m:t>𝑶𝒎𝒛𝒆𝒕</m:t>
                          </m:r>
                        </m:den>
                      </m:f>
                      <m:r>
                        <a:rPr lang="nl-NL" sz="2800" b="1" i="1" smtClean="0"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nl-NL" sz="2800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nl-NL" sz="2800" b="1" i="1" smtClean="0">
                          <a:latin typeface="Cambria Math" panose="02040503050406030204" pitchFamily="18" charset="0"/>
                        </a:rPr>
                        <m:t>𝟏𝟎𝟎</m:t>
                      </m:r>
                      <m:r>
                        <a:rPr lang="nl-NL" sz="2800" b="1" i="1" smtClean="0">
                          <a:latin typeface="Cambria Math" panose="02040503050406030204" pitchFamily="18" charset="0"/>
                        </a:rPr>
                        <m:t>%</m:t>
                      </m:r>
                    </m:oMath>
                  </m:oMathPara>
                </a14:m>
                <a:endParaRPr lang="nl-NL" sz="2800" b="1" dirty="0"/>
              </a:p>
            </p:txBody>
          </p:sp>
        </mc:Choice>
        <mc:Fallback xmlns="">
          <p:sp>
            <p:nvSpPr>
              <p:cNvPr id="36" name="Tekstvak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8993" y="5395430"/>
                <a:ext cx="3437351" cy="81124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kstvak 36"/>
              <p:cNvSpPr txBox="1"/>
              <p:nvPr/>
            </p:nvSpPr>
            <p:spPr>
              <a:xfrm>
                <a:off x="5076497" y="5488020"/>
                <a:ext cx="4290726" cy="71134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nl-NL" sz="32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sz="3200" b="1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𝟏𝟔𝟖</m:t>
                        </m:r>
                        <m:r>
                          <a:rPr lang="nl-NL" sz="3200" b="1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.</m:t>
                        </m:r>
                        <m:r>
                          <a:rPr lang="nl-NL" sz="3200" b="1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𝟗𝟗𝟎</m:t>
                        </m:r>
                      </m:num>
                      <m:den>
                        <m:r>
                          <a:rPr lang="nl-NL" sz="3200" b="1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𝟕𝟕𝟓</m:t>
                        </m:r>
                        <m:r>
                          <a:rPr lang="nl-NL" sz="3200" b="1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.</m:t>
                        </m:r>
                        <m:r>
                          <a:rPr lang="nl-NL" sz="3200" b="1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𝟕𝟒𝟑</m:t>
                        </m:r>
                      </m:den>
                    </m:f>
                    <m:r>
                      <a:rPr lang="nl-NL" sz="3200" b="1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nl-NL" sz="3200" b="1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𝐱</m:t>
                    </m:r>
                    <m:r>
                      <a:rPr lang="nl-NL" sz="3200" b="1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nl-NL" sz="3200" b="1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𝟏𝟎𝟎</m:t>
                    </m:r>
                    <m:r>
                      <a:rPr lang="nl-NL" sz="3200" b="1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%</m:t>
                    </m:r>
                  </m:oMath>
                </a14:m>
                <a:r>
                  <a:rPr lang="nl-NL" sz="3200" b="1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= 21,8%</a:t>
                </a:r>
                <a:endParaRPr lang="nl-NL" sz="3200" b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7" name="Tekstvak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76497" y="5488020"/>
                <a:ext cx="4290726" cy="711349"/>
              </a:xfrm>
              <a:prstGeom prst="rect">
                <a:avLst/>
              </a:prstGeom>
              <a:blipFill>
                <a:blip r:embed="rId4"/>
                <a:stretch>
                  <a:fillRect l="-142" t="-2564" r="-5114" b="-17949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55000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3" grpId="0"/>
      <p:bldP spid="22" grpId="0"/>
      <p:bldP spid="23" grpId="0"/>
      <p:bldP spid="25" grpId="0"/>
      <p:bldP spid="26" grpId="0"/>
      <p:bldP spid="27" grpId="0"/>
      <p:bldP spid="28" grpId="0"/>
      <p:bldP spid="29" grpId="0"/>
      <p:bldP spid="30" grpId="0"/>
      <p:bldP spid="32" grpId="0" animBg="1"/>
      <p:bldP spid="33" grpId="0" animBg="1"/>
      <p:bldP spid="31" grpId="0" animBg="1"/>
      <p:bldP spid="35" grpId="0"/>
      <p:bldP spid="36" grpId="0"/>
      <p:bldP spid="3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>
            <a:extLst>
              <a:ext uri="{FF2B5EF4-FFF2-40B4-BE49-F238E27FC236}">
                <a16:creationId xmlns:a16="http://schemas.microsoft.com/office/drawing/2014/main" id="{A092C6CF-8182-42AB-A7B3-34427FC0B7AD}"/>
              </a:ext>
            </a:extLst>
          </p:cNvPr>
          <p:cNvSpPr txBox="1">
            <a:spLocks/>
          </p:cNvSpPr>
          <p:nvPr/>
        </p:nvSpPr>
        <p:spPr>
          <a:xfrm>
            <a:off x="0" y="6"/>
            <a:ext cx="10780295" cy="3970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Com Cal – </a:t>
            </a:r>
            <a:r>
              <a:rPr lang="nl-NL" sz="2400" dirty="0" err="1">
                <a:solidFill>
                  <a:schemeClr val="accent2">
                    <a:lumMod val="75000"/>
                  </a:schemeClr>
                </a:solidFill>
              </a:rPr>
              <a:t>Hfdst</a:t>
            </a:r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. 1 Omzet en winst</a:t>
            </a: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070C7B8A-E68F-4889-B7E0-F2576D8E973F}"/>
              </a:ext>
            </a:extLst>
          </p:cNvPr>
          <p:cNvSpPr txBox="1"/>
          <p:nvPr/>
        </p:nvSpPr>
        <p:spPr>
          <a:xfrm>
            <a:off x="891250" y="544503"/>
            <a:ext cx="77084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Brutowinstmarge en brutowinstopslag</a:t>
            </a:r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070C7B8A-E68F-4889-B7E0-F2576D8E973F}"/>
              </a:ext>
            </a:extLst>
          </p:cNvPr>
          <p:cNvSpPr txBox="1"/>
          <p:nvPr/>
        </p:nvSpPr>
        <p:spPr>
          <a:xfrm>
            <a:off x="891250" y="1215189"/>
            <a:ext cx="1060406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Voorbeeld 2:</a:t>
            </a:r>
          </a:p>
          <a:p>
            <a:r>
              <a:rPr lang="nl-NL" sz="20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De omzet van firma </a:t>
            </a:r>
            <a:r>
              <a:rPr lang="nl-NL" sz="2000" dirty="0" err="1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Patatjepinda</a:t>
            </a:r>
            <a:r>
              <a:rPr lang="nl-NL" sz="20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is € 775.743,--</a:t>
            </a:r>
          </a:p>
          <a:p>
            <a:r>
              <a:rPr lang="nl-NL" sz="20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De brutowinst is € 168.990</a:t>
            </a:r>
          </a:p>
        </p:txBody>
      </p:sp>
      <p:sp>
        <p:nvSpPr>
          <p:cNvPr id="2" name="Tekstvak 1"/>
          <p:cNvSpPr txBox="1"/>
          <p:nvPr/>
        </p:nvSpPr>
        <p:spPr>
          <a:xfrm>
            <a:off x="1008993" y="3142593"/>
            <a:ext cx="11351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/>
              <a:t>O</a:t>
            </a:r>
            <a:r>
              <a:rPr lang="nl-NL" sz="2400" dirty="0" smtClean="0"/>
              <a:t>mzet</a:t>
            </a:r>
            <a:endParaRPr lang="nl-NL" sz="2400" dirty="0"/>
          </a:p>
        </p:txBody>
      </p:sp>
      <p:sp>
        <p:nvSpPr>
          <p:cNvPr id="13" name="Tekstvak 12"/>
          <p:cNvSpPr txBox="1"/>
          <p:nvPr/>
        </p:nvSpPr>
        <p:spPr>
          <a:xfrm>
            <a:off x="1008993" y="3604258"/>
            <a:ext cx="11351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IWO</a:t>
            </a:r>
            <a:endParaRPr lang="nl-NL" sz="2400" dirty="0"/>
          </a:p>
        </p:txBody>
      </p:sp>
      <p:sp>
        <p:nvSpPr>
          <p:cNvPr id="22" name="Tekstvak 21"/>
          <p:cNvSpPr txBox="1"/>
          <p:nvPr/>
        </p:nvSpPr>
        <p:spPr>
          <a:xfrm>
            <a:off x="1008993" y="4065923"/>
            <a:ext cx="22597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Brutowinst</a:t>
            </a:r>
            <a:endParaRPr lang="nl-NL" sz="2400" dirty="0"/>
          </a:p>
        </p:txBody>
      </p:sp>
      <p:sp>
        <p:nvSpPr>
          <p:cNvPr id="23" name="Tekstvak 22"/>
          <p:cNvSpPr txBox="1"/>
          <p:nvPr/>
        </p:nvSpPr>
        <p:spPr>
          <a:xfrm>
            <a:off x="3137337" y="3142593"/>
            <a:ext cx="1939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€ 775.743</a:t>
            </a:r>
            <a:endParaRPr lang="nl-NL" sz="2400" dirty="0"/>
          </a:p>
        </p:txBody>
      </p:sp>
      <p:sp>
        <p:nvSpPr>
          <p:cNvPr id="25" name="Tekstvak 24"/>
          <p:cNvSpPr txBox="1"/>
          <p:nvPr/>
        </p:nvSpPr>
        <p:spPr>
          <a:xfrm>
            <a:off x="3137337" y="3604258"/>
            <a:ext cx="1939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€ 606.753</a:t>
            </a:r>
            <a:endParaRPr lang="nl-NL" sz="2400" dirty="0"/>
          </a:p>
        </p:txBody>
      </p:sp>
      <p:sp>
        <p:nvSpPr>
          <p:cNvPr id="26" name="Tekstvak 25"/>
          <p:cNvSpPr txBox="1"/>
          <p:nvPr/>
        </p:nvSpPr>
        <p:spPr>
          <a:xfrm>
            <a:off x="3137337" y="4065923"/>
            <a:ext cx="1939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€ 168.990</a:t>
            </a:r>
            <a:endParaRPr lang="nl-NL" sz="2400" dirty="0"/>
          </a:p>
        </p:txBody>
      </p:sp>
      <p:sp>
        <p:nvSpPr>
          <p:cNvPr id="27" name="Tekstvak 26"/>
          <p:cNvSpPr txBox="1"/>
          <p:nvPr/>
        </p:nvSpPr>
        <p:spPr>
          <a:xfrm>
            <a:off x="4981903" y="3142593"/>
            <a:ext cx="1939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127,9%</a:t>
            </a:r>
            <a:endParaRPr lang="nl-NL" sz="2400" dirty="0"/>
          </a:p>
        </p:txBody>
      </p:sp>
      <p:sp>
        <p:nvSpPr>
          <p:cNvPr id="28" name="Tekstvak 27"/>
          <p:cNvSpPr txBox="1"/>
          <p:nvPr/>
        </p:nvSpPr>
        <p:spPr>
          <a:xfrm>
            <a:off x="4981902" y="3604257"/>
            <a:ext cx="16343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100,0%</a:t>
            </a:r>
            <a:endParaRPr lang="nl-NL" sz="2400" dirty="0"/>
          </a:p>
        </p:txBody>
      </p:sp>
      <p:sp>
        <p:nvSpPr>
          <p:cNvPr id="29" name="Tekstvak 28"/>
          <p:cNvSpPr txBox="1"/>
          <p:nvPr/>
        </p:nvSpPr>
        <p:spPr>
          <a:xfrm>
            <a:off x="4981903" y="4044144"/>
            <a:ext cx="12796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  27,9%</a:t>
            </a:r>
            <a:endParaRPr lang="nl-NL" sz="2400" dirty="0"/>
          </a:p>
        </p:txBody>
      </p:sp>
      <p:cxnSp>
        <p:nvCxnSpPr>
          <p:cNvPr id="7" name="Rechte verbindingslijn 6"/>
          <p:cNvCxnSpPr/>
          <p:nvPr/>
        </p:nvCxnSpPr>
        <p:spPr>
          <a:xfrm flipV="1">
            <a:off x="1008993" y="4044144"/>
            <a:ext cx="4895194" cy="21778"/>
          </a:xfrm>
          <a:prstGeom prst="line">
            <a:avLst/>
          </a:prstGeom>
          <a:ln w="317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Rechte verbindingslijn 8"/>
          <p:cNvCxnSpPr/>
          <p:nvPr/>
        </p:nvCxnSpPr>
        <p:spPr>
          <a:xfrm>
            <a:off x="4876800" y="3142593"/>
            <a:ext cx="0" cy="138499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kstvak 29"/>
          <p:cNvSpPr txBox="1"/>
          <p:nvPr/>
        </p:nvSpPr>
        <p:spPr>
          <a:xfrm>
            <a:off x="6000094" y="3604257"/>
            <a:ext cx="9695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-/-</a:t>
            </a:r>
            <a:endParaRPr lang="nl-NL" sz="2400" dirty="0"/>
          </a:p>
        </p:txBody>
      </p:sp>
      <p:sp>
        <p:nvSpPr>
          <p:cNvPr id="32" name="Ovaal 31"/>
          <p:cNvSpPr/>
          <p:nvPr/>
        </p:nvSpPr>
        <p:spPr>
          <a:xfrm>
            <a:off x="4876800" y="1534510"/>
            <a:ext cx="1650124" cy="472966"/>
          </a:xfrm>
          <a:prstGeom prst="ellipse">
            <a:avLst/>
          </a:prstGeom>
          <a:solidFill>
            <a:srgbClr val="FF0000">
              <a:alpha val="3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3" name="Ovaal 32"/>
          <p:cNvSpPr/>
          <p:nvPr/>
        </p:nvSpPr>
        <p:spPr>
          <a:xfrm>
            <a:off x="1387366" y="1855833"/>
            <a:ext cx="2879834" cy="472966"/>
          </a:xfrm>
          <a:prstGeom prst="ellipse">
            <a:avLst/>
          </a:prstGeom>
          <a:solidFill>
            <a:srgbClr val="FF0000">
              <a:alpha val="3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070C7B8A-E68F-4889-B7E0-F2576D8E973F}"/>
              </a:ext>
            </a:extLst>
          </p:cNvPr>
          <p:cNvSpPr txBox="1"/>
          <p:nvPr/>
        </p:nvSpPr>
        <p:spPr>
          <a:xfrm>
            <a:off x="7136523" y="1391800"/>
            <a:ext cx="37837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a) Bereken de IWO</a:t>
            </a:r>
            <a:endParaRPr lang="nl-NL" sz="2000" dirty="0" smtClean="0">
              <a:ln w="0"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1" name="Tekstvak 20">
            <a:extLst>
              <a:ext uri="{FF2B5EF4-FFF2-40B4-BE49-F238E27FC236}">
                <a16:creationId xmlns:a16="http://schemas.microsoft.com/office/drawing/2014/main" id="{070C7B8A-E68F-4889-B7E0-F2576D8E973F}"/>
              </a:ext>
            </a:extLst>
          </p:cNvPr>
          <p:cNvSpPr txBox="1"/>
          <p:nvPr/>
        </p:nvSpPr>
        <p:spPr>
          <a:xfrm>
            <a:off x="7136523" y="2034812"/>
            <a:ext cx="505547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</a:t>
            </a:r>
            <a:r>
              <a:rPr lang="nl-NL" sz="24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) Bereken het brutowinstpercentage en druk deze uit in een % van de omzet</a:t>
            </a:r>
            <a:endParaRPr lang="nl-NL" sz="2000" dirty="0" smtClean="0">
              <a:ln w="0"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070C7B8A-E68F-4889-B7E0-F2576D8E973F}"/>
              </a:ext>
            </a:extLst>
          </p:cNvPr>
          <p:cNvSpPr txBox="1"/>
          <p:nvPr/>
        </p:nvSpPr>
        <p:spPr>
          <a:xfrm>
            <a:off x="7136523" y="3235141"/>
            <a:ext cx="505547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c) Bereken het brutowinstpercentage en druk deze uit in een % van de IWO</a:t>
            </a:r>
            <a:endParaRPr lang="nl-NL" sz="2000" dirty="0" smtClean="0">
              <a:ln w="0"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1" name="Ovaal 30"/>
          <p:cNvSpPr/>
          <p:nvPr/>
        </p:nvSpPr>
        <p:spPr>
          <a:xfrm>
            <a:off x="8912772" y="3997674"/>
            <a:ext cx="1650124" cy="472966"/>
          </a:xfrm>
          <a:prstGeom prst="ellipse">
            <a:avLst/>
          </a:prstGeom>
          <a:solidFill>
            <a:srgbClr val="FF0000">
              <a:alpha val="3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5" name="Tekstvak 34">
            <a:extLst>
              <a:ext uri="{FF2B5EF4-FFF2-40B4-BE49-F238E27FC236}">
                <a16:creationId xmlns:a16="http://schemas.microsoft.com/office/drawing/2014/main" id="{070C7B8A-E68F-4889-B7E0-F2576D8E973F}"/>
              </a:ext>
            </a:extLst>
          </p:cNvPr>
          <p:cNvSpPr txBox="1"/>
          <p:nvPr/>
        </p:nvSpPr>
        <p:spPr>
          <a:xfrm>
            <a:off x="7136523" y="4505809"/>
            <a:ext cx="47822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b="1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DEEL door HEEL x 100%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kstvak 35"/>
              <p:cNvSpPr txBox="1"/>
              <p:nvPr/>
            </p:nvSpPr>
            <p:spPr>
              <a:xfrm>
                <a:off x="1008993" y="5395430"/>
                <a:ext cx="3437351" cy="81124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nl-NL" sz="28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nl-NL" sz="2800" b="1" i="1" smtClean="0">
                              <a:latin typeface="Cambria Math" panose="02040503050406030204" pitchFamily="18" charset="0"/>
                            </a:rPr>
                            <m:t>𝑩𝒓𝒖𝒕𝒐𝒘𝒊𝒏𝒔𝒕</m:t>
                          </m:r>
                        </m:num>
                        <m:den>
                          <m:r>
                            <a:rPr lang="nl-NL" sz="2800" b="1" i="1" smtClean="0">
                              <a:latin typeface="Cambria Math" panose="02040503050406030204" pitchFamily="18" charset="0"/>
                            </a:rPr>
                            <m:t>𝑰𝑾𝑶</m:t>
                          </m:r>
                        </m:den>
                      </m:f>
                      <m:r>
                        <a:rPr lang="nl-NL" sz="2800" b="1" i="1" smtClean="0"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nl-NL" sz="2800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nl-NL" sz="2800" b="1" i="1" smtClean="0">
                          <a:latin typeface="Cambria Math" panose="02040503050406030204" pitchFamily="18" charset="0"/>
                        </a:rPr>
                        <m:t>𝟏𝟎𝟎</m:t>
                      </m:r>
                      <m:r>
                        <a:rPr lang="nl-NL" sz="2800" b="1" i="1" smtClean="0">
                          <a:latin typeface="Cambria Math" panose="02040503050406030204" pitchFamily="18" charset="0"/>
                        </a:rPr>
                        <m:t>%</m:t>
                      </m:r>
                    </m:oMath>
                  </m:oMathPara>
                </a14:m>
                <a:endParaRPr lang="nl-NL" sz="2800" b="1" dirty="0"/>
              </a:p>
            </p:txBody>
          </p:sp>
        </mc:Choice>
        <mc:Fallback xmlns="">
          <p:sp>
            <p:nvSpPr>
              <p:cNvPr id="36" name="Tekstvak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8993" y="5395430"/>
                <a:ext cx="3437351" cy="81124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kstvak 36"/>
              <p:cNvSpPr txBox="1"/>
              <p:nvPr/>
            </p:nvSpPr>
            <p:spPr>
              <a:xfrm>
                <a:off x="5076497" y="5488020"/>
                <a:ext cx="4290726" cy="71134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nl-NL" sz="32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sz="3200" b="1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𝟏𝟔𝟖</m:t>
                        </m:r>
                        <m:r>
                          <a:rPr lang="nl-NL" sz="3200" b="1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.</m:t>
                        </m:r>
                        <m:r>
                          <a:rPr lang="nl-NL" sz="3200" b="1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𝟗𝟗𝟎</m:t>
                        </m:r>
                      </m:num>
                      <m:den>
                        <m:r>
                          <a:rPr lang="nl-NL" sz="3200" b="1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𝟔𝟎𝟔</m:t>
                        </m:r>
                        <m:r>
                          <a:rPr lang="nl-NL" sz="3200" b="1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.</m:t>
                        </m:r>
                        <m:r>
                          <a:rPr lang="nl-NL" sz="3200" b="1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𝟕𝟓𝟑</m:t>
                        </m:r>
                      </m:den>
                    </m:f>
                    <m:r>
                      <a:rPr lang="nl-NL" sz="3200" b="1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nl-NL" sz="3200" b="1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𝐱</m:t>
                    </m:r>
                    <m:r>
                      <a:rPr lang="nl-NL" sz="3200" b="1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nl-NL" sz="3200" b="1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𝟏𝟎𝟎</m:t>
                    </m:r>
                    <m:r>
                      <a:rPr lang="nl-NL" sz="3200" b="1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%</m:t>
                    </m:r>
                  </m:oMath>
                </a14:m>
                <a:r>
                  <a:rPr lang="nl-NL" sz="3200" b="1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= 27,9%</a:t>
                </a:r>
                <a:endParaRPr lang="nl-NL" sz="3200" b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7" name="Tekstvak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76497" y="5488020"/>
                <a:ext cx="4290726" cy="711349"/>
              </a:xfrm>
              <a:prstGeom prst="rect">
                <a:avLst/>
              </a:prstGeom>
              <a:blipFill>
                <a:blip r:embed="rId4"/>
                <a:stretch>
                  <a:fillRect l="-142" t="-2564" r="-5114" b="-17949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64709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  <p:bldP spid="31" grpId="0" animBg="1"/>
      <p:bldP spid="35" grpId="0"/>
      <p:bldP spid="36" grpId="0"/>
      <p:bldP spid="3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vak 4">
            <a:extLst>
              <a:ext uri="{FF2B5EF4-FFF2-40B4-BE49-F238E27FC236}">
                <a16:creationId xmlns:a16="http://schemas.microsoft.com/office/drawing/2014/main" id="{C4AB5DF5-E2DF-4445-AECB-DE9A603EDF4D}"/>
              </a:ext>
            </a:extLst>
          </p:cNvPr>
          <p:cNvSpPr txBox="1"/>
          <p:nvPr/>
        </p:nvSpPr>
        <p:spPr>
          <a:xfrm>
            <a:off x="790246" y="3047125"/>
            <a:ext cx="627519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Huiswerk</a:t>
            </a:r>
          </a:p>
          <a:p>
            <a:endParaRPr lang="nl-NL" sz="28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r>
              <a:rPr lang="nl-NL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v</a:t>
            </a:r>
            <a:r>
              <a:rPr lang="nl-NL" sz="2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oor 15-10-19</a:t>
            </a:r>
          </a:p>
          <a:p>
            <a:r>
              <a:rPr lang="nl-NL" sz="2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Opgave 83 t/m 90</a:t>
            </a:r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B5BF4BD0-39F6-4EE8-A32C-915F78F1D2C7}"/>
              </a:ext>
            </a:extLst>
          </p:cNvPr>
          <p:cNvSpPr txBox="1">
            <a:spLocks/>
          </p:cNvSpPr>
          <p:nvPr/>
        </p:nvSpPr>
        <p:spPr>
          <a:xfrm>
            <a:off x="58152" y="3182"/>
            <a:ext cx="10780295" cy="3970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Com Cal – </a:t>
            </a:r>
            <a:r>
              <a:rPr lang="nl-NL" sz="2400" dirty="0" err="1">
                <a:solidFill>
                  <a:schemeClr val="accent2">
                    <a:lumMod val="75000"/>
                  </a:schemeClr>
                </a:solidFill>
              </a:rPr>
              <a:t>Hfdst</a:t>
            </a:r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. 1 Omzet en winst</a:t>
            </a:r>
          </a:p>
        </p:txBody>
      </p:sp>
      <p:pic>
        <p:nvPicPr>
          <p:cNvPr id="2" name="Afbeelding 1" descr="VOCABULIZATE: septiembre 20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047" y="736688"/>
            <a:ext cx="10058400" cy="1973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1691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vak 4">
            <a:extLst>
              <a:ext uri="{FF2B5EF4-FFF2-40B4-BE49-F238E27FC236}">
                <a16:creationId xmlns:a16="http://schemas.microsoft.com/office/drawing/2014/main" id="{C4AB5DF5-E2DF-4445-AECB-DE9A603EDF4D}"/>
              </a:ext>
            </a:extLst>
          </p:cNvPr>
          <p:cNvSpPr txBox="1"/>
          <p:nvPr/>
        </p:nvSpPr>
        <p:spPr>
          <a:xfrm>
            <a:off x="1192404" y="1137500"/>
            <a:ext cx="66180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Afsluiting les en vooruitblik next </a:t>
            </a:r>
            <a:r>
              <a:rPr lang="nl-NL" sz="2400" dirty="0" err="1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lesson</a:t>
            </a:r>
            <a:endParaRPr lang="nl-NL" sz="2400" dirty="0">
              <a:ln w="0"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6B5ED7B4-628A-4A24-9FC3-C2104176B8A4}"/>
              </a:ext>
            </a:extLst>
          </p:cNvPr>
          <p:cNvSpPr txBox="1"/>
          <p:nvPr/>
        </p:nvSpPr>
        <p:spPr>
          <a:xfrm>
            <a:off x="782501" y="1999348"/>
            <a:ext cx="6618095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Vandaag hebben we het gehad over</a:t>
            </a:r>
            <a:endParaRPr lang="nl-NL" sz="2400" dirty="0">
              <a:ln w="0"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Para </a:t>
            </a:r>
            <a:r>
              <a:rPr lang="nl-NL" sz="240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7 Brutowinstpercentages berekenen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sz="2400" dirty="0" smtClean="0">
              <a:ln w="0"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sz="2400" dirty="0" smtClean="0">
              <a:ln w="0"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r>
              <a:rPr lang="nl-NL" sz="24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Volgende les </a:t>
            </a:r>
          </a:p>
          <a:p>
            <a:r>
              <a:rPr lang="nl-NL" sz="24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Brutowinstpercentages berekenen</a:t>
            </a:r>
          </a:p>
          <a:p>
            <a:endParaRPr lang="nl-NL" sz="2400" dirty="0">
              <a:ln w="0"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endParaRPr lang="nl-NL" sz="2400" dirty="0" smtClean="0">
              <a:ln w="0"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endParaRPr lang="nl-NL" sz="2400" dirty="0">
              <a:ln w="0"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endParaRPr lang="nl-NL" sz="2400" dirty="0">
              <a:ln w="0"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r>
              <a:rPr lang="nl-NL" sz="24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Huiswerk zijn de opgaven. Alles via classroom</a:t>
            </a:r>
            <a:endParaRPr lang="nl-NL" sz="2400" dirty="0">
              <a:ln w="0"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B5BF4BD0-39F6-4EE8-A32C-915F78F1D2C7}"/>
              </a:ext>
            </a:extLst>
          </p:cNvPr>
          <p:cNvSpPr txBox="1">
            <a:spLocks/>
          </p:cNvSpPr>
          <p:nvPr/>
        </p:nvSpPr>
        <p:spPr>
          <a:xfrm>
            <a:off x="58152" y="3182"/>
            <a:ext cx="10780295" cy="3970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Com Cal – </a:t>
            </a:r>
            <a:r>
              <a:rPr lang="nl-NL" sz="2400" dirty="0" err="1">
                <a:solidFill>
                  <a:schemeClr val="accent2">
                    <a:lumMod val="75000"/>
                  </a:schemeClr>
                </a:solidFill>
              </a:rPr>
              <a:t>Hfdst</a:t>
            </a:r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. 1 Omzet en winst</a:t>
            </a:r>
          </a:p>
        </p:txBody>
      </p:sp>
      <p:pic>
        <p:nvPicPr>
          <p:cNvPr id="2" name="Afbeelding 1" descr="Weekend Festival – Wikipedi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6958" y="1818290"/>
            <a:ext cx="3909848" cy="3909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9757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>
            <a:extLst>
              <a:ext uri="{FF2B5EF4-FFF2-40B4-BE49-F238E27FC236}">
                <a16:creationId xmlns:a16="http://schemas.microsoft.com/office/drawing/2014/main" id="{A092C6CF-8182-42AB-A7B3-34427FC0B7AD}"/>
              </a:ext>
            </a:extLst>
          </p:cNvPr>
          <p:cNvSpPr txBox="1">
            <a:spLocks/>
          </p:cNvSpPr>
          <p:nvPr/>
        </p:nvSpPr>
        <p:spPr>
          <a:xfrm>
            <a:off x="0" y="6"/>
            <a:ext cx="10780295" cy="3970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Com Cal – </a:t>
            </a:r>
            <a:r>
              <a:rPr lang="nl-NL" sz="2400" dirty="0" err="1">
                <a:solidFill>
                  <a:schemeClr val="accent2">
                    <a:lumMod val="75000"/>
                  </a:schemeClr>
                </a:solidFill>
              </a:rPr>
              <a:t>Hfdst</a:t>
            </a:r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. 1 Omzet en winst</a:t>
            </a:r>
          </a:p>
        </p:txBody>
      </p:sp>
      <p:sp>
        <p:nvSpPr>
          <p:cNvPr id="8" name="Rechthoek 7">
            <a:extLst>
              <a:ext uri="{FF2B5EF4-FFF2-40B4-BE49-F238E27FC236}">
                <a16:creationId xmlns:a16="http://schemas.microsoft.com/office/drawing/2014/main" id="{7E163C6D-54BD-4DDC-82F2-5CE59E9FDAAF}"/>
              </a:ext>
            </a:extLst>
          </p:cNvPr>
          <p:cNvSpPr/>
          <p:nvPr/>
        </p:nvSpPr>
        <p:spPr>
          <a:xfrm>
            <a:off x="787457" y="1965881"/>
            <a:ext cx="8072764" cy="2554545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3200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Terugblik vorige 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3200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Huiswerk </a:t>
            </a:r>
            <a:r>
              <a:rPr lang="nl-NL" sz="3200" dirty="0" smtClean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behandelen</a:t>
            </a:r>
            <a:endParaRPr lang="nl-NL" sz="3200" dirty="0">
              <a:ln w="0"/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3200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Leerdoelen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3200" dirty="0" smtClean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Oefenen</a:t>
            </a:r>
            <a:endParaRPr lang="nl-NL" sz="3200" dirty="0">
              <a:ln w="0"/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3200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Afsluiting les en vooruitblik next </a:t>
            </a:r>
            <a:r>
              <a:rPr lang="nl-NL" sz="3200" dirty="0" err="1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lesson</a:t>
            </a:r>
            <a:endParaRPr lang="nl-NL" sz="3200" dirty="0">
              <a:ln w="0"/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3" name="Afbeelding 2" descr="Afbeelding met binnen, zitten, zwart, scherm&#10;&#10;Automatisch gegenereerde beschrijving">
            <a:extLst>
              <a:ext uri="{FF2B5EF4-FFF2-40B4-BE49-F238E27FC236}">
                <a16:creationId xmlns:a16="http://schemas.microsoft.com/office/drawing/2014/main" id="{7796F18D-0C7E-8D4F-8C52-A464559E6729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=""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 rot="10084242">
            <a:off x="6727416" y="3071349"/>
            <a:ext cx="3667895" cy="2955496"/>
          </a:xfrm>
          <a:prstGeom prst="rect">
            <a:avLst/>
          </a:prstGeom>
        </p:spPr>
      </p:pic>
      <p:sp>
        <p:nvSpPr>
          <p:cNvPr id="5" name="Tekstvak 4">
            <a:extLst>
              <a:ext uri="{FF2B5EF4-FFF2-40B4-BE49-F238E27FC236}">
                <a16:creationId xmlns:a16="http://schemas.microsoft.com/office/drawing/2014/main" id="{1DA11AD8-1E93-254E-A62D-E4F772496B78}"/>
              </a:ext>
            </a:extLst>
          </p:cNvPr>
          <p:cNvSpPr txBox="1"/>
          <p:nvPr/>
        </p:nvSpPr>
        <p:spPr>
          <a:xfrm>
            <a:off x="267354" y="6627162"/>
            <a:ext cx="4838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>
                <a:hlinkClick r:id="rId4" tooltip="http://keepsmilingenglish.com/2015/07/confusing-verbs-14-7-verbs-followed-by-infinitive-and-ing-forms/"/>
              </a:rPr>
              <a:t>Deze foto</a:t>
            </a:r>
            <a:r>
              <a:rPr lang="nl-NL" sz="900" dirty="0"/>
              <a:t> van Onbekende auteur is </a:t>
            </a:r>
            <a:r>
              <a:rPr lang="nl-NL" sz="900" dirty="0" err="1"/>
              <a:t>gelicentieerd</a:t>
            </a:r>
            <a:r>
              <a:rPr lang="nl-NL" sz="900" dirty="0"/>
              <a:t> onder </a:t>
            </a:r>
            <a:r>
              <a:rPr lang="nl-NL" sz="900" dirty="0">
                <a:hlinkClick r:id="rId5" tooltip="https://creativecommons.org/licenses/by-nc/3.0/"/>
              </a:rPr>
              <a:t>CC BY-NC</a:t>
            </a:r>
            <a:endParaRPr lang="nl-NL" sz="900" dirty="0"/>
          </a:p>
        </p:txBody>
      </p:sp>
    </p:spTree>
    <p:extLst>
      <p:ext uri="{BB962C8B-B14F-4D97-AF65-F5344CB8AC3E}">
        <p14:creationId xmlns:p14="http://schemas.microsoft.com/office/powerpoint/2010/main" val="2575446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>
            <a:extLst>
              <a:ext uri="{FF2B5EF4-FFF2-40B4-BE49-F238E27FC236}">
                <a16:creationId xmlns:a16="http://schemas.microsoft.com/office/drawing/2014/main" id="{A092C6CF-8182-42AB-A7B3-34427FC0B7AD}"/>
              </a:ext>
            </a:extLst>
          </p:cNvPr>
          <p:cNvSpPr txBox="1">
            <a:spLocks/>
          </p:cNvSpPr>
          <p:nvPr/>
        </p:nvSpPr>
        <p:spPr>
          <a:xfrm>
            <a:off x="0" y="6"/>
            <a:ext cx="10780295" cy="3970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Com Cal – </a:t>
            </a:r>
            <a:r>
              <a:rPr lang="nl-NL" sz="2400" dirty="0" err="1">
                <a:solidFill>
                  <a:schemeClr val="accent2">
                    <a:lumMod val="75000"/>
                  </a:schemeClr>
                </a:solidFill>
              </a:rPr>
              <a:t>Hfdst</a:t>
            </a:r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. 1 Omzet en winst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070C7B8A-E68F-4889-B7E0-F2576D8E973F}"/>
              </a:ext>
            </a:extLst>
          </p:cNvPr>
          <p:cNvSpPr txBox="1"/>
          <p:nvPr/>
        </p:nvSpPr>
        <p:spPr>
          <a:xfrm>
            <a:off x="1041991" y="1070848"/>
            <a:ext cx="889945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IWO = werkelijk betaalde inkoopprijs excl. Btw van de 		 verkochte artikelen</a:t>
            </a:r>
            <a:endParaRPr lang="nl-NL" sz="2800" dirty="0">
              <a:ln w="0"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5" name="Tekstvak 14">
            <a:extLst>
              <a:ext uri="{FF2B5EF4-FFF2-40B4-BE49-F238E27FC236}">
                <a16:creationId xmlns:a16="http://schemas.microsoft.com/office/drawing/2014/main" id="{070C7B8A-E68F-4889-B7E0-F2576D8E973F}"/>
              </a:ext>
            </a:extLst>
          </p:cNvPr>
          <p:cNvSpPr txBox="1"/>
          <p:nvPr/>
        </p:nvSpPr>
        <p:spPr>
          <a:xfrm>
            <a:off x="1041991" y="2698766"/>
            <a:ext cx="90395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Berekenen IWO door uit te gaan van:</a:t>
            </a:r>
            <a:endParaRPr lang="nl-NL" sz="2800" dirty="0">
              <a:ln w="0"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070C7B8A-E68F-4889-B7E0-F2576D8E973F}"/>
              </a:ext>
            </a:extLst>
          </p:cNvPr>
          <p:cNvSpPr txBox="1"/>
          <p:nvPr/>
        </p:nvSpPr>
        <p:spPr>
          <a:xfrm>
            <a:off x="1310005" y="3221986"/>
            <a:ext cx="688806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8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individueel te volgen producten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80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</a:t>
            </a:r>
            <a:r>
              <a:rPr lang="nl-NL" sz="28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ndividueel niet te volgen producten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80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d</a:t>
            </a:r>
            <a:r>
              <a:rPr lang="nl-NL" sz="28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 brutowinst</a:t>
            </a:r>
            <a:endParaRPr lang="nl-NL" sz="2800" dirty="0">
              <a:ln w="0"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75559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>
            <a:extLst>
              <a:ext uri="{FF2B5EF4-FFF2-40B4-BE49-F238E27FC236}">
                <a16:creationId xmlns:a16="http://schemas.microsoft.com/office/drawing/2014/main" id="{A092C6CF-8182-42AB-A7B3-34427FC0B7AD}"/>
              </a:ext>
            </a:extLst>
          </p:cNvPr>
          <p:cNvSpPr txBox="1">
            <a:spLocks/>
          </p:cNvSpPr>
          <p:nvPr/>
        </p:nvSpPr>
        <p:spPr>
          <a:xfrm>
            <a:off x="0" y="6"/>
            <a:ext cx="10780295" cy="3970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Com Cal – </a:t>
            </a:r>
            <a:r>
              <a:rPr lang="nl-NL" sz="2400" dirty="0" err="1">
                <a:solidFill>
                  <a:schemeClr val="accent2">
                    <a:lumMod val="75000"/>
                  </a:schemeClr>
                </a:solidFill>
              </a:rPr>
              <a:t>Hfdst</a:t>
            </a:r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. 1 Omzet en winst</a:t>
            </a: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070C7B8A-E68F-4889-B7E0-F2576D8E973F}"/>
              </a:ext>
            </a:extLst>
          </p:cNvPr>
          <p:cNvSpPr txBox="1"/>
          <p:nvPr/>
        </p:nvSpPr>
        <p:spPr>
          <a:xfrm>
            <a:off x="1" y="606108"/>
            <a:ext cx="1209554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70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</a:t>
            </a:r>
            <a:r>
              <a:rPr lang="nl-NL" sz="27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ndividueel niet te volgen producten – we weten geen specifieke inkoopprijs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070C7B8A-E68F-4889-B7E0-F2576D8E973F}"/>
              </a:ext>
            </a:extLst>
          </p:cNvPr>
          <p:cNvSpPr txBox="1"/>
          <p:nvPr/>
        </p:nvSpPr>
        <p:spPr>
          <a:xfrm>
            <a:off x="742709" y="1707632"/>
            <a:ext cx="54265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Hulpschema om IWO te bepalen:</a:t>
            </a:r>
          </a:p>
        </p:txBody>
      </p:sp>
      <p:sp>
        <p:nvSpPr>
          <p:cNvPr id="6" name="Tekstvak 5"/>
          <p:cNvSpPr txBox="1"/>
          <p:nvPr/>
        </p:nvSpPr>
        <p:spPr>
          <a:xfrm>
            <a:off x="891251" y="2754774"/>
            <a:ext cx="23496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Beginvoorraad</a:t>
            </a:r>
            <a:endParaRPr lang="nl-NL" sz="2400" dirty="0"/>
          </a:p>
        </p:txBody>
      </p:sp>
      <p:sp>
        <p:nvSpPr>
          <p:cNvPr id="9" name="Tekstvak 8"/>
          <p:cNvSpPr txBox="1"/>
          <p:nvPr/>
        </p:nvSpPr>
        <p:spPr>
          <a:xfrm>
            <a:off x="891250" y="3216439"/>
            <a:ext cx="28936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Inkopen (excl. btw)</a:t>
            </a:r>
            <a:endParaRPr lang="nl-NL" sz="2400" dirty="0"/>
          </a:p>
        </p:txBody>
      </p:sp>
      <p:sp>
        <p:nvSpPr>
          <p:cNvPr id="10" name="Tekstvak 9"/>
          <p:cNvSpPr txBox="1"/>
          <p:nvPr/>
        </p:nvSpPr>
        <p:spPr>
          <a:xfrm>
            <a:off x="891250" y="3678104"/>
            <a:ext cx="35071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Beschikbare voorraad</a:t>
            </a:r>
            <a:endParaRPr lang="nl-NL" sz="2400" dirty="0"/>
          </a:p>
        </p:txBody>
      </p:sp>
      <p:sp>
        <p:nvSpPr>
          <p:cNvPr id="11" name="Tekstvak 10"/>
          <p:cNvSpPr txBox="1"/>
          <p:nvPr/>
        </p:nvSpPr>
        <p:spPr>
          <a:xfrm>
            <a:off x="891250" y="4139769"/>
            <a:ext cx="35071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Eindvoorraad</a:t>
            </a:r>
            <a:endParaRPr lang="nl-NL" sz="2400" dirty="0"/>
          </a:p>
        </p:txBody>
      </p:sp>
      <p:sp>
        <p:nvSpPr>
          <p:cNvPr id="12" name="Tekstvak 11"/>
          <p:cNvSpPr txBox="1"/>
          <p:nvPr/>
        </p:nvSpPr>
        <p:spPr>
          <a:xfrm>
            <a:off x="891250" y="4604911"/>
            <a:ext cx="35071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IWO</a:t>
            </a:r>
            <a:endParaRPr lang="nl-NL" sz="2400" dirty="0"/>
          </a:p>
        </p:txBody>
      </p:sp>
      <p:cxnSp>
        <p:nvCxnSpPr>
          <p:cNvPr id="13" name="Rechte verbindingslijn 12"/>
          <p:cNvCxnSpPr/>
          <p:nvPr/>
        </p:nvCxnSpPr>
        <p:spPr>
          <a:xfrm>
            <a:off x="972273" y="3678104"/>
            <a:ext cx="5760000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Rechte verbindingslijn 14"/>
          <p:cNvCxnSpPr/>
          <p:nvPr/>
        </p:nvCxnSpPr>
        <p:spPr>
          <a:xfrm>
            <a:off x="972273" y="4601434"/>
            <a:ext cx="5760000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kstvak 13"/>
          <p:cNvSpPr txBox="1"/>
          <p:nvPr/>
        </p:nvSpPr>
        <p:spPr>
          <a:xfrm>
            <a:off x="6813296" y="3216439"/>
            <a:ext cx="3240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+</a:t>
            </a:r>
            <a:endParaRPr lang="nl-NL" sz="2400" dirty="0"/>
          </a:p>
        </p:txBody>
      </p:sp>
      <p:sp>
        <p:nvSpPr>
          <p:cNvPr id="18" name="Tekstvak 17"/>
          <p:cNvSpPr txBox="1"/>
          <p:nvPr/>
        </p:nvSpPr>
        <p:spPr>
          <a:xfrm>
            <a:off x="6813295" y="4139769"/>
            <a:ext cx="3240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/>
              <a:t>-</a:t>
            </a:r>
          </a:p>
        </p:txBody>
      </p:sp>
    </p:spTree>
    <p:extLst>
      <p:ext uri="{BB962C8B-B14F-4D97-AF65-F5344CB8AC3E}">
        <p14:creationId xmlns:p14="http://schemas.microsoft.com/office/powerpoint/2010/main" val="2704812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>
            <a:extLst>
              <a:ext uri="{FF2B5EF4-FFF2-40B4-BE49-F238E27FC236}">
                <a16:creationId xmlns:a16="http://schemas.microsoft.com/office/drawing/2014/main" id="{A092C6CF-8182-42AB-A7B3-34427FC0B7AD}"/>
              </a:ext>
            </a:extLst>
          </p:cNvPr>
          <p:cNvSpPr txBox="1">
            <a:spLocks/>
          </p:cNvSpPr>
          <p:nvPr/>
        </p:nvSpPr>
        <p:spPr>
          <a:xfrm>
            <a:off x="0" y="6"/>
            <a:ext cx="10780295" cy="3970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Com Cal – </a:t>
            </a:r>
            <a:r>
              <a:rPr lang="nl-NL" sz="2400" dirty="0" err="1">
                <a:solidFill>
                  <a:schemeClr val="accent2">
                    <a:lumMod val="75000"/>
                  </a:schemeClr>
                </a:solidFill>
              </a:rPr>
              <a:t>Hfdst</a:t>
            </a:r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. 1 Omzet en winst</a:t>
            </a: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070C7B8A-E68F-4889-B7E0-F2576D8E973F}"/>
              </a:ext>
            </a:extLst>
          </p:cNvPr>
          <p:cNvSpPr txBox="1"/>
          <p:nvPr/>
        </p:nvSpPr>
        <p:spPr>
          <a:xfrm>
            <a:off x="891250" y="544503"/>
            <a:ext cx="37849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Vanuit de brutowinst</a:t>
            </a:r>
          </a:p>
        </p:txBody>
      </p:sp>
      <p:sp>
        <p:nvSpPr>
          <p:cNvPr id="31" name="Stroomdiagram: Magnetische schijf 30"/>
          <p:cNvSpPr/>
          <p:nvPr/>
        </p:nvSpPr>
        <p:spPr>
          <a:xfrm>
            <a:off x="2135199" y="5009296"/>
            <a:ext cx="1844594" cy="1088136"/>
          </a:xfrm>
          <a:prstGeom prst="flowChartMagneticDisk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2" name="Tekstvak 31"/>
          <p:cNvSpPr txBox="1"/>
          <p:nvPr/>
        </p:nvSpPr>
        <p:spPr>
          <a:xfrm>
            <a:off x="2299516" y="5496153"/>
            <a:ext cx="1417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/>
              <a:t>Brutowinst</a:t>
            </a:r>
            <a:endParaRPr lang="nl-NL" sz="2000" dirty="0"/>
          </a:p>
        </p:txBody>
      </p:sp>
      <p:sp>
        <p:nvSpPr>
          <p:cNvPr id="33" name="Stroomdiagram: Magnetische schijf 32"/>
          <p:cNvSpPr/>
          <p:nvPr/>
        </p:nvSpPr>
        <p:spPr>
          <a:xfrm>
            <a:off x="2137277" y="4294324"/>
            <a:ext cx="1844594" cy="1088136"/>
          </a:xfrm>
          <a:prstGeom prst="flowChartMagneticDisk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4" name="Tekstvak 33"/>
          <p:cNvSpPr txBox="1"/>
          <p:nvPr/>
        </p:nvSpPr>
        <p:spPr>
          <a:xfrm>
            <a:off x="2226223" y="4669115"/>
            <a:ext cx="16459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Inkoopwaarde omzet (IWO)</a:t>
            </a:r>
            <a:endParaRPr lang="nl-NL" dirty="0"/>
          </a:p>
        </p:txBody>
      </p:sp>
      <p:sp>
        <p:nvSpPr>
          <p:cNvPr id="35" name="Stroomdiagram: Magnetische schijf 34"/>
          <p:cNvSpPr/>
          <p:nvPr/>
        </p:nvSpPr>
        <p:spPr>
          <a:xfrm>
            <a:off x="2139355" y="3530981"/>
            <a:ext cx="1844594" cy="1088136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6" name="Tekstvak 35"/>
          <p:cNvSpPr txBox="1"/>
          <p:nvPr/>
        </p:nvSpPr>
        <p:spPr>
          <a:xfrm>
            <a:off x="2349667" y="3904145"/>
            <a:ext cx="14173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Verkopen/Omzet</a:t>
            </a:r>
            <a:endParaRPr lang="nl-NL" sz="2000" dirty="0"/>
          </a:p>
        </p:txBody>
      </p:sp>
      <p:sp>
        <p:nvSpPr>
          <p:cNvPr id="37" name="Stroomdiagram: Magnetische schijf 36"/>
          <p:cNvSpPr/>
          <p:nvPr/>
        </p:nvSpPr>
        <p:spPr>
          <a:xfrm>
            <a:off x="5158815" y="5015392"/>
            <a:ext cx="1844594" cy="1088136"/>
          </a:xfrm>
          <a:prstGeom prst="flowChartMagneticDisk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8" name="Tekstvak 37"/>
          <p:cNvSpPr txBox="1"/>
          <p:nvPr/>
        </p:nvSpPr>
        <p:spPr>
          <a:xfrm>
            <a:off x="5361555" y="5506102"/>
            <a:ext cx="1417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60%</a:t>
            </a:r>
          </a:p>
        </p:txBody>
      </p:sp>
      <p:sp>
        <p:nvSpPr>
          <p:cNvPr id="39" name="Stroomdiagram: Magnetische schijf 38"/>
          <p:cNvSpPr/>
          <p:nvPr/>
        </p:nvSpPr>
        <p:spPr>
          <a:xfrm>
            <a:off x="5160893" y="4300420"/>
            <a:ext cx="1844594" cy="1088136"/>
          </a:xfrm>
          <a:prstGeom prst="flowChartMagneticDisk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0" name="Tekstvak 39"/>
          <p:cNvSpPr txBox="1"/>
          <p:nvPr/>
        </p:nvSpPr>
        <p:spPr>
          <a:xfrm>
            <a:off x="5249838" y="4849628"/>
            <a:ext cx="16459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40</a:t>
            </a:r>
            <a:r>
              <a:rPr lang="nl-NL" dirty="0" smtClean="0"/>
              <a:t>%</a:t>
            </a:r>
            <a:endParaRPr lang="nl-NL" dirty="0"/>
          </a:p>
        </p:txBody>
      </p:sp>
      <p:sp>
        <p:nvSpPr>
          <p:cNvPr id="41" name="Stroomdiagram: Magnetische schijf 40"/>
          <p:cNvSpPr/>
          <p:nvPr/>
        </p:nvSpPr>
        <p:spPr>
          <a:xfrm>
            <a:off x="5162971" y="3537077"/>
            <a:ext cx="1844594" cy="1088136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2" name="Tekstvak 41"/>
          <p:cNvSpPr txBox="1"/>
          <p:nvPr/>
        </p:nvSpPr>
        <p:spPr>
          <a:xfrm>
            <a:off x="5364138" y="4056326"/>
            <a:ext cx="1417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100%</a:t>
            </a:r>
            <a:endParaRPr lang="nl-NL" sz="2000" dirty="0"/>
          </a:p>
        </p:txBody>
      </p:sp>
      <p:sp>
        <p:nvSpPr>
          <p:cNvPr id="43" name="Pijl-omlaag 42"/>
          <p:cNvSpPr/>
          <p:nvPr/>
        </p:nvSpPr>
        <p:spPr>
          <a:xfrm flipH="1">
            <a:off x="4393325" y="2202840"/>
            <a:ext cx="240104" cy="360306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8" name="Stroomdiagram: Magnetische schijf 47"/>
          <p:cNvSpPr/>
          <p:nvPr/>
        </p:nvSpPr>
        <p:spPr>
          <a:xfrm>
            <a:off x="2143511" y="2818263"/>
            <a:ext cx="1844594" cy="1088136"/>
          </a:xfrm>
          <a:prstGeom prst="flowChartMagneticDisk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9" name="Tekstvak 48"/>
          <p:cNvSpPr txBox="1"/>
          <p:nvPr/>
        </p:nvSpPr>
        <p:spPr>
          <a:xfrm>
            <a:off x="2646643" y="3383208"/>
            <a:ext cx="1120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BTW</a:t>
            </a:r>
            <a:endParaRPr lang="nl-NL" dirty="0"/>
          </a:p>
        </p:txBody>
      </p:sp>
      <p:sp>
        <p:nvSpPr>
          <p:cNvPr id="50" name="Stroomdiagram: Magnetische schijf 49"/>
          <p:cNvSpPr/>
          <p:nvPr/>
        </p:nvSpPr>
        <p:spPr>
          <a:xfrm>
            <a:off x="2145589" y="2054920"/>
            <a:ext cx="1844594" cy="1088136"/>
          </a:xfrm>
          <a:prstGeom prst="flowChartMagneticDisk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1" name="Tekstvak 50"/>
          <p:cNvSpPr txBox="1"/>
          <p:nvPr/>
        </p:nvSpPr>
        <p:spPr>
          <a:xfrm>
            <a:off x="2355901" y="2428084"/>
            <a:ext cx="14173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Omzet Incl. btw</a:t>
            </a:r>
            <a:endParaRPr lang="nl-NL" sz="2000" dirty="0"/>
          </a:p>
        </p:txBody>
      </p:sp>
      <p:sp>
        <p:nvSpPr>
          <p:cNvPr id="52" name="Stroomdiagram: Magnetische schijf 51"/>
          <p:cNvSpPr/>
          <p:nvPr/>
        </p:nvSpPr>
        <p:spPr>
          <a:xfrm>
            <a:off x="5156737" y="2835100"/>
            <a:ext cx="1844594" cy="1088136"/>
          </a:xfrm>
          <a:prstGeom prst="flowChartMagneticDisk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3" name="Tekstvak 52"/>
          <p:cNvSpPr txBox="1"/>
          <p:nvPr/>
        </p:nvSpPr>
        <p:spPr>
          <a:xfrm>
            <a:off x="5245682" y="3384308"/>
            <a:ext cx="16459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21</a:t>
            </a:r>
            <a:r>
              <a:rPr lang="nl-NL" dirty="0" smtClean="0"/>
              <a:t>%</a:t>
            </a:r>
            <a:endParaRPr lang="nl-NL" dirty="0"/>
          </a:p>
        </p:txBody>
      </p:sp>
      <p:sp>
        <p:nvSpPr>
          <p:cNvPr id="54" name="Stroomdiagram: Magnetische schijf 53"/>
          <p:cNvSpPr/>
          <p:nvPr/>
        </p:nvSpPr>
        <p:spPr>
          <a:xfrm>
            <a:off x="5158815" y="2071757"/>
            <a:ext cx="1844594" cy="1088136"/>
          </a:xfrm>
          <a:prstGeom prst="flowChartMagneticDisk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5" name="Tekstvak 54"/>
          <p:cNvSpPr txBox="1"/>
          <p:nvPr/>
        </p:nvSpPr>
        <p:spPr>
          <a:xfrm>
            <a:off x="5359982" y="2591006"/>
            <a:ext cx="1417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121%</a:t>
            </a: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724184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troomdiagram: Magnetische schijf 80"/>
          <p:cNvSpPr/>
          <p:nvPr/>
        </p:nvSpPr>
        <p:spPr>
          <a:xfrm>
            <a:off x="8975214" y="2126338"/>
            <a:ext cx="1844594" cy="1088136"/>
          </a:xfrm>
          <a:prstGeom prst="flowChartMagneticDisk">
            <a:avLst/>
          </a:prstGeom>
          <a:solidFill>
            <a:schemeClr val="bg1">
              <a:lumMod val="75000"/>
              <a:alpha val="3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6" name="Stroomdiagram: Magnetische schijf 75"/>
          <p:cNvSpPr/>
          <p:nvPr/>
        </p:nvSpPr>
        <p:spPr>
          <a:xfrm>
            <a:off x="7119514" y="3573621"/>
            <a:ext cx="1844594" cy="1088136"/>
          </a:xfrm>
          <a:prstGeom prst="flowChartMagneticDisk">
            <a:avLst/>
          </a:prstGeom>
          <a:solidFill>
            <a:schemeClr val="bg1">
              <a:lumMod val="75000"/>
              <a:alpha val="3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5" name="Stroomdiagram: Magnetische schijf 74"/>
          <p:cNvSpPr/>
          <p:nvPr/>
        </p:nvSpPr>
        <p:spPr>
          <a:xfrm>
            <a:off x="7128477" y="4311598"/>
            <a:ext cx="1844594" cy="1088136"/>
          </a:xfrm>
          <a:prstGeom prst="flowChartMagneticDisk">
            <a:avLst/>
          </a:prstGeom>
          <a:solidFill>
            <a:schemeClr val="bg1">
              <a:lumMod val="75000"/>
              <a:alpha val="3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2" name="Stroomdiagram: Magnetische schijf 71"/>
          <p:cNvSpPr/>
          <p:nvPr/>
        </p:nvSpPr>
        <p:spPr>
          <a:xfrm>
            <a:off x="5263825" y="5061766"/>
            <a:ext cx="1844594" cy="1088136"/>
          </a:xfrm>
          <a:prstGeom prst="flowChartMagneticDisk">
            <a:avLst/>
          </a:prstGeom>
          <a:solidFill>
            <a:schemeClr val="bg1">
              <a:lumMod val="75000"/>
              <a:alpha val="3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A092C6CF-8182-42AB-A7B3-34427FC0B7AD}"/>
              </a:ext>
            </a:extLst>
          </p:cNvPr>
          <p:cNvSpPr txBox="1">
            <a:spLocks/>
          </p:cNvSpPr>
          <p:nvPr/>
        </p:nvSpPr>
        <p:spPr>
          <a:xfrm>
            <a:off x="0" y="6"/>
            <a:ext cx="10780295" cy="3970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Com Cal – </a:t>
            </a:r>
            <a:r>
              <a:rPr lang="nl-NL" sz="2400" dirty="0" err="1">
                <a:solidFill>
                  <a:schemeClr val="accent2">
                    <a:lumMod val="75000"/>
                  </a:schemeClr>
                </a:solidFill>
              </a:rPr>
              <a:t>Hfdst</a:t>
            </a:r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. 1 Omzet en winst</a:t>
            </a: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070C7B8A-E68F-4889-B7E0-F2576D8E973F}"/>
              </a:ext>
            </a:extLst>
          </p:cNvPr>
          <p:cNvSpPr txBox="1"/>
          <p:nvPr/>
        </p:nvSpPr>
        <p:spPr>
          <a:xfrm>
            <a:off x="25012" y="2381642"/>
            <a:ext cx="32776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8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Klassieke commerciële keten</a:t>
            </a:r>
          </a:p>
        </p:txBody>
      </p:sp>
      <p:sp>
        <p:nvSpPr>
          <p:cNvPr id="33" name="Stroomdiagram: Magnetische schijf 32"/>
          <p:cNvSpPr/>
          <p:nvPr/>
        </p:nvSpPr>
        <p:spPr>
          <a:xfrm>
            <a:off x="676027" y="5692818"/>
            <a:ext cx="1844594" cy="1088136"/>
          </a:xfrm>
          <a:prstGeom prst="flowChartMagneticDisk">
            <a:avLst/>
          </a:prstGeom>
          <a:solidFill>
            <a:srgbClr val="F8CDC4"/>
          </a:solidFill>
          <a:ln>
            <a:solidFill>
              <a:srgbClr val="D688D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4" name="Tekstvak 33"/>
          <p:cNvSpPr txBox="1"/>
          <p:nvPr/>
        </p:nvSpPr>
        <p:spPr>
          <a:xfrm>
            <a:off x="747649" y="6220870"/>
            <a:ext cx="16459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 smtClean="0"/>
              <a:t>Fabrikant</a:t>
            </a:r>
            <a:endParaRPr lang="nl-NL" dirty="0"/>
          </a:p>
        </p:txBody>
      </p:sp>
      <p:sp>
        <p:nvSpPr>
          <p:cNvPr id="35" name="Stroomdiagram: Magnetische schijf 34"/>
          <p:cNvSpPr/>
          <p:nvPr/>
        </p:nvSpPr>
        <p:spPr>
          <a:xfrm>
            <a:off x="669140" y="4929475"/>
            <a:ext cx="1844594" cy="1088136"/>
          </a:xfrm>
          <a:prstGeom prst="flowChartMagneticDisk">
            <a:avLst/>
          </a:prstGeom>
          <a:solidFill>
            <a:srgbClr val="F3AD9F"/>
          </a:solidFill>
          <a:ln>
            <a:solidFill>
              <a:srgbClr val="FE74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6" name="Tekstvak 35"/>
          <p:cNvSpPr txBox="1"/>
          <p:nvPr/>
        </p:nvSpPr>
        <p:spPr>
          <a:xfrm>
            <a:off x="669140" y="5302639"/>
            <a:ext cx="18487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Groothandel/ importeur</a:t>
            </a:r>
            <a:endParaRPr lang="nl-NL" sz="2000" dirty="0"/>
          </a:p>
        </p:txBody>
      </p:sp>
      <p:sp>
        <p:nvSpPr>
          <p:cNvPr id="48" name="Stroomdiagram: Magnetische schijf 47"/>
          <p:cNvSpPr/>
          <p:nvPr/>
        </p:nvSpPr>
        <p:spPr>
          <a:xfrm>
            <a:off x="673296" y="4216757"/>
            <a:ext cx="1844594" cy="1088136"/>
          </a:xfrm>
          <a:prstGeom prst="flowChartMagneticDisk">
            <a:avLst/>
          </a:prstGeom>
          <a:solidFill>
            <a:srgbClr val="D688D2"/>
          </a:solidFill>
          <a:ln>
            <a:solidFill>
              <a:srgbClr val="FBE5E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9" name="Tekstvak 48"/>
          <p:cNvSpPr txBox="1"/>
          <p:nvPr/>
        </p:nvSpPr>
        <p:spPr>
          <a:xfrm>
            <a:off x="708394" y="4736795"/>
            <a:ext cx="17660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 smtClean="0"/>
              <a:t>Detaillist</a:t>
            </a:r>
            <a:endParaRPr lang="nl-NL" dirty="0"/>
          </a:p>
        </p:txBody>
      </p:sp>
      <p:sp>
        <p:nvSpPr>
          <p:cNvPr id="50" name="Stroomdiagram: Magnetische schijf 49"/>
          <p:cNvSpPr/>
          <p:nvPr/>
        </p:nvSpPr>
        <p:spPr>
          <a:xfrm>
            <a:off x="675374" y="3453414"/>
            <a:ext cx="1844594" cy="1088136"/>
          </a:xfrm>
          <a:prstGeom prst="flowChartMagneticDisk">
            <a:avLst/>
          </a:prstGeom>
          <a:solidFill>
            <a:srgbClr val="C10DC1"/>
          </a:solidFill>
          <a:ln>
            <a:solidFill>
              <a:srgbClr val="CFA3C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1" name="Tekstvak 50"/>
          <p:cNvSpPr txBox="1"/>
          <p:nvPr/>
        </p:nvSpPr>
        <p:spPr>
          <a:xfrm>
            <a:off x="675374" y="3944928"/>
            <a:ext cx="18445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Consumenten</a:t>
            </a:r>
            <a:endParaRPr lang="nl-NL" sz="2000" dirty="0"/>
          </a:p>
        </p:txBody>
      </p:sp>
      <p:sp>
        <p:nvSpPr>
          <p:cNvPr id="25" name="Stroomdiagram: Magnetische schijf 24"/>
          <p:cNvSpPr/>
          <p:nvPr/>
        </p:nvSpPr>
        <p:spPr>
          <a:xfrm>
            <a:off x="3410266" y="5746603"/>
            <a:ext cx="1844594" cy="1088136"/>
          </a:xfrm>
          <a:prstGeom prst="flowChartMagneticDisk">
            <a:avLst/>
          </a:prstGeom>
          <a:solidFill>
            <a:srgbClr val="F8CDC4"/>
          </a:solidFill>
          <a:ln>
            <a:solidFill>
              <a:srgbClr val="D688D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6" name="Tekstvak 25"/>
          <p:cNvSpPr txBox="1"/>
          <p:nvPr/>
        </p:nvSpPr>
        <p:spPr>
          <a:xfrm>
            <a:off x="3302688" y="6044976"/>
            <a:ext cx="20723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 smtClean="0"/>
              <a:t>fabricage kostprijs fabrikant</a:t>
            </a:r>
            <a:endParaRPr lang="nl-NL" dirty="0"/>
          </a:p>
        </p:txBody>
      </p:sp>
      <p:sp>
        <p:nvSpPr>
          <p:cNvPr id="27" name="Stroomdiagram: Magnetische schijf 26"/>
          <p:cNvSpPr/>
          <p:nvPr/>
        </p:nvSpPr>
        <p:spPr>
          <a:xfrm>
            <a:off x="3401301" y="5020465"/>
            <a:ext cx="1844594" cy="1088136"/>
          </a:xfrm>
          <a:prstGeom prst="flowChartMagneticDisk">
            <a:avLst/>
          </a:prstGeom>
          <a:solidFill>
            <a:srgbClr val="F8CDC4"/>
          </a:solidFill>
          <a:ln>
            <a:solidFill>
              <a:srgbClr val="D688D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8" name="Tekstvak 27"/>
          <p:cNvSpPr txBox="1"/>
          <p:nvPr/>
        </p:nvSpPr>
        <p:spPr>
          <a:xfrm>
            <a:off x="3302688" y="5398645"/>
            <a:ext cx="19991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/>
              <a:t>b</a:t>
            </a:r>
            <a:r>
              <a:rPr lang="nl-NL" dirty="0" smtClean="0"/>
              <a:t>rutowinst fabrikant</a:t>
            </a:r>
            <a:endParaRPr lang="nl-NL" dirty="0"/>
          </a:p>
        </p:txBody>
      </p:sp>
      <p:sp>
        <p:nvSpPr>
          <p:cNvPr id="29" name="Stroomdiagram: Magnetische schijf 28"/>
          <p:cNvSpPr/>
          <p:nvPr/>
        </p:nvSpPr>
        <p:spPr>
          <a:xfrm>
            <a:off x="3410266" y="4280359"/>
            <a:ext cx="1844594" cy="1088136"/>
          </a:xfrm>
          <a:prstGeom prst="flowChartMagneticDisk">
            <a:avLst/>
          </a:prstGeom>
          <a:solidFill>
            <a:srgbClr val="F8CDC4"/>
          </a:solidFill>
          <a:ln>
            <a:solidFill>
              <a:srgbClr val="D688D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0" name="Tekstvak 29"/>
          <p:cNvSpPr txBox="1"/>
          <p:nvPr/>
        </p:nvSpPr>
        <p:spPr>
          <a:xfrm>
            <a:off x="3500638" y="4688689"/>
            <a:ext cx="16459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 smtClean="0"/>
              <a:t>verkoopprijs fabrikant</a:t>
            </a:r>
            <a:endParaRPr lang="nl-NL" dirty="0"/>
          </a:p>
        </p:txBody>
      </p:sp>
      <p:sp>
        <p:nvSpPr>
          <p:cNvPr id="44" name="Stroomdiagram: Magnetische schijf 43"/>
          <p:cNvSpPr/>
          <p:nvPr/>
        </p:nvSpPr>
        <p:spPr>
          <a:xfrm>
            <a:off x="5263825" y="4333427"/>
            <a:ext cx="1844594" cy="1088136"/>
          </a:xfrm>
          <a:prstGeom prst="flowChartMagneticDisk">
            <a:avLst/>
          </a:prstGeom>
          <a:solidFill>
            <a:srgbClr val="F3AD9F"/>
          </a:solidFill>
          <a:ln>
            <a:solidFill>
              <a:srgbClr val="FE74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5" name="Tekstvak 44"/>
          <p:cNvSpPr txBox="1"/>
          <p:nvPr/>
        </p:nvSpPr>
        <p:spPr>
          <a:xfrm>
            <a:off x="5263825" y="4706591"/>
            <a:ext cx="18487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inkoopprijs groothandel</a:t>
            </a:r>
            <a:endParaRPr lang="nl-NL" sz="2000" dirty="0"/>
          </a:p>
        </p:txBody>
      </p:sp>
      <p:sp>
        <p:nvSpPr>
          <p:cNvPr id="46" name="Stroomdiagram: Magnetische schijf 45"/>
          <p:cNvSpPr/>
          <p:nvPr/>
        </p:nvSpPr>
        <p:spPr>
          <a:xfrm>
            <a:off x="5263824" y="3607290"/>
            <a:ext cx="1844594" cy="1088136"/>
          </a:xfrm>
          <a:prstGeom prst="flowChartMagneticDisk">
            <a:avLst/>
          </a:prstGeom>
          <a:solidFill>
            <a:srgbClr val="F3AD9F"/>
          </a:solidFill>
          <a:ln>
            <a:solidFill>
              <a:srgbClr val="FE74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7" name="Tekstvak 46"/>
          <p:cNvSpPr txBox="1"/>
          <p:nvPr/>
        </p:nvSpPr>
        <p:spPr>
          <a:xfrm>
            <a:off x="5263824" y="3980454"/>
            <a:ext cx="18487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brutowinst groothandel</a:t>
            </a:r>
            <a:endParaRPr lang="nl-NL" sz="2000" dirty="0"/>
          </a:p>
        </p:txBody>
      </p:sp>
      <p:sp>
        <p:nvSpPr>
          <p:cNvPr id="56" name="Stroomdiagram: Magnetische schijf 55"/>
          <p:cNvSpPr/>
          <p:nvPr/>
        </p:nvSpPr>
        <p:spPr>
          <a:xfrm>
            <a:off x="5263823" y="2890116"/>
            <a:ext cx="1844594" cy="1088136"/>
          </a:xfrm>
          <a:prstGeom prst="flowChartMagneticDisk">
            <a:avLst/>
          </a:prstGeom>
          <a:solidFill>
            <a:srgbClr val="F3AD9F"/>
          </a:solidFill>
          <a:ln>
            <a:solidFill>
              <a:srgbClr val="FE74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7" name="Tekstvak 56"/>
          <p:cNvSpPr txBox="1"/>
          <p:nvPr/>
        </p:nvSpPr>
        <p:spPr>
          <a:xfrm>
            <a:off x="5263823" y="3263280"/>
            <a:ext cx="18487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verkoopprijs groothandel</a:t>
            </a:r>
            <a:endParaRPr lang="nl-NL" sz="2000" dirty="0"/>
          </a:p>
        </p:txBody>
      </p:sp>
      <p:sp>
        <p:nvSpPr>
          <p:cNvPr id="58" name="Stroomdiagram: Magnetische schijf 57"/>
          <p:cNvSpPr/>
          <p:nvPr/>
        </p:nvSpPr>
        <p:spPr>
          <a:xfrm>
            <a:off x="7108417" y="2836328"/>
            <a:ext cx="1844594" cy="1088136"/>
          </a:xfrm>
          <a:prstGeom prst="flowChartMagneticDisk">
            <a:avLst/>
          </a:prstGeom>
          <a:solidFill>
            <a:srgbClr val="D688D2"/>
          </a:solidFill>
          <a:ln>
            <a:solidFill>
              <a:srgbClr val="FBE5E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9" name="Tekstvak 58"/>
          <p:cNvSpPr txBox="1"/>
          <p:nvPr/>
        </p:nvSpPr>
        <p:spPr>
          <a:xfrm>
            <a:off x="7106339" y="3216253"/>
            <a:ext cx="18445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 smtClean="0"/>
              <a:t>Inkoopprijs detaillist</a:t>
            </a:r>
            <a:endParaRPr lang="nl-NL" dirty="0"/>
          </a:p>
        </p:txBody>
      </p:sp>
      <p:sp>
        <p:nvSpPr>
          <p:cNvPr id="60" name="Stroomdiagram: Magnetische schijf 59"/>
          <p:cNvSpPr/>
          <p:nvPr/>
        </p:nvSpPr>
        <p:spPr>
          <a:xfrm>
            <a:off x="7090488" y="2110185"/>
            <a:ext cx="1844594" cy="1088136"/>
          </a:xfrm>
          <a:prstGeom prst="flowChartMagneticDisk">
            <a:avLst/>
          </a:prstGeom>
          <a:solidFill>
            <a:srgbClr val="D688D2"/>
          </a:solidFill>
          <a:ln>
            <a:solidFill>
              <a:srgbClr val="FBE5E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1" name="Tekstvak 60"/>
          <p:cNvSpPr txBox="1"/>
          <p:nvPr/>
        </p:nvSpPr>
        <p:spPr>
          <a:xfrm>
            <a:off x="7088410" y="2490110"/>
            <a:ext cx="18445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 smtClean="0"/>
              <a:t>brutowinst detaillist</a:t>
            </a:r>
            <a:endParaRPr lang="nl-NL" dirty="0"/>
          </a:p>
        </p:txBody>
      </p:sp>
      <p:sp>
        <p:nvSpPr>
          <p:cNvPr id="62" name="Stroomdiagram: Magnetische schijf 61"/>
          <p:cNvSpPr/>
          <p:nvPr/>
        </p:nvSpPr>
        <p:spPr>
          <a:xfrm>
            <a:off x="7099452" y="1384034"/>
            <a:ext cx="1844594" cy="1088136"/>
          </a:xfrm>
          <a:prstGeom prst="flowChartMagneticDisk">
            <a:avLst/>
          </a:prstGeom>
          <a:solidFill>
            <a:srgbClr val="D688D2"/>
          </a:solidFill>
          <a:ln>
            <a:solidFill>
              <a:srgbClr val="FBE5E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3" name="Tekstvak 62"/>
          <p:cNvSpPr txBox="1"/>
          <p:nvPr/>
        </p:nvSpPr>
        <p:spPr>
          <a:xfrm>
            <a:off x="7097374" y="1763959"/>
            <a:ext cx="18445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 smtClean="0"/>
              <a:t>verkoopprijs detaillist</a:t>
            </a:r>
            <a:endParaRPr lang="nl-NL" dirty="0"/>
          </a:p>
        </p:txBody>
      </p:sp>
      <p:sp>
        <p:nvSpPr>
          <p:cNvPr id="65" name="Stroomdiagram: Magnetische schijf 64"/>
          <p:cNvSpPr/>
          <p:nvPr/>
        </p:nvSpPr>
        <p:spPr>
          <a:xfrm>
            <a:off x="8948855" y="1380063"/>
            <a:ext cx="1844594" cy="1088136"/>
          </a:xfrm>
          <a:prstGeom prst="flowChartMagneticDisk">
            <a:avLst/>
          </a:prstGeom>
          <a:solidFill>
            <a:srgbClr val="C10DC1"/>
          </a:solidFill>
          <a:ln>
            <a:solidFill>
              <a:srgbClr val="CFA3C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6" name="Tekstvak 65"/>
          <p:cNvSpPr txBox="1"/>
          <p:nvPr/>
        </p:nvSpPr>
        <p:spPr>
          <a:xfrm>
            <a:off x="8850215" y="1714171"/>
            <a:ext cx="20418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 smtClean="0"/>
              <a:t>Consumentenprijs excl. btw</a:t>
            </a:r>
            <a:endParaRPr lang="nl-NL" dirty="0"/>
          </a:p>
        </p:txBody>
      </p:sp>
      <p:sp>
        <p:nvSpPr>
          <p:cNvPr id="67" name="Stroomdiagram: Magnetische schijf 66"/>
          <p:cNvSpPr/>
          <p:nvPr/>
        </p:nvSpPr>
        <p:spPr>
          <a:xfrm>
            <a:off x="8939890" y="985127"/>
            <a:ext cx="1844594" cy="765898"/>
          </a:xfrm>
          <a:prstGeom prst="flowChartMagneticDisk">
            <a:avLst/>
          </a:prstGeom>
          <a:solidFill>
            <a:srgbClr val="C10DC1"/>
          </a:solidFill>
          <a:ln>
            <a:solidFill>
              <a:srgbClr val="CFA3C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8" name="Tekstvak 67"/>
          <p:cNvSpPr txBox="1"/>
          <p:nvPr/>
        </p:nvSpPr>
        <p:spPr>
          <a:xfrm>
            <a:off x="8930925" y="1307130"/>
            <a:ext cx="18445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BTW</a:t>
            </a:r>
            <a:endParaRPr lang="nl-NL" sz="2000" dirty="0"/>
          </a:p>
        </p:txBody>
      </p:sp>
      <p:sp>
        <p:nvSpPr>
          <p:cNvPr id="69" name="Stroomdiagram: Magnetische schijf 68"/>
          <p:cNvSpPr/>
          <p:nvPr/>
        </p:nvSpPr>
        <p:spPr>
          <a:xfrm>
            <a:off x="8939892" y="187756"/>
            <a:ext cx="1844594" cy="1088136"/>
          </a:xfrm>
          <a:prstGeom prst="flowChartMagneticDisk">
            <a:avLst/>
          </a:prstGeom>
          <a:solidFill>
            <a:srgbClr val="C10DC1"/>
          </a:solidFill>
          <a:ln>
            <a:solidFill>
              <a:srgbClr val="CFA3C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0" name="Tekstvak 69"/>
          <p:cNvSpPr txBox="1"/>
          <p:nvPr/>
        </p:nvSpPr>
        <p:spPr>
          <a:xfrm>
            <a:off x="8841249" y="529248"/>
            <a:ext cx="20418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 smtClean="0"/>
              <a:t>Consumentenprijs incl. btw</a:t>
            </a:r>
            <a:endParaRPr lang="nl-NL" dirty="0"/>
          </a:p>
        </p:txBody>
      </p:sp>
      <p:sp>
        <p:nvSpPr>
          <p:cNvPr id="74" name="Stroomdiagram: Magnetische schijf 73"/>
          <p:cNvSpPr/>
          <p:nvPr/>
        </p:nvSpPr>
        <p:spPr>
          <a:xfrm>
            <a:off x="7137449" y="5007975"/>
            <a:ext cx="1844594" cy="1088136"/>
          </a:xfrm>
          <a:prstGeom prst="flowChartMagneticDisk">
            <a:avLst/>
          </a:prstGeom>
          <a:solidFill>
            <a:schemeClr val="bg1">
              <a:lumMod val="75000"/>
              <a:alpha val="3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1" name="Stroomdiagram: Magnetische schijf 70"/>
          <p:cNvSpPr/>
          <p:nvPr/>
        </p:nvSpPr>
        <p:spPr>
          <a:xfrm>
            <a:off x="5272788" y="5840239"/>
            <a:ext cx="1844594" cy="989215"/>
          </a:xfrm>
          <a:prstGeom prst="flowChartMagneticDisk">
            <a:avLst/>
          </a:prstGeom>
          <a:solidFill>
            <a:schemeClr val="bg1">
              <a:lumMod val="75000"/>
              <a:alpha val="3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3" name="Stroomdiagram: Magnetische schijf 72"/>
          <p:cNvSpPr/>
          <p:nvPr/>
        </p:nvSpPr>
        <p:spPr>
          <a:xfrm>
            <a:off x="7146412" y="5745952"/>
            <a:ext cx="1844594" cy="1088136"/>
          </a:xfrm>
          <a:prstGeom prst="flowChartMagneticDisk">
            <a:avLst/>
          </a:prstGeom>
          <a:solidFill>
            <a:schemeClr val="bg1">
              <a:lumMod val="75000"/>
              <a:alpha val="3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2" name="Stroomdiagram: Magnetische schijf 81"/>
          <p:cNvSpPr/>
          <p:nvPr/>
        </p:nvSpPr>
        <p:spPr>
          <a:xfrm>
            <a:off x="8984177" y="2864315"/>
            <a:ext cx="1844594" cy="1088136"/>
          </a:xfrm>
          <a:prstGeom prst="flowChartMagneticDisk">
            <a:avLst/>
          </a:prstGeom>
          <a:solidFill>
            <a:schemeClr val="bg1">
              <a:lumMod val="75000"/>
              <a:alpha val="3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7" name="Stroomdiagram: Magnetische schijf 76"/>
          <p:cNvSpPr/>
          <p:nvPr/>
        </p:nvSpPr>
        <p:spPr>
          <a:xfrm>
            <a:off x="8984178" y="3578624"/>
            <a:ext cx="1844594" cy="1088136"/>
          </a:xfrm>
          <a:prstGeom prst="flowChartMagneticDisk">
            <a:avLst/>
          </a:prstGeom>
          <a:solidFill>
            <a:schemeClr val="bg1">
              <a:lumMod val="75000"/>
              <a:alpha val="3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8" name="Stroomdiagram: Magnetische schijf 77"/>
          <p:cNvSpPr/>
          <p:nvPr/>
        </p:nvSpPr>
        <p:spPr>
          <a:xfrm>
            <a:off x="8993141" y="4316601"/>
            <a:ext cx="1844594" cy="1088136"/>
          </a:xfrm>
          <a:prstGeom prst="flowChartMagneticDisk">
            <a:avLst/>
          </a:prstGeom>
          <a:solidFill>
            <a:schemeClr val="bg1">
              <a:lumMod val="75000"/>
              <a:alpha val="3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9" name="Stroomdiagram: Magnetische schijf 78"/>
          <p:cNvSpPr/>
          <p:nvPr/>
        </p:nvSpPr>
        <p:spPr>
          <a:xfrm>
            <a:off x="9002113" y="5012978"/>
            <a:ext cx="1844594" cy="1088136"/>
          </a:xfrm>
          <a:prstGeom prst="flowChartMagneticDisk">
            <a:avLst/>
          </a:prstGeom>
          <a:solidFill>
            <a:schemeClr val="bg1">
              <a:lumMod val="75000"/>
              <a:alpha val="3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0" name="Stroomdiagram: Magnetische schijf 79"/>
          <p:cNvSpPr/>
          <p:nvPr/>
        </p:nvSpPr>
        <p:spPr>
          <a:xfrm>
            <a:off x="9011076" y="5750955"/>
            <a:ext cx="1844594" cy="1088136"/>
          </a:xfrm>
          <a:prstGeom prst="flowChartMagneticDisk">
            <a:avLst/>
          </a:prstGeom>
          <a:solidFill>
            <a:schemeClr val="bg1">
              <a:lumMod val="75000"/>
              <a:alpha val="3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42575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" grpId="0" animBg="1"/>
      <p:bldP spid="76" grpId="0" animBg="1"/>
      <p:bldP spid="75" grpId="0" animBg="1"/>
      <p:bldP spid="72" grpId="0" animBg="1"/>
      <p:bldP spid="35" grpId="0" animBg="1"/>
      <p:bldP spid="36" grpId="0"/>
      <p:bldP spid="48" grpId="0" animBg="1"/>
      <p:bldP spid="49" grpId="0"/>
      <p:bldP spid="50" grpId="0" animBg="1"/>
      <p:bldP spid="51" grpId="0"/>
      <p:bldP spid="25" grpId="0" animBg="1"/>
      <p:bldP spid="26" grpId="0"/>
      <p:bldP spid="27" grpId="0" animBg="1"/>
      <p:bldP spid="28" grpId="0"/>
      <p:bldP spid="29" grpId="0" animBg="1"/>
      <p:bldP spid="30" grpId="0"/>
      <p:bldP spid="44" grpId="0" animBg="1"/>
      <p:bldP spid="45" grpId="0"/>
      <p:bldP spid="46" grpId="0" animBg="1"/>
      <p:bldP spid="47" grpId="0"/>
      <p:bldP spid="56" grpId="0" animBg="1"/>
      <p:bldP spid="57" grpId="0"/>
      <p:bldP spid="58" grpId="0" animBg="1"/>
      <p:bldP spid="59" grpId="0"/>
      <p:bldP spid="60" grpId="0" animBg="1"/>
      <p:bldP spid="61" grpId="0"/>
      <p:bldP spid="62" grpId="0" animBg="1"/>
      <p:bldP spid="63" grpId="0"/>
      <p:bldP spid="65" grpId="0" animBg="1"/>
      <p:bldP spid="66" grpId="0"/>
      <p:bldP spid="67" grpId="0" animBg="1"/>
      <p:bldP spid="68" grpId="0"/>
      <p:bldP spid="69" grpId="0" animBg="1"/>
      <p:bldP spid="70" grpId="0"/>
      <p:bldP spid="74" grpId="0" animBg="1"/>
      <p:bldP spid="71" grpId="0" animBg="1"/>
      <p:bldP spid="73" grpId="0" animBg="1"/>
      <p:bldP spid="82" grpId="0" animBg="1"/>
      <p:bldP spid="77" grpId="0" animBg="1"/>
      <p:bldP spid="78" grpId="0" animBg="1"/>
      <p:bldP spid="79" grpId="0" animBg="1"/>
      <p:bldP spid="8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>
            <a:extLst>
              <a:ext uri="{FF2B5EF4-FFF2-40B4-BE49-F238E27FC236}">
                <a16:creationId xmlns:a16="http://schemas.microsoft.com/office/drawing/2014/main" id="{A092C6CF-8182-42AB-A7B3-34427FC0B7AD}"/>
              </a:ext>
            </a:extLst>
          </p:cNvPr>
          <p:cNvSpPr txBox="1">
            <a:spLocks/>
          </p:cNvSpPr>
          <p:nvPr/>
        </p:nvSpPr>
        <p:spPr>
          <a:xfrm>
            <a:off x="0" y="6"/>
            <a:ext cx="10780295" cy="3970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Com Cal – </a:t>
            </a:r>
            <a:r>
              <a:rPr lang="nl-NL" sz="2400" dirty="0" err="1">
                <a:solidFill>
                  <a:schemeClr val="accent2">
                    <a:lumMod val="75000"/>
                  </a:schemeClr>
                </a:solidFill>
              </a:rPr>
              <a:t>Hfdst</a:t>
            </a:r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. 1 Omzet en winst</a:t>
            </a:r>
          </a:p>
        </p:txBody>
      </p:sp>
      <p:sp>
        <p:nvSpPr>
          <p:cNvPr id="25" name="Stroomdiagram: Magnetische schijf 24"/>
          <p:cNvSpPr/>
          <p:nvPr/>
        </p:nvSpPr>
        <p:spPr>
          <a:xfrm>
            <a:off x="794657" y="5627640"/>
            <a:ext cx="1844594" cy="1088136"/>
          </a:xfrm>
          <a:prstGeom prst="flowChartMagneticDisk">
            <a:avLst/>
          </a:prstGeom>
          <a:solidFill>
            <a:srgbClr val="F8CDC4"/>
          </a:solidFill>
          <a:ln>
            <a:solidFill>
              <a:srgbClr val="D688D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6" name="Tekstvak 25"/>
          <p:cNvSpPr txBox="1"/>
          <p:nvPr/>
        </p:nvSpPr>
        <p:spPr>
          <a:xfrm>
            <a:off x="687079" y="5926013"/>
            <a:ext cx="20723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 smtClean="0"/>
              <a:t>fabricage kostprijs fabrikant</a:t>
            </a:r>
            <a:endParaRPr lang="nl-NL" dirty="0"/>
          </a:p>
        </p:txBody>
      </p:sp>
      <p:sp>
        <p:nvSpPr>
          <p:cNvPr id="27" name="Stroomdiagram: Magnetische schijf 26"/>
          <p:cNvSpPr/>
          <p:nvPr/>
        </p:nvSpPr>
        <p:spPr>
          <a:xfrm>
            <a:off x="785692" y="4901502"/>
            <a:ext cx="1844594" cy="1088136"/>
          </a:xfrm>
          <a:prstGeom prst="flowChartMagneticDisk">
            <a:avLst/>
          </a:prstGeom>
          <a:solidFill>
            <a:srgbClr val="F8CDC4"/>
          </a:solidFill>
          <a:ln>
            <a:solidFill>
              <a:srgbClr val="D688D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8" name="Tekstvak 27"/>
          <p:cNvSpPr txBox="1"/>
          <p:nvPr/>
        </p:nvSpPr>
        <p:spPr>
          <a:xfrm>
            <a:off x="687079" y="5279682"/>
            <a:ext cx="19991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/>
              <a:t>b</a:t>
            </a:r>
            <a:r>
              <a:rPr lang="nl-NL" dirty="0" smtClean="0"/>
              <a:t>rutowinst fabrikant</a:t>
            </a:r>
            <a:endParaRPr lang="nl-NL" dirty="0"/>
          </a:p>
        </p:txBody>
      </p:sp>
      <p:sp>
        <p:nvSpPr>
          <p:cNvPr id="29" name="Stroomdiagram: Magnetische schijf 28"/>
          <p:cNvSpPr/>
          <p:nvPr/>
        </p:nvSpPr>
        <p:spPr>
          <a:xfrm>
            <a:off x="794657" y="4161396"/>
            <a:ext cx="1844594" cy="1088136"/>
          </a:xfrm>
          <a:prstGeom prst="flowChartMagneticDisk">
            <a:avLst/>
          </a:prstGeom>
          <a:solidFill>
            <a:srgbClr val="F8CDC4"/>
          </a:solidFill>
          <a:ln>
            <a:solidFill>
              <a:srgbClr val="D688D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0" name="Tekstvak 29"/>
          <p:cNvSpPr txBox="1"/>
          <p:nvPr/>
        </p:nvSpPr>
        <p:spPr>
          <a:xfrm>
            <a:off x="885029" y="4569726"/>
            <a:ext cx="16459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 smtClean="0"/>
              <a:t>verkoopprijs fabrikant</a:t>
            </a:r>
            <a:endParaRPr lang="nl-NL" dirty="0"/>
          </a:p>
        </p:txBody>
      </p:sp>
      <p:sp>
        <p:nvSpPr>
          <p:cNvPr id="44" name="Stroomdiagram: Magnetische schijf 43"/>
          <p:cNvSpPr/>
          <p:nvPr/>
        </p:nvSpPr>
        <p:spPr>
          <a:xfrm>
            <a:off x="4402587" y="5634726"/>
            <a:ext cx="1844594" cy="1088136"/>
          </a:xfrm>
          <a:prstGeom prst="flowChartMagneticDisk">
            <a:avLst/>
          </a:prstGeom>
          <a:solidFill>
            <a:srgbClr val="F3AD9F"/>
          </a:solidFill>
          <a:ln>
            <a:solidFill>
              <a:srgbClr val="FE74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5" name="Tekstvak 44"/>
          <p:cNvSpPr txBox="1"/>
          <p:nvPr/>
        </p:nvSpPr>
        <p:spPr>
          <a:xfrm>
            <a:off x="4402587" y="6007890"/>
            <a:ext cx="18487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inkoopprijs groothandel</a:t>
            </a:r>
            <a:endParaRPr lang="nl-NL" sz="2000" dirty="0"/>
          </a:p>
        </p:txBody>
      </p:sp>
      <p:sp>
        <p:nvSpPr>
          <p:cNvPr id="46" name="Stroomdiagram: Magnetische schijf 45"/>
          <p:cNvSpPr/>
          <p:nvPr/>
        </p:nvSpPr>
        <p:spPr>
          <a:xfrm>
            <a:off x="4402586" y="4908589"/>
            <a:ext cx="1844594" cy="1088136"/>
          </a:xfrm>
          <a:prstGeom prst="flowChartMagneticDisk">
            <a:avLst/>
          </a:prstGeom>
          <a:solidFill>
            <a:srgbClr val="F3AD9F"/>
          </a:solidFill>
          <a:ln>
            <a:solidFill>
              <a:srgbClr val="FE74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7" name="Tekstvak 46"/>
          <p:cNvSpPr txBox="1"/>
          <p:nvPr/>
        </p:nvSpPr>
        <p:spPr>
          <a:xfrm>
            <a:off x="4402586" y="5281753"/>
            <a:ext cx="18487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brutowinst groothandel</a:t>
            </a:r>
            <a:endParaRPr lang="nl-NL" sz="2000" dirty="0"/>
          </a:p>
        </p:txBody>
      </p:sp>
      <p:sp>
        <p:nvSpPr>
          <p:cNvPr id="56" name="Stroomdiagram: Magnetische schijf 55"/>
          <p:cNvSpPr/>
          <p:nvPr/>
        </p:nvSpPr>
        <p:spPr>
          <a:xfrm>
            <a:off x="4402585" y="4191415"/>
            <a:ext cx="1844594" cy="1088136"/>
          </a:xfrm>
          <a:prstGeom prst="flowChartMagneticDisk">
            <a:avLst/>
          </a:prstGeom>
          <a:solidFill>
            <a:srgbClr val="F3AD9F"/>
          </a:solidFill>
          <a:ln>
            <a:solidFill>
              <a:srgbClr val="FE74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7" name="Tekstvak 56"/>
          <p:cNvSpPr txBox="1"/>
          <p:nvPr/>
        </p:nvSpPr>
        <p:spPr>
          <a:xfrm>
            <a:off x="4402585" y="4564579"/>
            <a:ext cx="18487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verkoopprijs groothandel</a:t>
            </a:r>
            <a:endParaRPr lang="nl-NL" sz="2000" dirty="0"/>
          </a:p>
        </p:txBody>
      </p:sp>
      <p:sp>
        <p:nvSpPr>
          <p:cNvPr id="58" name="Stroomdiagram: Magnetische schijf 57"/>
          <p:cNvSpPr/>
          <p:nvPr/>
        </p:nvSpPr>
        <p:spPr>
          <a:xfrm>
            <a:off x="7703841" y="5643709"/>
            <a:ext cx="1844594" cy="1088136"/>
          </a:xfrm>
          <a:prstGeom prst="flowChartMagneticDisk">
            <a:avLst/>
          </a:prstGeom>
          <a:solidFill>
            <a:srgbClr val="D688D2"/>
          </a:solidFill>
          <a:ln>
            <a:solidFill>
              <a:srgbClr val="FBE5E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9" name="Tekstvak 58"/>
          <p:cNvSpPr txBox="1"/>
          <p:nvPr/>
        </p:nvSpPr>
        <p:spPr>
          <a:xfrm>
            <a:off x="7701763" y="6023634"/>
            <a:ext cx="18445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 smtClean="0"/>
              <a:t>Inkoopprijs detaillist</a:t>
            </a:r>
            <a:endParaRPr lang="nl-NL" dirty="0"/>
          </a:p>
        </p:txBody>
      </p:sp>
      <p:sp>
        <p:nvSpPr>
          <p:cNvPr id="60" name="Stroomdiagram: Magnetische schijf 59"/>
          <p:cNvSpPr/>
          <p:nvPr/>
        </p:nvSpPr>
        <p:spPr>
          <a:xfrm>
            <a:off x="7694058" y="4886622"/>
            <a:ext cx="1844594" cy="1088136"/>
          </a:xfrm>
          <a:prstGeom prst="flowChartMagneticDisk">
            <a:avLst/>
          </a:prstGeom>
          <a:solidFill>
            <a:srgbClr val="D688D2"/>
          </a:solidFill>
          <a:ln>
            <a:solidFill>
              <a:srgbClr val="FBE5E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1" name="Tekstvak 60"/>
          <p:cNvSpPr txBox="1"/>
          <p:nvPr/>
        </p:nvSpPr>
        <p:spPr>
          <a:xfrm>
            <a:off x="7715733" y="5297491"/>
            <a:ext cx="18445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 smtClean="0"/>
              <a:t>brutowinst detaillist</a:t>
            </a:r>
            <a:endParaRPr lang="nl-NL" dirty="0"/>
          </a:p>
        </p:txBody>
      </p:sp>
      <p:sp>
        <p:nvSpPr>
          <p:cNvPr id="62" name="Stroomdiagram: Magnetische schijf 61"/>
          <p:cNvSpPr/>
          <p:nvPr/>
        </p:nvSpPr>
        <p:spPr>
          <a:xfrm>
            <a:off x="7694876" y="4191415"/>
            <a:ext cx="1844594" cy="1088136"/>
          </a:xfrm>
          <a:prstGeom prst="flowChartMagneticDisk">
            <a:avLst/>
          </a:prstGeom>
          <a:solidFill>
            <a:srgbClr val="D688D2"/>
          </a:solidFill>
          <a:ln>
            <a:solidFill>
              <a:srgbClr val="FBE5E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3" name="Tekstvak 62"/>
          <p:cNvSpPr txBox="1"/>
          <p:nvPr/>
        </p:nvSpPr>
        <p:spPr>
          <a:xfrm>
            <a:off x="7761768" y="4571340"/>
            <a:ext cx="1775625" cy="656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 smtClean="0"/>
              <a:t>verkoopprijs detaillist</a:t>
            </a:r>
            <a:endParaRPr lang="nl-NL" dirty="0"/>
          </a:p>
        </p:txBody>
      </p:sp>
      <p:sp>
        <p:nvSpPr>
          <p:cNvPr id="98" name="Stroomdiagram: Magnetische schijf 97"/>
          <p:cNvSpPr/>
          <p:nvPr/>
        </p:nvSpPr>
        <p:spPr>
          <a:xfrm>
            <a:off x="4413218" y="1817100"/>
            <a:ext cx="1844594" cy="1088136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9" name="Tekstvak 98"/>
          <p:cNvSpPr txBox="1"/>
          <p:nvPr/>
        </p:nvSpPr>
        <p:spPr>
          <a:xfrm>
            <a:off x="4614385" y="2336349"/>
            <a:ext cx="1417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100%</a:t>
            </a:r>
            <a:endParaRPr lang="nl-NL" sz="2000" dirty="0"/>
          </a:p>
        </p:txBody>
      </p:sp>
      <p:pic>
        <p:nvPicPr>
          <p:cNvPr id="2" name="Afbeelding 1" descr="Vicky Staikopoulos | Researcher Profile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7888" y="631284"/>
            <a:ext cx="2523160" cy="2866407"/>
          </a:xfrm>
          <a:prstGeom prst="rect">
            <a:avLst/>
          </a:prstGeom>
        </p:spPr>
      </p:pic>
      <p:sp>
        <p:nvSpPr>
          <p:cNvPr id="102" name="Tekstvak 101">
            <a:extLst>
              <a:ext uri="{FF2B5EF4-FFF2-40B4-BE49-F238E27FC236}">
                <a16:creationId xmlns:a16="http://schemas.microsoft.com/office/drawing/2014/main" id="{070C7B8A-E68F-4889-B7E0-F2576D8E973F}"/>
              </a:ext>
            </a:extLst>
          </p:cNvPr>
          <p:cNvSpPr txBox="1"/>
          <p:nvPr/>
        </p:nvSpPr>
        <p:spPr>
          <a:xfrm>
            <a:off x="4413218" y="1143577"/>
            <a:ext cx="34055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b="1" dirty="0" err="1" smtClean="0">
                <a:ln w="0"/>
                <a:solidFill>
                  <a:srgbClr val="C10DC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Brutowinst</a:t>
            </a:r>
            <a:r>
              <a:rPr lang="nl-NL" sz="2800" b="1" u="sng" dirty="0" err="1" smtClean="0">
                <a:ln w="0"/>
                <a:solidFill>
                  <a:srgbClr val="C10DC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OPSLAG</a:t>
            </a:r>
            <a:endParaRPr lang="nl-NL" sz="2800" b="1" u="sng" dirty="0" smtClean="0">
              <a:ln w="0"/>
              <a:solidFill>
                <a:srgbClr val="C10DC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03" name="Tekstvak 102">
            <a:extLst>
              <a:ext uri="{FF2B5EF4-FFF2-40B4-BE49-F238E27FC236}">
                <a16:creationId xmlns:a16="http://schemas.microsoft.com/office/drawing/2014/main" id="{070C7B8A-E68F-4889-B7E0-F2576D8E973F}"/>
              </a:ext>
            </a:extLst>
          </p:cNvPr>
          <p:cNvSpPr txBox="1"/>
          <p:nvPr/>
        </p:nvSpPr>
        <p:spPr>
          <a:xfrm>
            <a:off x="4413218" y="2963481"/>
            <a:ext cx="34055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b="1" dirty="0" err="1" smtClean="0">
                <a:ln w="0"/>
                <a:solidFill>
                  <a:srgbClr val="C10DC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Brutowinst</a:t>
            </a:r>
            <a:r>
              <a:rPr lang="nl-NL" sz="2800" b="1" u="sng" dirty="0" err="1" smtClean="0">
                <a:ln w="0"/>
                <a:solidFill>
                  <a:srgbClr val="C10DC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MARGE</a:t>
            </a:r>
            <a:endParaRPr lang="nl-NL" sz="2800" b="1" u="sng" dirty="0" smtClean="0">
              <a:ln w="0"/>
              <a:solidFill>
                <a:srgbClr val="C10DC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1" name="Tekstvak 30">
            <a:extLst>
              <a:ext uri="{FF2B5EF4-FFF2-40B4-BE49-F238E27FC236}">
                <a16:creationId xmlns:a16="http://schemas.microsoft.com/office/drawing/2014/main" id="{070C7B8A-E68F-4889-B7E0-F2576D8E973F}"/>
              </a:ext>
            </a:extLst>
          </p:cNvPr>
          <p:cNvSpPr txBox="1"/>
          <p:nvPr/>
        </p:nvSpPr>
        <p:spPr>
          <a:xfrm>
            <a:off x="8383473" y="1157039"/>
            <a:ext cx="34055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b="1" dirty="0" smtClean="0">
                <a:ln w="0"/>
                <a:solidFill>
                  <a:srgbClr val="C10DC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Inkoopprijs</a:t>
            </a:r>
            <a:endParaRPr lang="nl-NL" sz="2800" b="1" u="sng" dirty="0" smtClean="0">
              <a:ln w="0"/>
              <a:solidFill>
                <a:srgbClr val="C10DC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2" name="Tekstvak 31">
            <a:extLst>
              <a:ext uri="{FF2B5EF4-FFF2-40B4-BE49-F238E27FC236}">
                <a16:creationId xmlns:a16="http://schemas.microsoft.com/office/drawing/2014/main" id="{070C7B8A-E68F-4889-B7E0-F2576D8E973F}"/>
              </a:ext>
            </a:extLst>
          </p:cNvPr>
          <p:cNvSpPr txBox="1"/>
          <p:nvPr/>
        </p:nvSpPr>
        <p:spPr>
          <a:xfrm>
            <a:off x="8255499" y="2972988"/>
            <a:ext cx="34055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b="1" dirty="0" smtClean="0">
                <a:ln w="0"/>
                <a:solidFill>
                  <a:srgbClr val="C10DC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Verkoopprijs</a:t>
            </a:r>
            <a:endParaRPr lang="nl-NL" sz="2800" b="1" u="sng" dirty="0" smtClean="0">
              <a:ln w="0"/>
              <a:solidFill>
                <a:srgbClr val="C10DC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62280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/>
      <p:bldP spid="27" grpId="0" animBg="1"/>
      <p:bldP spid="28" grpId="0"/>
      <p:bldP spid="29" grpId="0" animBg="1"/>
      <p:bldP spid="30" grpId="0"/>
      <p:bldP spid="44" grpId="0" animBg="1"/>
      <p:bldP spid="45" grpId="0"/>
      <p:bldP spid="46" grpId="0" animBg="1"/>
      <p:bldP spid="47" grpId="0"/>
      <p:bldP spid="56" grpId="0" animBg="1"/>
      <p:bldP spid="57" grpId="0"/>
      <p:bldP spid="58" grpId="0" animBg="1"/>
      <p:bldP spid="59" grpId="0"/>
      <p:bldP spid="60" grpId="0" animBg="1"/>
      <p:bldP spid="61" grpId="0"/>
      <p:bldP spid="62" grpId="0" animBg="1"/>
      <p:bldP spid="63" grpId="0"/>
      <p:bldP spid="102" grpId="0"/>
      <p:bldP spid="103" grpId="0"/>
      <p:bldP spid="31" grpId="0"/>
      <p:bldP spid="3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>
            <a:extLst>
              <a:ext uri="{FF2B5EF4-FFF2-40B4-BE49-F238E27FC236}">
                <a16:creationId xmlns:a16="http://schemas.microsoft.com/office/drawing/2014/main" id="{A092C6CF-8182-42AB-A7B3-34427FC0B7AD}"/>
              </a:ext>
            </a:extLst>
          </p:cNvPr>
          <p:cNvSpPr txBox="1">
            <a:spLocks/>
          </p:cNvSpPr>
          <p:nvPr/>
        </p:nvSpPr>
        <p:spPr>
          <a:xfrm>
            <a:off x="0" y="6"/>
            <a:ext cx="10780295" cy="3970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Com Cal – </a:t>
            </a:r>
            <a:r>
              <a:rPr lang="nl-NL" sz="2400" dirty="0" err="1">
                <a:solidFill>
                  <a:schemeClr val="accent2">
                    <a:lumMod val="75000"/>
                  </a:schemeClr>
                </a:solidFill>
              </a:rPr>
              <a:t>Hfdst</a:t>
            </a:r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. 1 Omzet en winst</a:t>
            </a: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070C7B8A-E68F-4889-B7E0-F2576D8E973F}"/>
              </a:ext>
            </a:extLst>
          </p:cNvPr>
          <p:cNvSpPr txBox="1"/>
          <p:nvPr/>
        </p:nvSpPr>
        <p:spPr>
          <a:xfrm>
            <a:off x="891250" y="544503"/>
            <a:ext cx="44900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Brutowinst in procenten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070C7B8A-E68F-4889-B7E0-F2576D8E973F}"/>
              </a:ext>
            </a:extLst>
          </p:cNvPr>
          <p:cNvSpPr txBox="1"/>
          <p:nvPr/>
        </p:nvSpPr>
        <p:spPr>
          <a:xfrm>
            <a:off x="891249" y="1453648"/>
            <a:ext cx="56566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Kan je uitdrukken in:</a:t>
            </a:r>
          </a:p>
        </p:txBody>
      </p:sp>
      <p:sp>
        <p:nvSpPr>
          <p:cNvPr id="15" name="Tekstvak 14">
            <a:extLst>
              <a:ext uri="{FF2B5EF4-FFF2-40B4-BE49-F238E27FC236}">
                <a16:creationId xmlns:a16="http://schemas.microsoft.com/office/drawing/2014/main" id="{070C7B8A-E68F-4889-B7E0-F2576D8E973F}"/>
              </a:ext>
            </a:extLst>
          </p:cNvPr>
          <p:cNvSpPr txBox="1"/>
          <p:nvPr/>
        </p:nvSpPr>
        <p:spPr>
          <a:xfrm>
            <a:off x="891249" y="2124334"/>
            <a:ext cx="74854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b="1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Procenten (%) </a:t>
            </a:r>
            <a:r>
              <a:rPr lang="nl-NL" sz="2800" b="1" u="sng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van de </a:t>
            </a:r>
            <a:r>
              <a:rPr lang="nl-NL" sz="2800" b="1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inkoopprijs of IWO</a:t>
            </a:r>
          </a:p>
        </p:txBody>
      </p:sp>
      <p:sp>
        <p:nvSpPr>
          <p:cNvPr id="16" name="Gebogen pijl-omhoog 15"/>
          <p:cNvSpPr/>
          <p:nvPr/>
        </p:nvSpPr>
        <p:spPr>
          <a:xfrm rot="5400000">
            <a:off x="5009147" y="2773678"/>
            <a:ext cx="762000" cy="509752"/>
          </a:xfrm>
          <a:prstGeom prst="bentUpArrow">
            <a:avLst/>
          </a:prstGeom>
          <a:solidFill>
            <a:srgbClr val="CFA3C5"/>
          </a:solidFill>
          <a:ln>
            <a:solidFill>
              <a:srgbClr val="D688D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C10DC1"/>
              </a:solidFill>
            </a:endParaRP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070C7B8A-E68F-4889-B7E0-F2576D8E973F}"/>
              </a:ext>
            </a:extLst>
          </p:cNvPr>
          <p:cNvSpPr txBox="1"/>
          <p:nvPr/>
        </p:nvSpPr>
        <p:spPr>
          <a:xfrm>
            <a:off x="5814690" y="2971924"/>
            <a:ext cx="34055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b="1" dirty="0" err="1" smtClean="0">
                <a:ln w="0"/>
                <a:solidFill>
                  <a:srgbClr val="C10DC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Brutowinst</a:t>
            </a:r>
            <a:r>
              <a:rPr lang="nl-NL" sz="2800" b="1" u="sng" dirty="0" err="1" smtClean="0">
                <a:ln w="0"/>
                <a:solidFill>
                  <a:srgbClr val="C10DC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OPSLAG</a:t>
            </a:r>
            <a:endParaRPr lang="nl-NL" sz="2800" b="1" u="sng" dirty="0" smtClean="0">
              <a:ln w="0"/>
              <a:solidFill>
                <a:srgbClr val="C10DC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9" name="Tekstvak 18">
            <a:extLst>
              <a:ext uri="{FF2B5EF4-FFF2-40B4-BE49-F238E27FC236}">
                <a16:creationId xmlns:a16="http://schemas.microsoft.com/office/drawing/2014/main" id="{070C7B8A-E68F-4889-B7E0-F2576D8E973F}"/>
              </a:ext>
            </a:extLst>
          </p:cNvPr>
          <p:cNvSpPr txBox="1"/>
          <p:nvPr/>
        </p:nvSpPr>
        <p:spPr>
          <a:xfrm>
            <a:off x="891249" y="3797906"/>
            <a:ext cx="74854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b="1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Procenten (%) </a:t>
            </a:r>
            <a:r>
              <a:rPr lang="nl-NL" sz="2800" b="1" u="sng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van de </a:t>
            </a:r>
            <a:r>
              <a:rPr lang="nl-NL" sz="2800" b="1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omzet of verkoop</a:t>
            </a:r>
          </a:p>
        </p:txBody>
      </p:sp>
      <p:sp>
        <p:nvSpPr>
          <p:cNvPr id="20" name="Gebogen pijl-omhoog 19"/>
          <p:cNvSpPr/>
          <p:nvPr/>
        </p:nvSpPr>
        <p:spPr>
          <a:xfrm rot="5400000">
            <a:off x="5009147" y="4571738"/>
            <a:ext cx="762000" cy="509752"/>
          </a:xfrm>
          <a:prstGeom prst="bentUpArrow">
            <a:avLst/>
          </a:prstGeom>
          <a:solidFill>
            <a:srgbClr val="CFA3C5"/>
          </a:solidFill>
          <a:ln>
            <a:solidFill>
              <a:srgbClr val="D688D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C10DC1"/>
              </a:solidFill>
            </a:endParaRPr>
          </a:p>
        </p:txBody>
      </p:sp>
      <p:sp>
        <p:nvSpPr>
          <p:cNvPr id="21" name="Tekstvak 20">
            <a:extLst>
              <a:ext uri="{FF2B5EF4-FFF2-40B4-BE49-F238E27FC236}">
                <a16:creationId xmlns:a16="http://schemas.microsoft.com/office/drawing/2014/main" id="{070C7B8A-E68F-4889-B7E0-F2576D8E973F}"/>
              </a:ext>
            </a:extLst>
          </p:cNvPr>
          <p:cNvSpPr txBox="1"/>
          <p:nvPr/>
        </p:nvSpPr>
        <p:spPr>
          <a:xfrm>
            <a:off x="5814690" y="4791828"/>
            <a:ext cx="34055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b="1" dirty="0" err="1" smtClean="0">
                <a:ln w="0"/>
                <a:solidFill>
                  <a:srgbClr val="C10DC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Brutowinst</a:t>
            </a:r>
            <a:r>
              <a:rPr lang="nl-NL" sz="2800" b="1" u="sng" dirty="0" err="1" smtClean="0">
                <a:ln w="0"/>
                <a:solidFill>
                  <a:srgbClr val="C10DC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MARGE</a:t>
            </a:r>
            <a:endParaRPr lang="nl-NL" sz="2800" b="1" u="sng" dirty="0" smtClean="0">
              <a:ln w="0"/>
              <a:solidFill>
                <a:srgbClr val="C10DC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2" name="Tekstvak 21"/>
          <p:cNvSpPr txBox="1"/>
          <p:nvPr/>
        </p:nvSpPr>
        <p:spPr>
          <a:xfrm>
            <a:off x="1600200" y="5725886"/>
            <a:ext cx="6607629" cy="52322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nl-NL" sz="2800" b="1" dirty="0" smtClean="0"/>
              <a:t>Waar </a:t>
            </a:r>
            <a:r>
              <a:rPr lang="nl-NL" sz="2800" b="1" u="sng" dirty="0" smtClean="0"/>
              <a:t>van de </a:t>
            </a:r>
            <a:r>
              <a:rPr lang="nl-NL" sz="2800" b="1" dirty="0" smtClean="0"/>
              <a:t>voor staat is </a:t>
            </a:r>
            <a:r>
              <a:rPr lang="nl-NL" sz="2800" b="1" u="sng" dirty="0" smtClean="0"/>
              <a:t>altijd 100%</a:t>
            </a:r>
            <a:endParaRPr lang="nl-NL" sz="2800" b="1" u="sng" dirty="0"/>
          </a:p>
        </p:txBody>
      </p:sp>
    </p:spTree>
    <p:extLst>
      <p:ext uri="{BB962C8B-B14F-4D97-AF65-F5344CB8AC3E}">
        <p14:creationId xmlns:p14="http://schemas.microsoft.com/office/powerpoint/2010/main" val="2282482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 animBg="1"/>
      <p:bldP spid="18" grpId="0"/>
      <p:bldP spid="19" grpId="0"/>
      <p:bldP spid="20" grpId="0" animBg="1"/>
      <p:bldP spid="21" grpId="0"/>
      <p:bldP spid="2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leerdoelen groen — Stockfoto © OutStyle #5461583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227616">
            <a:off x="6688313" y="1224759"/>
            <a:ext cx="4762440" cy="4055515"/>
          </a:xfrm>
          <a:prstGeom prst="rect">
            <a:avLst/>
          </a:prstGeom>
        </p:spPr>
      </p:pic>
      <p:sp>
        <p:nvSpPr>
          <p:cNvPr id="4" name="Titel 1">
            <a:extLst>
              <a:ext uri="{FF2B5EF4-FFF2-40B4-BE49-F238E27FC236}">
                <a16:creationId xmlns:a16="http://schemas.microsoft.com/office/drawing/2014/main" id="{A092C6CF-8182-42AB-A7B3-34427FC0B7AD}"/>
              </a:ext>
            </a:extLst>
          </p:cNvPr>
          <p:cNvSpPr txBox="1">
            <a:spLocks/>
          </p:cNvSpPr>
          <p:nvPr/>
        </p:nvSpPr>
        <p:spPr>
          <a:xfrm>
            <a:off x="0" y="6"/>
            <a:ext cx="10780295" cy="3970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Com Cal – </a:t>
            </a:r>
            <a:r>
              <a:rPr lang="nl-NL" sz="2400" dirty="0" err="1">
                <a:solidFill>
                  <a:schemeClr val="accent2">
                    <a:lumMod val="75000"/>
                  </a:schemeClr>
                </a:solidFill>
              </a:rPr>
              <a:t>Hfdst</a:t>
            </a:r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. 1 Omzet en winst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070C7B8A-E68F-4889-B7E0-F2576D8E973F}"/>
              </a:ext>
            </a:extLst>
          </p:cNvPr>
          <p:cNvSpPr txBox="1"/>
          <p:nvPr/>
        </p:nvSpPr>
        <p:spPr>
          <a:xfrm>
            <a:off x="1192404" y="1137500"/>
            <a:ext cx="66180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Leerdoelen: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66DB7734-6F6E-4B0B-8FCC-3B7349F99087}"/>
              </a:ext>
            </a:extLst>
          </p:cNvPr>
          <p:cNvSpPr txBox="1"/>
          <p:nvPr/>
        </p:nvSpPr>
        <p:spPr>
          <a:xfrm>
            <a:off x="1192405" y="1747100"/>
            <a:ext cx="661809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Na de les hebben we inzicht in: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IWO </a:t>
            </a:r>
            <a:r>
              <a:rPr lang="nl-NL" sz="2400" dirty="0" err="1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vs</a:t>
            </a:r>
            <a:r>
              <a:rPr lang="nl-NL" sz="2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Brutowinst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Brutowinstmarge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Brutowinstopslag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Brutowinstpercentages berekenen</a:t>
            </a:r>
          </a:p>
        </p:txBody>
      </p:sp>
    </p:spTree>
    <p:extLst>
      <p:ext uri="{BB962C8B-B14F-4D97-AF65-F5344CB8AC3E}">
        <p14:creationId xmlns:p14="http://schemas.microsoft.com/office/powerpoint/2010/main" val="3622347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13574</TotalTime>
  <Words>869</Words>
  <Application>Microsoft Office PowerPoint</Application>
  <PresentationFormat>Breedbeeld</PresentationFormat>
  <Paragraphs>210</Paragraphs>
  <Slides>16</Slides>
  <Notes>16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16</vt:i4>
      </vt:variant>
    </vt:vector>
  </HeadingPairs>
  <TitlesOfParts>
    <vt:vector size="22" baseType="lpstr">
      <vt:lpstr>Arial</vt:lpstr>
      <vt:lpstr>Calibri</vt:lpstr>
      <vt:lpstr>Cambria Math</vt:lpstr>
      <vt:lpstr>Trebuchet MS</vt:lpstr>
      <vt:lpstr>Wingdings 3</vt:lpstr>
      <vt:lpstr>Facet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Info MFP</dc:creator>
  <cp:lastModifiedBy>Sander Hermes</cp:lastModifiedBy>
  <cp:revision>371</cp:revision>
  <cp:lastPrinted>2019-06-03T09:17:46Z</cp:lastPrinted>
  <dcterms:created xsi:type="dcterms:W3CDTF">2019-04-01T11:59:48Z</dcterms:created>
  <dcterms:modified xsi:type="dcterms:W3CDTF">2020-03-02T09:36:44Z</dcterms:modified>
</cp:coreProperties>
</file>