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1F9725E-EA2D-4178-A439-4B0536EB3357}" type="doc">
      <dgm:prSet loTypeId="urn:microsoft.com/office/officeart/2005/8/layout/vList2" loCatId="list" qsTypeId="urn:microsoft.com/office/officeart/2005/8/quickstyle/simple4" qsCatId="simple" csTypeId="urn:microsoft.com/office/officeart/2005/8/colors/colorful2" csCatId="colorful"/>
      <dgm:spPr/>
      <dgm:t>
        <a:bodyPr/>
        <a:lstStyle/>
        <a:p>
          <a:endParaRPr lang="en-US"/>
        </a:p>
      </dgm:t>
    </dgm:pt>
    <dgm:pt modelId="{7F542480-8B29-4393-9CF4-682847253B2C}">
      <dgm:prSet/>
      <dgm:spPr/>
      <dgm:t>
        <a:bodyPr/>
        <a:lstStyle/>
        <a:p>
          <a:r>
            <a:rPr lang="nl-BE"/>
            <a:t>Wet op marktpraktijken en de consumentenbescherming</a:t>
          </a:r>
          <a:endParaRPr lang="en-US"/>
        </a:p>
      </dgm:t>
    </dgm:pt>
    <dgm:pt modelId="{C3F0A871-A4FC-47F2-9295-1FAEC94D552B}" type="parTrans" cxnId="{E3670DB7-8287-48D9-A394-FD357C142F6F}">
      <dgm:prSet/>
      <dgm:spPr/>
      <dgm:t>
        <a:bodyPr/>
        <a:lstStyle/>
        <a:p>
          <a:endParaRPr lang="en-US"/>
        </a:p>
      </dgm:t>
    </dgm:pt>
    <dgm:pt modelId="{64A0B2B4-AC7F-48D6-BBB2-5B1366258AB0}" type="sibTrans" cxnId="{E3670DB7-8287-48D9-A394-FD357C142F6F}">
      <dgm:prSet/>
      <dgm:spPr/>
      <dgm:t>
        <a:bodyPr/>
        <a:lstStyle/>
        <a:p>
          <a:endParaRPr lang="en-US"/>
        </a:p>
      </dgm:t>
    </dgm:pt>
    <dgm:pt modelId="{B5843168-1606-4242-AAB3-6F63AB754095}">
      <dgm:prSet/>
      <dgm:spPr/>
      <dgm:t>
        <a:bodyPr/>
        <a:lstStyle/>
        <a:p>
          <a:r>
            <a:rPr lang="nl-BE"/>
            <a:t>Wet op de elektronische handel</a:t>
          </a:r>
          <a:endParaRPr lang="en-US"/>
        </a:p>
      </dgm:t>
    </dgm:pt>
    <dgm:pt modelId="{20010AF7-77BF-44FA-93BE-974CBE66700D}" type="parTrans" cxnId="{14382FAD-4DF1-4402-ACEA-FC353DD76824}">
      <dgm:prSet/>
      <dgm:spPr/>
      <dgm:t>
        <a:bodyPr/>
        <a:lstStyle/>
        <a:p>
          <a:endParaRPr lang="en-US"/>
        </a:p>
      </dgm:t>
    </dgm:pt>
    <dgm:pt modelId="{E7403215-EF2B-4804-A3DE-2BCF4694269B}" type="sibTrans" cxnId="{14382FAD-4DF1-4402-ACEA-FC353DD76824}">
      <dgm:prSet/>
      <dgm:spPr/>
      <dgm:t>
        <a:bodyPr/>
        <a:lstStyle/>
        <a:p>
          <a:endParaRPr lang="en-US"/>
        </a:p>
      </dgm:t>
    </dgm:pt>
    <dgm:pt modelId="{88442661-E16D-4E9B-B264-381C06917D09}">
      <dgm:prSet/>
      <dgm:spPr/>
      <dgm:t>
        <a:bodyPr/>
        <a:lstStyle/>
        <a:p>
          <a:r>
            <a:rPr lang="nl-BE"/>
            <a:t>Wet op verkoop op afstand</a:t>
          </a:r>
          <a:endParaRPr lang="en-US"/>
        </a:p>
      </dgm:t>
    </dgm:pt>
    <dgm:pt modelId="{9315F640-2B24-4E45-98A3-520F06358D2E}" type="parTrans" cxnId="{D38F5EC0-0436-4288-A915-1039E1E697EA}">
      <dgm:prSet/>
      <dgm:spPr/>
      <dgm:t>
        <a:bodyPr/>
        <a:lstStyle/>
        <a:p>
          <a:endParaRPr lang="en-US"/>
        </a:p>
      </dgm:t>
    </dgm:pt>
    <dgm:pt modelId="{81114671-5EA1-4503-9DF4-C86F7A6C209F}" type="sibTrans" cxnId="{D38F5EC0-0436-4288-A915-1039E1E697EA}">
      <dgm:prSet/>
      <dgm:spPr/>
      <dgm:t>
        <a:bodyPr/>
        <a:lstStyle/>
        <a:p>
          <a:endParaRPr lang="en-US"/>
        </a:p>
      </dgm:t>
    </dgm:pt>
    <dgm:pt modelId="{7E4444BB-53EB-45CB-ACDC-2C3639589433}" type="pres">
      <dgm:prSet presAssocID="{F1F9725E-EA2D-4178-A439-4B0536EB3357}" presName="linear" presStyleCnt="0">
        <dgm:presLayoutVars>
          <dgm:animLvl val="lvl"/>
          <dgm:resizeHandles val="exact"/>
        </dgm:presLayoutVars>
      </dgm:prSet>
      <dgm:spPr/>
    </dgm:pt>
    <dgm:pt modelId="{E4848758-D7BA-4117-A486-50F1E49F8F9F}" type="pres">
      <dgm:prSet presAssocID="{7F542480-8B29-4393-9CF4-682847253B2C}" presName="parentText" presStyleLbl="node1" presStyleIdx="0" presStyleCnt="3">
        <dgm:presLayoutVars>
          <dgm:chMax val="0"/>
          <dgm:bulletEnabled val="1"/>
        </dgm:presLayoutVars>
      </dgm:prSet>
      <dgm:spPr/>
    </dgm:pt>
    <dgm:pt modelId="{25EC4982-988C-4451-A72F-0FB468D21C3A}" type="pres">
      <dgm:prSet presAssocID="{64A0B2B4-AC7F-48D6-BBB2-5B1366258AB0}" presName="spacer" presStyleCnt="0"/>
      <dgm:spPr/>
    </dgm:pt>
    <dgm:pt modelId="{6519143A-3236-4693-AC16-7C22B5309DF6}" type="pres">
      <dgm:prSet presAssocID="{B5843168-1606-4242-AAB3-6F63AB754095}" presName="parentText" presStyleLbl="node1" presStyleIdx="1" presStyleCnt="3">
        <dgm:presLayoutVars>
          <dgm:chMax val="0"/>
          <dgm:bulletEnabled val="1"/>
        </dgm:presLayoutVars>
      </dgm:prSet>
      <dgm:spPr/>
    </dgm:pt>
    <dgm:pt modelId="{EC2B3D54-9CF6-4B97-8ADC-0599407FC3B0}" type="pres">
      <dgm:prSet presAssocID="{E7403215-EF2B-4804-A3DE-2BCF4694269B}" presName="spacer" presStyleCnt="0"/>
      <dgm:spPr/>
    </dgm:pt>
    <dgm:pt modelId="{DB16D78E-92B2-40C6-A927-653A55A774C9}" type="pres">
      <dgm:prSet presAssocID="{88442661-E16D-4E9B-B264-381C06917D09}" presName="parentText" presStyleLbl="node1" presStyleIdx="2" presStyleCnt="3">
        <dgm:presLayoutVars>
          <dgm:chMax val="0"/>
          <dgm:bulletEnabled val="1"/>
        </dgm:presLayoutVars>
      </dgm:prSet>
      <dgm:spPr/>
    </dgm:pt>
  </dgm:ptLst>
  <dgm:cxnLst>
    <dgm:cxn modelId="{336AE805-2803-4BF3-AB85-0820AC723FC0}" type="presOf" srcId="{7F542480-8B29-4393-9CF4-682847253B2C}" destId="{E4848758-D7BA-4117-A486-50F1E49F8F9F}" srcOrd="0" destOrd="0" presId="urn:microsoft.com/office/officeart/2005/8/layout/vList2"/>
    <dgm:cxn modelId="{B5379524-2505-45D1-8340-BB4A32F85B4A}" type="presOf" srcId="{F1F9725E-EA2D-4178-A439-4B0536EB3357}" destId="{7E4444BB-53EB-45CB-ACDC-2C3639589433}" srcOrd="0" destOrd="0" presId="urn:microsoft.com/office/officeart/2005/8/layout/vList2"/>
    <dgm:cxn modelId="{14382FAD-4DF1-4402-ACEA-FC353DD76824}" srcId="{F1F9725E-EA2D-4178-A439-4B0536EB3357}" destId="{B5843168-1606-4242-AAB3-6F63AB754095}" srcOrd="1" destOrd="0" parTransId="{20010AF7-77BF-44FA-93BE-974CBE66700D}" sibTransId="{E7403215-EF2B-4804-A3DE-2BCF4694269B}"/>
    <dgm:cxn modelId="{E3670DB7-8287-48D9-A394-FD357C142F6F}" srcId="{F1F9725E-EA2D-4178-A439-4B0536EB3357}" destId="{7F542480-8B29-4393-9CF4-682847253B2C}" srcOrd="0" destOrd="0" parTransId="{C3F0A871-A4FC-47F2-9295-1FAEC94D552B}" sibTransId="{64A0B2B4-AC7F-48D6-BBB2-5B1366258AB0}"/>
    <dgm:cxn modelId="{D38F5EC0-0436-4288-A915-1039E1E697EA}" srcId="{F1F9725E-EA2D-4178-A439-4B0536EB3357}" destId="{88442661-E16D-4E9B-B264-381C06917D09}" srcOrd="2" destOrd="0" parTransId="{9315F640-2B24-4E45-98A3-520F06358D2E}" sibTransId="{81114671-5EA1-4503-9DF4-C86F7A6C209F}"/>
    <dgm:cxn modelId="{347605D3-E1AE-4E38-B5B1-FA60F5F41D44}" type="presOf" srcId="{88442661-E16D-4E9B-B264-381C06917D09}" destId="{DB16D78E-92B2-40C6-A927-653A55A774C9}" srcOrd="0" destOrd="0" presId="urn:microsoft.com/office/officeart/2005/8/layout/vList2"/>
    <dgm:cxn modelId="{3595A3E2-C901-4891-966E-E0DD0E2E5F4E}" type="presOf" srcId="{B5843168-1606-4242-AAB3-6F63AB754095}" destId="{6519143A-3236-4693-AC16-7C22B5309DF6}" srcOrd="0" destOrd="0" presId="urn:microsoft.com/office/officeart/2005/8/layout/vList2"/>
    <dgm:cxn modelId="{B3C4EBE6-BBB8-46E2-9FBD-5405163F637E}" type="presParOf" srcId="{7E4444BB-53EB-45CB-ACDC-2C3639589433}" destId="{E4848758-D7BA-4117-A486-50F1E49F8F9F}" srcOrd="0" destOrd="0" presId="urn:microsoft.com/office/officeart/2005/8/layout/vList2"/>
    <dgm:cxn modelId="{D154A9A1-0418-4FA3-9D0C-A28A11B091AC}" type="presParOf" srcId="{7E4444BB-53EB-45CB-ACDC-2C3639589433}" destId="{25EC4982-988C-4451-A72F-0FB468D21C3A}" srcOrd="1" destOrd="0" presId="urn:microsoft.com/office/officeart/2005/8/layout/vList2"/>
    <dgm:cxn modelId="{9EF8649A-051A-4324-98FA-8D4FAE68906B}" type="presParOf" srcId="{7E4444BB-53EB-45CB-ACDC-2C3639589433}" destId="{6519143A-3236-4693-AC16-7C22B5309DF6}" srcOrd="2" destOrd="0" presId="urn:microsoft.com/office/officeart/2005/8/layout/vList2"/>
    <dgm:cxn modelId="{C1B9ADA0-1520-48EC-839E-4B5F8514E6FF}" type="presParOf" srcId="{7E4444BB-53EB-45CB-ACDC-2C3639589433}" destId="{EC2B3D54-9CF6-4B97-8ADC-0599407FC3B0}" srcOrd="3" destOrd="0" presId="urn:microsoft.com/office/officeart/2005/8/layout/vList2"/>
    <dgm:cxn modelId="{7CD6F58B-F4A7-4B90-8C2B-063E7B78039C}" type="presParOf" srcId="{7E4444BB-53EB-45CB-ACDC-2C3639589433}" destId="{DB16D78E-92B2-40C6-A927-653A55A774C9}"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4848758-D7BA-4117-A486-50F1E49F8F9F}">
      <dsp:nvSpPr>
        <dsp:cNvPr id="0" name=""/>
        <dsp:cNvSpPr/>
      </dsp:nvSpPr>
      <dsp:spPr>
        <a:xfrm>
          <a:off x="0" y="240375"/>
          <a:ext cx="6628804" cy="1428570"/>
        </a:xfrm>
        <a:prstGeom prst="roundRect">
          <a:avLst/>
        </a:prstGeom>
        <a:gradFill rotWithShape="0">
          <a:gsLst>
            <a:gs pos="0">
              <a:schemeClr val="accent2">
                <a:hueOff val="0"/>
                <a:satOff val="0"/>
                <a:lumOff val="0"/>
                <a:alphaOff val="0"/>
                <a:tint val="96000"/>
                <a:lumMod val="100000"/>
              </a:schemeClr>
            </a:gs>
            <a:gs pos="78000">
              <a:schemeClr val="accent2">
                <a:hueOff val="0"/>
                <a:satOff val="0"/>
                <a:lumOff val="0"/>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40970" tIns="140970" rIns="140970" bIns="140970" numCol="1" spcCol="1270" anchor="ctr" anchorCtr="0">
          <a:noAutofit/>
        </a:bodyPr>
        <a:lstStyle/>
        <a:p>
          <a:pPr marL="0" lvl="0" indent="0" algn="l" defTabSz="1644650">
            <a:lnSpc>
              <a:spcPct val="90000"/>
            </a:lnSpc>
            <a:spcBef>
              <a:spcPct val="0"/>
            </a:spcBef>
            <a:spcAft>
              <a:spcPct val="35000"/>
            </a:spcAft>
            <a:buNone/>
          </a:pPr>
          <a:r>
            <a:rPr lang="nl-BE" sz="3700" kern="1200"/>
            <a:t>Wet op marktpraktijken en de consumentenbescherming</a:t>
          </a:r>
          <a:endParaRPr lang="en-US" sz="3700" kern="1200"/>
        </a:p>
      </dsp:txBody>
      <dsp:txXfrm>
        <a:off x="69737" y="310112"/>
        <a:ext cx="6489330" cy="1289096"/>
      </dsp:txXfrm>
    </dsp:sp>
    <dsp:sp modelId="{6519143A-3236-4693-AC16-7C22B5309DF6}">
      <dsp:nvSpPr>
        <dsp:cNvPr id="0" name=""/>
        <dsp:cNvSpPr/>
      </dsp:nvSpPr>
      <dsp:spPr>
        <a:xfrm>
          <a:off x="0" y="1775505"/>
          <a:ext cx="6628804" cy="1428570"/>
        </a:xfrm>
        <a:prstGeom prst="roundRect">
          <a:avLst/>
        </a:prstGeom>
        <a:gradFill rotWithShape="0">
          <a:gsLst>
            <a:gs pos="0">
              <a:schemeClr val="accent2">
                <a:hueOff val="56720"/>
                <a:satOff val="6519"/>
                <a:lumOff val="-5196"/>
                <a:alphaOff val="0"/>
                <a:tint val="96000"/>
                <a:lumMod val="100000"/>
              </a:schemeClr>
            </a:gs>
            <a:gs pos="78000">
              <a:schemeClr val="accent2">
                <a:hueOff val="56720"/>
                <a:satOff val="6519"/>
                <a:lumOff val="-5196"/>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40970" tIns="140970" rIns="140970" bIns="140970" numCol="1" spcCol="1270" anchor="ctr" anchorCtr="0">
          <a:noAutofit/>
        </a:bodyPr>
        <a:lstStyle/>
        <a:p>
          <a:pPr marL="0" lvl="0" indent="0" algn="l" defTabSz="1644650">
            <a:lnSpc>
              <a:spcPct val="90000"/>
            </a:lnSpc>
            <a:spcBef>
              <a:spcPct val="0"/>
            </a:spcBef>
            <a:spcAft>
              <a:spcPct val="35000"/>
            </a:spcAft>
            <a:buNone/>
          </a:pPr>
          <a:r>
            <a:rPr lang="nl-BE" sz="3700" kern="1200"/>
            <a:t>Wet op de elektronische handel</a:t>
          </a:r>
          <a:endParaRPr lang="en-US" sz="3700" kern="1200"/>
        </a:p>
      </dsp:txBody>
      <dsp:txXfrm>
        <a:off x="69737" y="1845242"/>
        <a:ext cx="6489330" cy="1289096"/>
      </dsp:txXfrm>
    </dsp:sp>
    <dsp:sp modelId="{DB16D78E-92B2-40C6-A927-653A55A774C9}">
      <dsp:nvSpPr>
        <dsp:cNvPr id="0" name=""/>
        <dsp:cNvSpPr/>
      </dsp:nvSpPr>
      <dsp:spPr>
        <a:xfrm>
          <a:off x="0" y="3310635"/>
          <a:ext cx="6628804" cy="1428570"/>
        </a:xfrm>
        <a:prstGeom prst="roundRect">
          <a:avLst/>
        </a:prstGeom>
        <a:gradFill rotWithShape="0">
          <a:gsLst>
            <a:gs pos="0">
              <a:schemeClr val="accent2">
                <a:hueOff val="113439"/>
                <a:satOff val="13039"/>
                <a:lumOff val="-10393"/>
                <a:alphaOff val="0"/>
                <a:tint val="96000"/>
                <a:lumMod val="100000"/>
              </a:schemeClr>
            </a:gs>
            <a:gs pos="78000">
              <a:schemeClr val="accent2">
                <a:hueOff val="113439"/>
                <a:satOff val="13039"/>
                <a:lumOff val="-10393"/>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40970" tIns="140970" rIns="140970" bIns="140970" numCol="1" spcCol="1270" anchor="ctr" anchorCtr="0">
          <a:noAutofit/>
        </a:bodyPr>
        <a:lstStyle/>
        <a:p>
          <a:pPr marL="0" lvl="0" indent="0" algn="l" defTabSz="1644650">
            <a:lnSpc>
              <a:spcPct val="90000"/>
            </a:lnSpc>
            <a:spcBef>
              <a:spcPct val="0"/>
            </a:spcBef>
            <a:spcAft>
              <a:spcPct val="35000"/>
            </a:spcAft>
            <a:buNone/>
          </a:pPr>
          <a:r>
            <a:rPr lang="nl-BE" sz="3700" kern="1200"/>
            <a:t>Wet op verkoop op afstand</a:t>
          </a:r>
          <a:endParaRPr lang="en-US" sz="3700" kern="1200"/>
        </a:p>
      </dsp:txBody>
      <dsp:txXfrm>
        <a:off x="69737" y="3380372"/>
        <a:ext cx="6489330" cy="1289096"/>
      </dsp:txXfrm>
    </dsp:sp>
  </dsp:spTree>
</dsp:drawing>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a:t>Klik om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29998392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a:t>Klik om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85111706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288788385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a:t>Klik om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216859317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61959584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72159794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425013672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a:t>Klik om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18576534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30862931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a:t>Klik om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70AE0655-F7C6-4064-9C57-E2F1F94BFEEA}" type="datetimeFigureOut">
              <a:rPr lang="en-US" smtClean="0"/>
              <a:t>5/12/2020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40274053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70AE0655-F7C6-4064-9C57-E2F1F94BFEEA}" type="datetimeFigureOut">
              <a:rPr lang="en-US" smtClean="0"/>
              <a:t>5/12/2020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12470884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a:t>Klik om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70AE0655-F7C6-4064-9C57-E2F1F94BFEEA}" type="datetimeFigureOut">
              <a:rPr lang="en-US" smtClean="0"/>
              <a:t>5/12/2020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37214113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70AE0655-F7C6-4064-9C57-E2F1F94BFEEA}" type="datetimeFigureOut">
              <a:rPr lang="en-US" smtClean="0"/>
              <a:t>5/12/2020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4743308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0AE0655-F7C6-4064-9C57-E2F1F94BFEEA}" type="datetimeFigureOut">
              <a:rPr lang="en-US" smtClean="0"/>
              <a:t>5/12/2020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33660960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a:t>Klik om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70AE0655-F7C6-4064-9C57-E2F1F94BFEEA}" type="datetimeFigureOut">
              <a:rPr lang="en-US" smtClean="0"/>
              <a:t>5/12/2020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157512243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a:t>Klik om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70AE0655-F7C6-4064-9C57-E2F1F94BFEEA}" type="datetimeFigureOut">
              <a:rPr lang="en-US" smtClean="0"/>
              <a:t>5/12/2020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9BC61E1-4E64-44DC-BF86-1BF6018DD723}" type="slidenum">
              <a:rPr lang="en-US" smtClean="0"/>
              <a:t>‹nr.›</a:t>
            </a:fld>
            <a:endParaRPr lang="en-US"/>
          </a:p>
        </p:txBody>
      </p:sp>
    </p:spTree>
    <p:extLst>
      <p:ext uri="{BB962C8B-B14F-4D97-AF65-F5344CB8AC3E}">
        <p14:creationId xmlns:p14="http://schemas.microsoft.com/office/powerpoint/2010/main" val="17222474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70AE0655-F7C6-4064-9C57-E2F1F94BFEEA}" type="datetimeFigureOut">
              <a:rPr lang="en-US" smtClean="0"/>
              <a:t>5/12/2020</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B9BC61E1-4E64-44DC-BF86-1BF6018DD723}" type="slidenum">
              <a:rPr lang="en-US" smtClean="0"/>
              <a:t>‹nr.›</a:t>
            </a:fld>
            <a:endParaRPr lang="en-US"/>
          </a:p>
        </p:txBody>
      </p:sp>
    </p:spTree>
    <p:extLst>
      <p:ext uri="{BB962C8B-B14F-4D97-AF65-F5344CB8AC3E}">
        <p14:creationId xmlns:p14="http://schemas.microsoft.com/office/powerpoint/2010/main" val="295634486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kstvak 7">
            <a:extLst>
              <a:ext uri="{FF2B5EF4-FFF2-40B4-BE49-F238E27FC236}">
                <a16:creationId xmlns:a16="http://schemas.microsoft.com/office/drawing/2014/main" id="{8437E789-F722-4128-AA0D-9A92459755E0}"/>
              </a:ext>
            </a:extLst>
          </p:cNvPr>
          <p:cNvSpPr txBox="1"/>
          <p:nvPr/>
        </p:nvSpPr>
        <p:spPr>
          <a:xfrm>
            <a:off x="808381" y="2109263"/>
            <a:ext cx="8733184" cy="2308324"/>
          </a:xfrm>
          <a:prstGeom prst="rect">
            <a:avLst/>
          </a:prstGeom>
          <a:noFill/>
        </p:spPr>
        <p:txBody>
          <a:bodyPr wrap="square" rtlCol="0">
            <a:spAutoFit/>
          </a:bodyPr>
          <a:lstStyle/>
          <a:p>
            <a:pPr algn="ctr"/>
            <a:r>
              <a:rPr lang="nl-BE" sz="4800" dirty="0"/>
              <a:t>De belangrijkste wettelijke verplichtingen in verband met e-commerce </a:t>
            </a:r>
            <a:endParaRPr lang="en-US" sz="4800" dirty="0"/>
          </a:p>
        </p:txBody>
      </p:sp>
    </p:spTree>
    <p:extLst>
      <p:ext uri="{BB962C8B-B14F-4D97-AF65-F5344CB8AC3E}">
        <p14:creationId xmlns:p14="http://schemas.microsoft.com/office/powerpoint/2010/main" val="112354945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E730F76-A24B-495B-B383-13C7A48DD37C}"/>
              </a:ext>
            </a:extLst>
          </p:cNvPr>
          <p:cNvSpPr>
            <a:spLocks noGrp="1"/>
          </p:cNvSpPr>
          <p:nvPr>
            <p:ph type="title"/>
          </p:nvPr>
        </p:nvSpPr>
        <p:spPr/>
        <p:txBody>
          <a:bodyPr/>
          <a:lstStyle/>
          <a:p>
            <a:r>
              <a:rPr lang="nl-BE" dirty="0"/>
              <a:t>Verzakingsrecht / herroepingsrecht</a:t>
            </a:r>
            <a:endParaRPr lang="en-US" dirty="0"/>
          </a:p>
        </p:txBody>
      </p:sp>
      <p:sp>
        <p:nvSpPr>
          <p:cNvPr id="3" name="Tijdelijke aanduiding voor inhoud 2">
            <a:extLst>
              <a:ext uri="{FF2B5EF4-FFF2-40B4-BE49-F238E27FC236}">
                <a16:creationId xmlns:a16="http://schemas.microsoft.com/office/drawing/2014/main" id="{FBB159D6-164B-400D-8734-4AF89A3A3DA7}"/>
              </a:ext>
            </a:extLst>
          </p:cNvPr>
          <p:cNvSpPr>
            <a:spLocks noGrp="1"/>
          </p:cNvSpPr>
          <p:nvPr>
            <p:ph idx="1"/>
          </p:nvPr>
        </p:nvSpPr>
        <p:spPr>
          <a:xfrm>
            <a:off x="677334" y="1488613"/>
            <a:ext cx="9672614" cy="4965196"/>
          </a:xfrm>
        </p:spPr>
        <p:txBody>
          <a:bodyPr>
            <a:normAutofit fontScale="92500"/>
          </a:bodyPr>
          <a:lstStyle/>
          <a:p>
            <a:r>
              <a:rPr lang="nl-BE" sz="2800" dirty="0"/>
              <a:t>recht van de consument om de overeenkomst te beëindigen zonder betaling van boete of opgave van motief</a:t>
            </a:r>
          </a:p>
          <a:p>
            <a:r>
              <a:rPr lang="nl-BE" sz="2800" dirty="0"/>
              <a:t>binnen de 14 kalenderdagen</a:t>
            </a:r>
          </a:p>
          <a:p>
            <a:pPr lvl="1"/>
            <a:r>
              <a:rPr lang="nl-BE" sz="2100" dirty="0"/>
              <a:t>Voor producten: vanaf de dag na de levering</a:t>
            </a:r>
          </a:p>
          <a:p>
            <a:pPr lvl="1"/>
            <a:r>
              <a:rPr lang="nl-BE" sz="2100" dirty="0"/>
              <a:t>Voor diensten: vanaf de dag na afsluiten overeenkomst</a:t>
            </a:r>
          </a:p>
          <a:p>
            <a:r>
              <a:rPr lang="nl-BE" sz="2800" dirty="0"/>
              <a:t>Als je je aankoop herroept, dan moet de verkoper jou kosteloos en binnen de 14 dagen de volledige betaalde som terugstorten, inclusief administratie- en leveringskosten.</a:t>
            </a:r>
          </a:p>
          <a:p>
            <a:r>
              <a:rPr lang="nl-BE" sz="2800" dirty="0"/>
              <a:t>Het herroepingsbeding moet op een opvallende manier worden vermeld op de eerste pagina van de bevestigingsmail.</a:t>
            </a:r>
          </a:p>
          <a:p>
            <a:endParaRPr lang="en-US" dirty="0"/>
          </a:p>
        </p:txBody>
      </p:sp>
    </p:spTree>
    <p:extLst>
      <p:ext uri="{BB962C8B-B14F-4D97-AF65-F5344CB8AC3E}">
        <p14:creationId xmlns:p14="http://schemas.microsoft.com/office/powerpoint/2010/main" val="382168922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3035C92-33E1-40BA-A5AD-8F6EDE5F2F9A}"/>
              </a:ext>
            </a:extLst>
          </p:cNvPr>
          <p:cNvSpPr>
            <a:spLocks noGrp="1"/>
          </p:cNvSpPr>
          <p:nvPr>
            <p:ph type="title"/>
          </p:nvPr>
        </p:nvSpPr>
        <p:spPr/>
        <p:txBody>
          <a:bodyPr/>
          <a:lstStyle/>
          <a:p>
            <a:r>
              <a:rPr lang="nl-BE" dirty="0"/>
              <a:t>Uitvoering van de overeenkomst</a:t>
            </a:r>
            <a:endParaRPr lang="en-US" dirty="0"/>
          </a:p>
        </p:txBody>
      </p:sp>
      <p:sp>
        <p:nvSpPr>
          <p:cNvPr id="3" name="Tijdelijke aanduiding voor inhoud 2">
            <a:extLst>
              <a:ext uri="{FF2B5EF4-FFF2-40B4-BE49-F238E27FC236}">
                <a16:creationId xmlns:a16="http://schemas.microsoft.com/office/drawing/2014/main" id="{9158037F-8642-43E9-BD3B-540E8994D341}"/>
              </a:ext>
            </a:extLst>
          </p:cNvPr>
          <p:cNvSpPr>
            <a:spLocks noGrp="1"/>
          </p:cNvSpPr>
          <p:nvPr>
            <p:ph idx="1"/>
          </p:nvPr>
        </p:nvSpPr>
        <p:spPr>
          <a:xfrm>
            <a:off x="677334" y="1488613"/>
            <a:ext cx="8596668" cy="3880773"/>
          </a:xfrm>
        </p:spPr>
        <p:txBody>
          <a:bodyPr/>
          <a:lstStyle/>
          <a:p>
            <a:r>
              <a:rPr lang="nl-BE" sz="2400" dirty="0"/>
              <a:t>De bestelling moet binnen de 30 dagen worden uitgevoerd, tenzij de koper zelf een langere leveringstermijn wenst.</a:t>
            </a:r>
          </a:p>
          <a:p>
            <a:r>
              <a:rPr lang="nl-BE" sz="2400" dirty="0"/>
              <a:t>Geen uitvoering binnen 30 dagen </a:t>
            </a:r>
            <a:r>
              <a:rPr lang="nl-BE" sz="2400" dirty="0">
                <a:sym typeface="Wingdings" panose="05000000000000000000" pitchFamily="2" charset="2"/>
              </a:rPr>
              <a:t> de </a:t>
            </a:r>
            <a:r>
              <a:rPr lang="nl-BE" sz="2400" dirty="0"/>
              <a:t>klant heeft de mogelijkheid ontbinding van de overeenkomst te vorderen.</a:t>
            </a:r>
          </a:p>
          <a:p>
            <a:r>
              <a:rPr lang="nl-BE" sz="2400" dirty="0"/>
              <a:t>Uitzondering = overmacht</a:t>
            </a:r>
          </a:p>
          <a:p>
            <a:endParaRPr lang="en-US" dirty="0"/>
          </a:p>
        </p:txBody>
      </p:sp>
    </p:spTree>
    <p:extLst>
      <p:ext uri="{BB962C8B-B14F-4D97-AF65-F5344CB8AC3E}">
        <p14:creationId xmlns:p14="http://schemas.microsoft.com/office/powerpoint/2010/main" val="218043454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B4BFDA3-BCEB-4934-ADEE-7C74FC935B2A}"/>
              </a:ext>
            </a:extLst>
          </p:cNvPr>
          <p:cNvSpPr>
            <a:spLocks noGrp="1"/>
          </p:cNvSpPr>
          <p:nvPr>
            <p:ph type="title"/>
          </p:nvPr>
        </p:nvSpPr>
        <p:spPr/>
        <p:txBody>
          <a:bodyPr/>
          <a:lstStyle/>
          <a:p>
            <a:r>
              <a:rPr lang="nl-BE" dirty="0"/>
              <a:t>Standaardopties</a:t>
            </a:r>
            <a:endParaRPr lang="en-US" dirty="0"/>
          </a:p>
        </p:txBody>
      </p:sp>
      <p:sp>
        <p:nvSpPr>
          <p:cNvPr id="3" name="Tijdelijke aanduiding voor inhoud 2">
            <a:extLst>
              <a:ext uri="{FF2B5EF4-FFF2-40B4-BE49-F238E27FC236}">
                <a16:creationId xmlns:a16="http://schemas.microsoft.com/office/drawing/2014/main" id="{274F55D9-FBA1-47F4-8B78-5F4706376D53}"/>
              </a:ext>
            </a:extLst>
          </p:cNvPr>
          <p:cNvSpPr>
            <a:spLocks noGrp="1"/>
          </p:cNvSpPr>
          <p:nvPr>
            <p:ph idx="1"/>
          </p:nvPr>
        </p:nvSpPr>
        <p:spPr>
          <a:xfrm>
            <a:off x="677334" y="1736519"/>
            <a:ext cx="8596668" cy="3880773"/>
          </a:xfrm>
        </p:spPr>
        <p:txBody>
          <a:bodyPr/>
          <a:lstStyle/>
          <a:p>
            <a:r>
              <a:rPr lang="nl-BE" sz="2400" dirty="0"/>
              <a:t>Er mogen voorafgaand aan de koop geen ‘vinkjes’ meer standaard ingevuld zijn op de website.</a:t>
            </a:r>
          </a:p>
          <a:p>
            <a:r>
              <a:rPr lang="nl-BE" sz="2400" dirty="0"/>
              <a:t>De consument moet expliciet toestemming verlenen door zelf het vinkje te zetten.</a:t>
            </a:r>
          </a:p>
          <a:p>
            <a:endParaRPr lang="en-US" dirty="0"/>
          </a:p>
        </p:txBody>
      </p:sp>
    </p:spTree>
    <p:extLst>
      <p:ext uri="{BB962C8B-B14F-4D97-AF65-F5344CB8AC3E}">
        <p14:creationId xmlns:p14="http://schemas.microsoft.com/office/powerpoint/2010/main" val="93868940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1746E18-A0D5-444E-9F2E-472B579729C1}"/>
              </a:ext>
            </a:extLst>
          </p:cNvPr>
          <p:cNvSpPr>
            <a:spLocks noGrp="1"/>
          </p:cNvSpPr>
          <p:nvPr>
            <p:ph type="title"/>
          </p:nvPr>
        </p:nvSpPr>
        <p:spPr/>
        <p:txBody>
          <a:bodyPr/>
          <a:lstStyle/>
          <a:p>
            <a:r>
              <a:rPr lang="nl-BE" dirty="0"/>
              <a:t>Elektronische post (1)</a:t>
            </a:r>
            <a:endParaRPr lang="en-US" dirty="0"/>
          </a:p>
        </p:txBody>
      </p:sp>
      <p:sp>
        <p:nvSpPr>
          <p:cNvPr id="3" name="Tijdelijke aanduiding voor inhoud 2">
            <a:extLst>
              <a:ext uri="{FF2B5EF4-FFF2-40B4-BE49-F238E27FC236}">
                <a16:creationId xmlns:a16="http://schemas.microsoft.com/office/drawing/2014/main" id="{2902FF6D-8F7D-45EC-BAF9-1EBC46F6EF52}"/>
              </a:ext>
            </a:extLst>
          </p:cNvPr>
          <p:cNvSpPr>
            <a:spLocks noGrp="1"/>
          </p:cNvSpPr>
          <p:nvPr>
            <p:ph idx="1"/>
          </p:nvPr>
        </p:nvSpPr>
        <p:spPr>
          <a:xfrm>
            <a:off x="558064" y="1488613"/>
            <a:ext cx="9169031" cy="4759787"/>
          </a:xfrm>
        </p:spPr>
        <p:txBody>
          <a:bodyPr>
            <a:normAutofit lnSpcReduction="10000"/>
          </a:bodyPr>
          <a:lstStyle/>
          <a:p>
            <a:r>
              <a:rPr lang="nl-BE" sz="2400" dirty="0"/>
              <a:t>Reclame op internet valt onder de algemene wetten van de reclame. Maar er zijn ook specifieke regels, bijvoorbeeld voor het versturen van elektronische post. </a:t>
            </a:r>
          </a:p>
          <a:p>
            <a:r>
              <a:rPr lang="nl-BE" sz="2400" dirty="0"/>
              <a:t>De ‘</a:t>
            </a:r>
            <a:r>
              <a:rPr lang="nl-BE" sz="2400" dirty="0" err="1"/>
              <a:t>opt</a:t>
            </a:r>
            <a:r>
              <a:rPr lang="nl-BE" sz="2400" dirty="0"/>
              <a:t>-in’-regel stelt dat je eerst toestemming moet krijgen vooraleer e-mails te sturen. Zo wil men de consument beschermen tegen spam. </a:t>
            </a:r>
          </a:p>
          <a:p>
            <a:r>
              <a:rPr lang="nl-BE" sz="2400" dirty="0"/>
              <a:t>Die toestemming mag je niet vragen via e-mail of via opname in de algemene voorwaarden, en mag je ook niet verkrijgen via derden. </a:t>
            </a:r>
          </a:p>
          <a:p>
            <a:r>
              <a:rPr lang="nl-BE" sz="2400" dirty="0"/>
              <a:t>In de praktijk gebruik je best een webformulier op een website, waar potentiële klanten zich kunnen inschrijven om elektronische berichten te ontvangen. </a:t>
            </a:r>
          </a:p>
          <a:p>
            <a:endParaRPr lang="en-US" dirty="0"/>
          </a:p>
        </p:txBody>
      </p:sp>
    </p:spTree>
    <p:extLst>
      <p:ext uri="{BB962C8B-B14F-4D97-AF65-F5344CB8AC3E}">
        <p14:creationId xmlns:p14="http://schemas.microsoft.com/office/powerpoint/2010/main" val="78856562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171B54E-59C2-4DB2-AE81-F18BE3447828}"/>
              </a:ext>
            </a:extLst>
          </p:cNvPr>
          <p:cNvSpPr>
            <a:spLocks noGrp="1"/>
          </p:cNvSpPr>
          <p:nvPr>
            <p:ph type="title"/>
          </p:nvPr>
        </p:nvSpPr>
        <p:spPr/>
        <p:txBody>
          <a:bodyPr/>
          <a:lstStyle/>
          <a:p>
            <a:r>
              <a:rPr lang="nl-BE" dirty="0"/>
              <a:t>Elektronische post (2)</a:t>
            </a:r>
            <a:endParaRPr lang="en-US" dirty="0"/>
          </a:p>
        </p:txBody>
      </p:sp>
      <p:sp>
        <p:nvSpPr>
          <p:cNvPr id="3" name="Tijdelijke aanduiding voor inhoud 2">
            <a:extLst>
              <a:ext uri="{FF2B5EF4-FFF2-40B4-BE49-F238E27FC236}">
                <a16:creationId xmlns:a16="http://schemas.microsoft.com/office/drawing/2014/main" id="{2F622FC8-F480-450D-A014-A18085088891}"/>
              </a:ext>
            </a:extLst>
          </p:cNvPr>
          <p:cNvSpPr>
            <a:spLocks noGrp="1"/>
          </p:cNvSpPr>
          <p:nvPr>
            <p:ph idx="1"/>
          </p:nvPr>
        </p:nvSpPr>
        <p:spPr>
          <a:xfrm>
            <a:off x="677334" y="1630502"/>
            <a:ext cx="8596668" cy="3880773"/>
          </a:xfrm>
        </p:spPr>
        <p:txBody>
          <a:bodyPr/>
          <a:lstStyle/>
          <a:p>
            <a:r>
              <a:rPr lang="nl-BE" sz="2400" dirty="0"/>
              <a:t>De wetgeving laat wel toe dat je je eigen klanten elektronische post stuurt over gelijkaardige producten of diensten. </a:t>
            </a:r>
          </a:p>
          <a:p>
            <a:r>
              <a:rPr lang="nl-BE" sz="2400" dirty="0"/>
              <a:t>Ook voor generieke e-mailadressen (info@, sales@,...) heb je geen voorafgaandelijke toestemming van de ontvanger nodig. </a:t>
            </a:r>
          </a:p>
          <a:p>
            <a:r>
              <a:rPr lang="nl-BE" sz="2400" dirty="0"/>
              <a:t>Bij het versturen van elektronische post geldt ook een '</a:t>
            </a:r>
            <a:r>
              <a:rPr lang="nl-BE" sz="2400" dirty="0" err="1"/>
              <a:t>opt</a:t>
            </a:r>
            <a:r>
              <a:rPr lang="nl-BE" sz="2400" dirty="0"/>
              <a:t>-out‘-regel. De ontvangers moeten zich makkelijk kunnen uitschrijven, bijvoorbeeld bij een nieuwsbrief.</a:t>
            </a:r>
          </a:p>
          <a:p>
            <a:endParaRPr lang="en-US" dirty="0"/>
          </a:p>
        </p:txBody>
      </p:sp>
    </p:spTree>
    <p:extLst>
      <p:ext uri="{BB962C8B-B14F-4D97-AF65-F5344CB8AC3E}">
        <p14:creationId xmlns:p14="http://schemas.microsoft.com/office/powerpoint/2010/main" val="333013476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EACAC5B-8C27-4C47-8A7E-913BE5BEE3DC}"/>
              </a:ext>
            </a:extLst>
          </p:cNvPr>
          <p:cNvSpPr>
            <a:spLocks noGrp="1"/>
          </p:cNvSpPr>
          <p:nvPr>
            <p:ph type="title"/>
          </p:nvPr>
        </p:nvSpPr>
        <p:spPr/>
        <p:txBody>
          <a:bodyPr/>
          <a:lstStyle/>
          <a:p>
            <a:r>
              <a:rPr lang="nl-BE" dirty="0"/>
              <a:t>Privacywet (1)</a:t>
            </a:r>
            <a:endParaRPr lang="en-US" dirty="0"/>
          </a:p>
        </p:txBody>
      </p:sp>
      <p:sp>
        <p:nvSpPr>
          <p:cNvPr id="3" name="Tijdelijke aanduiding voor inhoud 2">
            <a:extLst>
              <a:ext uri="{FF2B5EF4-FFF2-40B4-BE49-F238E27FC236}">
                <a16:creationId xmlns:a16="http://schemas.microsoft.com/office/drawing/2014/main" id="{C8E36C00-35E2-4D27-AA60-9965A62C319B}"/>
              </a:ext>
            </a:extLst>
          </p:cNvPr>
          <p:cNvSpPr>
            <a:spLocks noGrp="1"/>
          </p:cNvSpPr>
          <p:nvPr>
            <p:ph idx="1"/>
          </p:nvPr>
        </p:nvSpPr>
        <p:spPr>
          <a:xfrm>
            <a:off x="677333" y="1488613"/>
            <a:ext cx="9341309" cy="4759787"/>
          </a:xfrm>
        </p:spPr>
        <p:txBody>
          <a:bodyPr>
            <a:normAutofit/>
          </a:bodyPr>
          <a:lstStyle/>
          <a:p>
            <a:r>
              <a:rPr lang="nl-BE" sz="2000" dirty="0"/>
              <a:t>het recht op informatie </a:t>
            </a:r>
          </a:p>
          <a:p>
            <a:pPr lvl="1"/>
            <a:r>
              <a:rPr lang="nl-BE" dirty="0"/>
              <a:t>De betrokken persoon moet verwittigd worden dat zijn gegevens zullen verwerkt worden en waarom dat gebeurt.</a:t>
            </a:r>
          </a:p>
          <a:p>
            <a:r>
              <a:rPr lang="nl-BE" sz="2000" dirty="0"/>
              <a:t>het recht om vragen te stellen</a:t>
            </a:r>
          </a:p>
          <a:p>
            <a:pPr lvl="1"/>
            <a:r>
              <a:rPr lang="nl-BE" dirty="0"/>
              <a:t>De betrokken persoon kan vragen of de verantwoordelijke voor de verwerking gegevens over hem bezit.</a:t>
            </a:r>
          </a:p>
          <a:p>
            <a:pPr lvl="1"/>
            <a:r>
              <a:rPr lang="nl-BE" dirty="0"/>
              <a:t>Die verantwoordelijke dient dan mede te delen welke gegevens hij over de betrokkene heeft en waarom, welke soort gegevens het zijn en wie die gegevens zal ontvangen.</a:t>
            </a:r>
          </a:p>
          <a:p>
            <a:r>
              <a:rPr lang="nl-BE" sz="2000" dirty="0"/>
              <a:t>het recht van toegang</a:t>
            </a:r>
          </a:p>
          <a:p>
            <a:pPr lvl="1"/>
            <a:r>
              <a:rPr lang="nl-BE" dirty="0"/>
              <a:t>Dit betekent dat de betrokkene altijd kennis mag hebben van zijn gegevens. </a:t>
            </a:r>
          </a:p>
          <a:p>
            <a:pPr lvl="1"/>
            <a:r>
              <a:rPr lang="nl-BE" dirty="0"/>
              <a:t>Belangrijk is wel dat de verantwoordelijke ook gewoon (per brief en zelfs per telefoon) mag meedelen dat hij gegevens over de betrokkene bezit en over welke gegevens het precies gaat.</a:t>
            </a:r>
          </a:p>
          <a:p>
            <a:endParaRPr lang="en-US" dirty="0"/>
          </a:p>
        </p:txBody>
      </p:sp>
    </p:spTree>
    <p:extLst>
      <p:ext uri="{BB962C8B-B14F-4D97-AF65-F5344CB8AC3E}">
        <p14:creationId xmlns:p14="http://schemas.microsoft.com/office/powerpoint/2010/main" val="208852375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6200F95-2FD6-4A91-9BB8-EE4171B0AB2A}"/>
              </a:ext>
            </a:extLst>
          </p:cNvPr>
          <p:cNvSpPr>
            <a:spLocks noGrp="1"/>
          </p:cNvSpPr>
          <p:nvPr>
            <p:ph type="title"/>
          </p:nvPr>
        </p:nvSpPr>
        <p:spPr/>
        <p:txBody>
          <a:bodyPr/>
          <a:lstStyle/>
          <a:p>
            <a:r>
              <a:rPr lang="nl-BE" dirty="0"/>
              <a:t>Privacywet (2)</a:t>
            </a:r>
            <a:endParaRPr lang="en-US" dirty="0"/>
          </a:p>
        </p:txBody>
      </p:sp>
      <p:sp>
        <p:nvSpPr>
          <p:cNvPr id="3" name="Tijdelijke aanduiding voor inhoud 2">
            <a:extLst>
              <a:ext uri="{FF2B5EF4-FFF2-40B4-BE49-F238E27FC236}">
                <a16:creationId xmlns:a16="http://schemas.microsoft.com/office/drawing/2014/main" id="{F9AFFC1B-6333-4379-8F27-5DB51F3C86D4}"/>
              </a:ext>
            </a:extLst>
          </p:cNvPr>
          <p:cNvSpPr>
            <a:spLocks noGrp="1"/>
          </p:cNvSpPr>
          <p:nvPr>
            <p:ph idx="1"/>
          </p:nvPr>
        </p:nvSpPr>
        <p:spPr>
          <a:xfrm>
            <a:off x="677333" y="1378711"/>
            <a:ext cx="8466667" cy="5101602"/>
          </a:xfrm>
        </p:spPr>
        <p:txBody>
          <a:bodyPr/>
          <a:lstStyle/>
          <a:p>
            <a:r>
              <a:rPr lang="nl-BE" sz="2000" dirty="0"/>
              <a:t>het recht van verzet </a:t>
            </a:r>
          </a:p>
          <a:p>
            <a:pPr lvl="1"/>
            <a:r>
              <a:rPr lang="nl-BE" dirty="0"/>
              <a:t>De betrokkene kan zich altijd verzetten tegen het gebruik van zijn gegevens, maar dan moet hij daar ernstige redenen voor hebben. </a:t>
            </a:r>
          </a:p>
          <a:p>
            <a:pPr lvl="1"/>
            <a:r>
              <a:rPr lang="nl-BE" dirty="0"/>
              <a:t>Hij kan zich niet verzetten als het gaat om een gegevensverwerking die is opgelegd door een wet of reglementaire bepaling, of die noodzakelijk is voor de uitvoering van een overeenkomst waarbij hij partij is. </a:t>
            </a:r>
          </a:p>
          <a:p>
            <a:pPr lvl="1"/>
            <a:r>
              <a:rPr lang="nl-BE" dirty="0"/>
              <a:t>Hij beschikt wel altijd over een recht op verzet tegen ongeoorloofd gebruik van zijn gegevens en hij mag zich kosteloos en zonder redenen verzetten tegen het gebruik van zijn gegevens wanneer ze verwerkt worden voor directmarketingdoeleinden</a:t>
            </a:r>
          </a:p>
          <a:p>
            <a:endParaRPr lang="en-US" dirty="0"/>
          </a:p>
        </p:txBody>
      </p:sp>
    </p:spTree>
    <p:extLst>
      <p:ext uri="{BB962C8B-B14F-4D97-AF65-F5344CB8AC3E}">
        <p14:creationId xmlns:p14="http://schemas.microsoft.com/office/powerpoint/2010/main" val="38869618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35" name="Rectangle 9">
            <a:extLst>
              <a:ext uri="{FF2B5EF4-FFF2-40B4-BE49-F238E27FC236}">
                <a16:creationId xmlns:a16="http://schemas.microsoft.com/office/drawing/2014/main" id="{655AE6B0-AC9E-4167-806F-E9DB135FC46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31310EC2-06E2-48D6-9B39-DFD27AD2C33C}"/>
              </a:ext>
            </a:extLst>
          </p:cNvPr>
          <p:cNvSpPr>
            <a:spLocks noGrp="1"/>
          </p:cNvSpPr>
          <p:nvPr>
            <p:ph type="title"/>
          </p:nvPr>
        </p:nvSpPr>
        <p:spPr>
          <a:xfrm>
            <a:off x="652481" y="1382486"/>
            <a:ext cx="3547581" cy="4093028"/>
          </a:xfrm>
        </p:spPr>
        <p:txBody>
          <a:bodyPr anchor="ctr">
            <a:normAutofit/>
          </a:bodyPr>
          <a:lstStyle/>
          <a:p>
            <a:r>
              <a:rPr lang="en-US" sz="4400"/>
              <a:t>Wetgeving</a:t>
            </a:r>
          </a:p>
        </p:txBody>
      </p:sp>
      <p:grpSp>
        <p:nvGrpSpPr>
          <p:cNvPr id="36" name="Group 11">
            <a:extLst>
              <a:ext uri="{FF2B5EF4-FFF2-40B4-BE49-F238E27FC236}">
                <a16:creationId xmlns:a16="http://schemas.microsoft.com/office/drawing/2014/main" id="{3523416A-383B-4FDC-B4C9-D8EDDFE9C04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329267" y="-8467"/>
            <a:ext cx="4766733" cy="6866467"/>
            <a:chOff x="7425267" y="-8467"/>
            <a:chExt cx="4766733" cy="6866467"/>
          </a:xfrm>
        </p:grpSpPr>
        <p:cxnSp>
          <p:nvCxnSpPr>
            <p:cNvPr id="13" name="Straight Connector 12">
              <a:extLst>
                <a:ext uri="{FF2B5EF4-FFF2-40B4-BE49-F238E27FC236}">
                  <a16:creationId xmlns:a16="http://schemas.microsoft.com/office/drawing/2014/main" id="{CB0D29D5-3F7C-4197-821B-6D60A66CC04B}"/>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a:off x="9371012" y="0"/>
              <a:ext cx="1219200" cy="6858000"/>
            </a:xfrm>
            <a:prstGeom prst="line">
              <a:avLst/>
            </a:prstGeom>
            <a:ln w="9525">
              <a:solidFill>
                <a:srgbClr val="BFBFBF">
                  <a:alpha val="75000"/>
                </a:srgbClr>
              </a:solidFill>
            </a:ln>
          </p:spPr>
          <p:style>
            <a:lnRef idx="2">
              <a:schemeClr val="accent1"/>
            </a:lnRef>
            <a:fillRef idx="0">
              <a:schemeClr val="accent1"/>
            </a:fillRef>
            <a:effectRef idx="1">
              <a:schemeClr val="accent1"/>
            </a:effectRef>
            <a:fontRef idx="minor">
              <a:schemeClr val="tx1"/>
            </a:fontRef>
          </p:style>
        </p:cxnSp>
        <p:cxnSp>
          <p:nvCxnSpPr>
            <p:cNvPr id="14" name="Straight Connector 13">
              <a:extLst>
                <a:ext uri="{FF2B5EF4-FFF2-40B4-BE49-F238E27FC236}">
                  <a16:creationId xmlns:a16="http://schemas.microsoft.com/office/drawing/2014/main" id="{347FB49A-3541-428A-AADE-682A3C50563D}"/>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rgbClr val="BFBFBF">
                  <a:alpha val="80000"/>
                </a:srgbClr>
              </a:solidFill>
            </a:ln>
          </p:spPr>
          <p:style>
            <a:lnRef idx="2">
              <a:schemeClr val="accent1"/>
            </a:lnRef>
            <a:fillRef idx="0">
              <a:schemeClr val="accent1"/>
            </a:fillRef>
            <a:effectRef idx="1">
              <a:schemeClr val="accent1"/>
            </a:effectRef>
            <a:fontRef idx="minor">
              <a:schemeClr val="tx1"/>
            </a:fontRef>
          </p:style>
        </p:cxnSp>
        <p:sp>
          <p:nvSpPr>
            <p:cNvPr id="15" name="Rectangle 23">
              <a:extLst>
                <a:ext uri="{FF2B5EF4-FFF2-40B4-BE49-F238E27FC236}">
                  <a16:creationId xmlns:a16="http://schemas.microsoft.com/office/drawing/2014/main" id="{D96F53DC-08F1-42C6-B558-B83D54B2766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Rectangle 25">
              <a:extLst>
                <a:ext uri="{FF2B5EF4-FFF2-40B4-BE49-F238E27FC236}">
                  <a16:creationId xmlns:a16="http://schemas.microsoft.com/office/drawing/2014/main" id="{AFE48CAF-A51C-463F-A570-ED99439A5CA3}"/>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7" name="Isosceles Triangle 16">
              <a:extLst>
                <a:ext uri="{FF2B5EF4-FFF2-40B4-BE49-F238E27FC236}">
                  <a16:creationId xmlns:a16="http://schemas.microsoft.com/office/drawing/2014/main" id="{01F0C48B-50FF-4351-8207-16D09604831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7" name="Rectangle 27">
              <a:extLst>
                <a:ext uri="{FF2B5EF4-FFF2-40B4-BE49-F238E27FC236}">
                  <a16:creationId xmlns:a16="http://schemas.microsoft.com/office/drawing/2014/main" id="{300384B6-5ED6-4F91-A548-B706D837513E}"/>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Rectangle 28">
              <a:extLst>
                <a:ext uri="{FF2B5EF4-FFF2-40B4-BE49-F238E27FC236}">
                  <a16:creationId xmlns:a16="http://schemas.microsoft.com/office/drawing/2014/main" id="{337AFFAE-C182-463C-9459-8AB3C69D9A2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8" name="Rectangle 29">
              <a:extLst>
                <a:ext uri="{FF2B5EF4-FFF2-40B4-BE49-F238E27FC236}">
                  <a16:creationId xmlns:a16="http://schemas.microsoft.com/office/drawing/2014/main" id="{510ACF17-C3F0-42BF-BDEB-D079277121E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1" name="Isosceles Triangle 20">
              <a:extLst>
                <a:ext uri="{FF2B5EF4-FFF2-40B4-BE49-F238E27FC236}">
                  <a16:creationId xmlns:a16="http://schemas.microsoft.com/office/drawing/2014/main" id="{E804EFD0-B84E-476F-9FC6-6C4A42EA005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3" name="Rectangle 22">
            <a:extLst>
              <a:ext uri="{FF2B5EF4-FFF2-40B4-BE49-F238E27FC236}">
                <a16:creationId xmlns:a16="http://schemas.microsoft.com/office/drawing/2014/main" id="{87BD1F4E-A66D-4C06-86DA-8D56CA7A3B4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5977719" y="0"/>
            <a:ext cx="6214281"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5" name="Tijdelijke aanduiding voor inhoud 2">
            <a:extLst>
              <a:ext uri="{FF2B5EF4-FFF2-40B4-BE49-F238E27FC236}">
                <a16:creationId xmlns:a16="http://schemas.microsoft.com/office/drawing/2014/main" id="{3EDB678F-755A-4911-927E-33CCB18C1C84}"/>
              </a:ext>
            </a:extLst>
          </p:cNvPr>
          <p:cNvGraphicFramePr>
            <a:graphicFrameLocks noGrp="1"/>
          </p:cNvGraphicFramePr>
          <p:nvPr>
            <p:ph idx="1"/>
            <p:extLst>
              <p:ext uri="{D42A27DB-BD31-4B8C-83A1-F6EECF244321}">
                <p14:modId xmlns:p14="http://schemas.microsoft.com/office/powerpoint/2010/main" val="1051333868"/>
              </p:ext>
            </p:extLst>
          </p:nvPr>
        </p:nvGraphicFramePr>
        <p:xfrm>
          <a:off x="4916553" y="944563"/>
          <a:ext cx="6628804" cy="497958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11282274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1920177-8EB0-4B69-A4C9-27A1B1B55745}"/>
              </a:ext>
            </a:extLst>
          </p:cNvPr>
          <p:cNvSpPr>
            <a:spLocks noGrp="1"/>
          </p:cNvSpPr>
          <p:nvPr>
            <p:ph type="title"/>
          </p:nvPr>
        </p:nvSpPr>
        <p:spPr/>
        <p:txBody>
          <a:bodyPr/>
          <a:lstStyle/>
          <a:p>
            <a:r>
              <a:rPr lang="nl-BE" dirty="0"/>
              <a:t>Wet op de marktpraktijken en de </a:t>
            </a:r>
            <a:br>
              <a:rPr lang="nl-BE" dirty="0"/>
            </a:br>
            <a:r>
              <a:rPr lang="nl-BE" dirty="0"/>
              <a:t>consumentenbescherming</a:t>
            </a:r>
            <a:endParaRPr lang="en-US" dirty="0"/>
          </a:p>
        </p:txBody>
      </p:sp>
      <p:sp>
        <p:nvSpPr>
          <p:cNvPr id="3" name="Tijdelijke aanduiding voor inhoud 2">
            <a:extLst>
              <a:ext uri="{FF2B5EF4-FFF2-40B4-BE49-F238E27FC236}">
                <a16:creationId xmlns:a16="http://schemas.microsoft.com/office/drawing/2014/main" id="{9A5CBC61-194E-47FA-805B-64B53E4E64C5}"/>
              </a:ext>
            </a:extLst>
          </p:cNvPr>
          <p:cNvSpPr>
            <a:spLocks noGrp="1"/>
          </p:cNvSpPr>
          <p:nvPr>
            <p:ph idx="1"/>
          </p:nvPr>
        </p:nvSpPr>
        <p:spPr/>
        <p:txBody>
          <a:bodyPr/>
          <a:lstStyle/>
          <a:p>
            <a:pPr marL="0" indent="0">
              <a:buNone/>
            </a:pPr>
            <a:r>
              <a:rPr lang="nl-BE" sz="1800" dirty="0"/>
              <a:t>= </a:t>
            </a:r>
            <a:r>
              <a:rPr lang="nl-BE" sz="2400" dirty="0"/>
              <a:t>integraal van toepassing</a:t>
            </a:r>
          </a:p>
          <a:p>
            <a:r>
              <a:rPr lang="nl-BE" sz="2400" dirty="0" err="1"/>
              <a:t>soldenwetgeving</a:t>
            </a:r>
            <a:r>
              <a:rPr lang="nl-BE" sz="2400" dirty="0"/>
              <a:t>/sperperiode</a:t>
            </a:r>
          </a:p>
          <a:p>
            <a:r>
              <a:rPr lang="nl-BE" sz="2400" dirty="0"/>
              <a:t>prijsaanduiding</a:t>
            </a:r>
          </a:p>
          <a:p>
            <a:r>
              <a:rPr lang="nl-BE" sz="2400" dirty="0"/>
              <a:t>koppelverkoop</a:t>
            </a:r>
          </a:p>
          <a:p>
            <a:r>
              <a:rPr lang="nl-BE" sz="2400" dirty="0"/>
              <a:t>uitverkoop</a:t>
            </a:r>
          </a:p>
          <a:p>
            <a:r>
              <a:rPr lang="nl-BE" sz="2400" dirty="0"/>
              <a:t>aankondigingen van prijsverminderingen</a:t>
            </a:r>
          </a:p>
          <a:p>
            <a:r>
              <a:rPr lang="nl-BE" sz="2400" dirty="0"/>
              <a:t>…</a:t>
            </a:r>
          </a:p>
          <a:p>
            <a:endParaRPr lang="en-US" dirty="0"/>
          </a:p>
        </p:txBody>
      </p:sp>
    </p:spTree>
    <p:extLst>
      <p:ext uri="{BB962C8B-B14F-4D97-AF65-F5344CB8AC3E}">
        <p14:creationId xmlns:p14="http://schemas.microsoft.com/office/powerpoint/2010/main" val="92968701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99207-FD94-4616-A569-617E15F2905F}"/>
              </a:ext>
            </a:extLst>
          </p:cNvPr>
          <p:cNvSpPr>
            <a:spLocks noGrp="1"/>
          </p:cNvSpPr>
          <p:nvPr>
            <p:ph type="title"/>
          </p:nvPr>
        </p:nvSpPr>
        <p:spPr/>
        <p:txBody>
          <a:bodyPr/>
          <a:lstStyle/>
          <a:p>
            <a:r>
              <a:rPr lang="nl-BE" dirty="0" err="1"/>
              <a:t>Soldenwetgeving</a:t>
            </a:r>
            <a:r>
              <a:rPr lang="nl-BE" dirty="0"/>
              <a:t> / sperperiode (1)</a:t>
            </a:r>
            <a:endParaRPr lang="en-US" dirty="0"/>
          </a:p>
        </p:txBody>
      </p:sp>
      <p:sp>
        <p:nvSpPr>
          <p:cNvPr id="3" name="Tijdelijke aanduiding voor inhoud 2">
            <a:extLst>
              <a:ext uri="{FF2B5EF4-FFF2-40B4-BE49-F238E27FC236}">
                <a16:creationId xmlns:a16="http://schemas.microsoft.com/office/drawing/2014/main" id="{012A8327-4FC8-4523-9355-28089581588F}"/>
              </a:ext>
            </a:extLst>
          </p:cNvPr>
          <p:cNvSpPr>
            <a:spLocks noGrp="1"/>
          </p:cNvSpPr>
          <p:nvPr>
            <p:ph idx="1"/>
          </p:nvPr>
        </p:nvSpPr>
        <p:spPr>
          <a:xfrm>
            <a:off x="677334" y="1696762"/>
            <a:ext cx="8596668" cy="3880773"/>
          </a:xfrm>
        </p:spPr>
        <p:txBody>
          <a:bodyPr/>
          <a:lstStyle/>
          <a:p>
            <a:r>
              <a:rPr lang="nl-BE" sz="2200" dirty="0"/>
              <a:t>De sperperiode is de periode die aan de </a:t>
            </a:r>
            <a:r>
              <a:rPr lang="nl-BE" sz="2200" dirty="0" err="1"/>
              <a:t>soldenperiode</a:t>
            </a:r>
            <a:r>
              <a:rPr lang="nl-BE" sz="2200" dirty="0"/>
              <a:t> voorafgaat en waarbinnen het verboden is om prijsverminderingen aan te kondigen voor schoenen, kleding en lederwaren. Dat geldt ook voor webshops.</a:t>
            </a:r>
          </a:p>
          <a:p>
            <a:r>
              <a:rPr lang="nl-BE" sz="2200" dirty="0"/>
              <a:t>Prijsverlagingen tijdens de sperperiode zijn op zich wel toegestaan. De sperperiode verbiedt enkel ‘aankondigingen’ van prijsverminderingen, onder welke vorm dan ook. Wil je aan de kassa een korting toekennen tijdens de sperperiode, dan mag dat. Zolang </a:t>
            </a:r>
            <a:r>
              <a:rPr lang="nl-BE" sz="2200" dirty="0" err="1"/>
              <a:t>jeer</a:t>
            </a:r>
            <a:r>
              <a:rPr lang="nl-BE" sz="2200" dirty="0"/>
              <a:t> maar geen reclame voor maakt. </a:t>
            </a:r>
          </a:p>
          <a:p>
            <a:endParaRPr lang="en-US" dirty="0"/>
          </a:p>
        </p:txBody>
      </p:sp>
    </p:spTree>
    <p:extLst>
      <p:ext uri="{BB962C8B-B14F-4D97-AF65-F5344CB8AC3E}">
        <p14:creationId xmlns:p14="http://schemas.microsoft.com/office/powerpoint/2010/main" val="289788355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BB57C55-D35A-44C1-BF4C-5E9444A40FFA}"/>
              </a:ext>
            </a:extLst>
          </p:cNvPr>
          <p:cNvSpPr>
            <a:spLocks noGrp="1"/>
          </p:cNvSpPr>
          <p:nvPr>
            <p:ph type="title"/>
          </p:nvPr>
        </p:nvSpPr>
        <p:spPr/>
        <p:txBody>
          <a:bodyPr/>
          <a:lstStyle/>
          <a:p>
            <a:r>
              <a:rPr lang="nl-BE" dirty="0" err="1"/>
              <a:t>Soldenwetgeving</a:t>
            </a:r>
            <a:r>
              <a:rPr lang="nl-BE" dirty="0"/>
              <a:t> / sperperiode (2)</a:t>
            </a:r>
            <a:endParaRPr lang="en-US" dirty="0"/>
          </a:p>
        </p:txBody>
      </p:sp>
      <p:sp>
        <p:nvSpPr>
          <p:cNvPr id="3" name="Tijdelijke aanduiding voor inhoud 2">
            <a:extLst>
              <a:ext uri="{FF2B5EF4-FFF2-40B4-BE49-F238E27FC236}">
                <a16:creationId xmlns:a16="http://schemas.microsoft.com/office/drawing/2014/main" id="{F940813C-1283-4979-B5C4-3D3A52CEC352}"/>
              </a:ext>
            </a:extLst>
          </p:cNvPr>
          <p:cNvSpPr>
            <a:spLocks noGrp="1"/>
          </p:cNvSpPr>
          <p:nvPr>
            <p:ph idx="1"/>
          </p:nvPr>
        </p:nvSpPr>
        <p:spPr>
          <a:xfrm>
            <a:off x="677334" y="1763024"/>
            <a:ext cx="8596668" cy="3880773"/>
          </a:xfrm>
        </p:spPr>
        <p:txBody>
          <a:bodyPr/>
          <a:lstStyle/>
          <a:p>
            <a:r>
              <a:rPr lang="nl-BE" sz="2400" dirty="0"/>
              <a:t>Het verbod op aankondigingen van prijsverminderingen geldt niet tijdens uitverkopen en tijdens braderieën die tijdens de sperperiode worden georganiseerd, en hoogstens vier dagen mogen duren per sperperiode.</a:t>
            </a:r>
          </a:p>
          <a:p>
            <a:r>
              <a:rPr lang="nl-BE" sz="2400" dirty="0"/>
              <a:t>De </a:t>
            </a:r>
            <a:r>
              <a:rPr lang="nl-BE" sz="2400" dirty="0" err="1"/>
              <a:t>zomersperperiode</a:t>
            </a:r>
            <a:r>
              <a:rPr lang="nl-BE" sz="2400" dirty="0"/>
              <a:t> loopt van 1 juni tot en met 30 juni.</a:t>
            </a:r>
          </a:p>
          <a:p>
            <a:r>
              <a:rPr lang="nl-BE" sz="2400" dirty="0"/>
              <a:t>De </a:t>
            </a:r>
            <a:r>
              <a:rPr lang="nl-BE" sz="2400" dirty="0" err="1"/>
              <a:t>wintersperperiode</a:t>
            </a:r>
            <a:r>
              <a:rPr lang="nl-BE" sz="2400" dirty="0"/>
              <a:t> loopt van 3 december tot 2 januari.</a:t>
            </a:r>
          </a:p>
          <a:p>
            <a:endParaRPr lang="en-US" dirty="0"/>
          </a:p>
        </p:txBody>
      </p:sp>
    </p:spTree>
    <p:extLst>
      <p:ext uri="{BB962C8B-B14F-4D97-AF65-F5344CB8AC3E}">
        <p14:creationId xmlns:p14="http://schemas.microsoft.com/office/powerpoint/2010/main" val="353316419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8AAD5FA-44D1-4128-916E-B50D31B30702}"/>
              </a:ext>
            </a:extLst>
          </p:cNvPr>
          <p:cNvSpPr>
            <a:spLocks noGrp="1"/>
          </p:cNvSpPr>
          <p:nvPr>
            <p:ph type="title"/>
          </p:nvPr>
        </p:nvSpPr>
        <p:spPr/>
        <p:txBody>
          <a:bodyPr/>
          <a:lstStyle/>
          <a:p>
            <a:r>
              <a:rPr lang="nl-BE" dirty="0"/>
              <a:t>Koppelverkoop</a:t>
            </a:r>
            <a:endParaRPr lang="en-US" dirty="0"/>
          </a:p>
        </p:txBody>
      </p:sp>
      <p:sp>
        <p:nvSpPr>
          <p:cNvPr id="3" name="Tijdelijke aanduiding voor inhoud 2">
            <a:extLst>
              <a:ext uri="{FF2B5EF4-FFF2-40B4-BE49-F238E27FC236}">
                <a16:creationId xmlns:a16="http://schemas.microsoft.com/office/drawing/2014/main" id="{493B5BC0-540D-448E-B243-5F5DE1ACED6C}"/>
              </a:ext>
            </a:extLst>
          </p:cNvPr>
          <p:cNvSpPr>
            <a:spLocks noGrp="1"/>
          </p:cNvSpPr>
          <p:nvPr>
            <p:ph idx="1"/>
          </p:nvPr>
        </p:nvSpPr>
        <p:spPr>
          <a:xfrm>
            <a:off x="677334" y="1749773"/>
            <a:ext cx="9672614" cy="2212628"/>
          </a:xfrm>
        </p:spPr>
        <p:txBody>
          <a:bodyPr/>
          <a:lstStyle/>
          <a:p>
            <a:r>
              <a:rPr lang="nl-BE" sz="2400" dirty="0"/>
              <a:t>Het gezamenlijk aanbod of koppelverkoop is een promotionele techniek waarbij het verkrijgen van een product, dienst of ander voordeel samenhangt met de aankoop van andere producten of diensten.</a:t>
            </a:r>
          </a:p>
          <a:p>
            <a:r>
              <a:rPr lang="nl-BE" sz="2400" dirty="0"/>
              <a:t>Koppelverkoop is ook toegestaan bij e-commerce.</a:t>
            </a:r>
          </a:p>
          <a:p>
            <a:endParaRPr lang="en-US" dirty="0"/>
          </a:p>
        </p:txBody>
      </p:sp>
    </p:spTree>
    <p:extLst>
      <p:ext uri="{BB962C8B-B14F-4D97-AF65-F5344CB8AC3E}">
        <p14:creationId xmlns:p14="http://schemas.microsoft.com/office/powerpoint/2010/main" val="2020182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EEED8FA-751C-4CEC-AD11-6BBA234E6167}"/>
              </a:ext>
            </a:extLst>
          </p:cNvPr>
          <p:cNvSpPr>
            <a:spLocks noGrp="1"/>
          </p:cNvSpPr>
          <p:nvPr>
            <p:ph type="title"/>
          </p:nvPr>
        </p:nvSpPr>
        <p:spPr/>
        <p:txBody>
          <a:bodyPr/>
          <a:lstStyle/>
          <a:p>
            <a:r>
              <a:rPr lang="nl-BE" dirty="0"/>
              <a:t>Verkoop met verlies</a:t>
            </a:r>
            <a:endParaRPr lang="en-US" dirty="0"/>
          </a:p>
        </p:txBody>
      </p:sp>
      <p:sp>
        <p:nvSpPr>
          <p:cNvPr id="3" name="Tijdelijke aanduiding voor inhoud 2">
            <a:extLst>
              <a:ext uri="{FF2B5EF4-FFF2-40B4-BE49-F238E27FC236}">
                <a16:creationId xmlns:a16="http://schemas.microsoft.com/office/drawing/2014/main" id="{A8F6E1F4-8002-4099-94EC-5A88A1195354}"/>
              </a:ext>
            </a:extLst>
          </p:cNvPr>
          <p:cNvSpPr>
            <a:spLocks noGrp="1"/>
          </p:cNvSpPr>
          <p:nvPr>
            <p:ph idx="1"/>
          </p:nvPr>
        </p:nvSpPr>
        <p:spPr>
          <a:xfrm>
            <a:off x="677333" y="1488613"/>
            <a:ext cx="9182283" cy="5084465"/>
          </a:xfrm>
        </p:spPr>
        <p:txBody>
          <a:bodyPr>
            <a:normAutofit fontScale="85000" lnSpcReduction="20000"/>
          </a:bodyPr>
          <a:lstStyle/>
          <a:p>
            <a:r>
              <a:rPr lang="nl-BE" sz="2600" dirty="0"/>
              <a:t>Verkoop met verlies blijft verboden.</a:t>
            </a:r>
          </a:p>
          <a:p>
            <a:r>
              <a:rPr lang="nl-BE" sz="2600" dirty="0"/>
              <a:t>Een verkoop met verlies is een verkoop tegen een prijs die niet ten minste gelijk is aan de prijs waartegen een onderneming het goed heeft gekocht na aftrek van:</a:t>
            </a:r>
          </a:p>
          <a:p>
            <a:pPr lvl="1"/>
            <a:r>
              <a:rPr lang="nl-BE" sz="2300" dirty="0"/>
              <a:t>Toegekende en definitief verworven kortingen;</a:t>
            </a:r>
          </a:p>
          <a:p>
            <a:pPr lvl="1"/>
            <a:r>
              <a:rPr lang="nl-BE" sz="2300" dirty="0"/>
              <a:t>Niet definitief verworven volumekortingen ten belope van 80 % van de verworven volumekortingen in het voorbije jaar voor hetzelfde goed.</a:t>
            </a:r>
          </a:p>
          <a:p>
            <a:r>
              <a:rPr lang="nl-BE" sz="2600" dirty="0"/>
              <a:t>Verkoop met verlies is toegelaten in de volgende gevallen:</a:t>
            </a:r>
          </a:p>
          <a:p>
            <a:pPr lvl="1"/>
            <a:r>
              <a:rPr lang="nl-BE" sz="2300" dirty="0"/>
              <a:t>naar aanleiding van </a:t>
            </a:r>
            <a:r>
              <a:rPr lang="nl-BE" sz="2300" dirty="0" err="1"/>
              <a:t>soldenverkoop</a:t>
            </a:r>
            <a:r>
              <a:rPr lang="nl-BE" sz="2300" dirty="0"/>
              <a:t> of uitverkoop;</a:t>
            </a:r>
          </a:p>
          <a:p>
            <a:pPr lvl="1"/>
            <a:r>
              <a:rPr lang="nl-BE" sz="2300" dirty="0"/>
              <a:t>met als doel de goederen die vatbaar zijn voor snel bederf van de hand te doen als hun bewaring niet meer kan worden verzekerd;</a:t>
            </a:r>
          </a:p>
          <a:p>
            <a:pPr lvl="1"/>
            <a:r>
              <a:rPr lang="nl-BE" sz="2300" dirty="0"/>
              <a:t>ten gevolge externe omstandigheden;</a:t>
            </a:r>
          </a:p>
          <a:p>
            <a:pPr lvl="1"/>
            <a:r>
              <a:rPr lang="nl-BE" sz="2300" dirty="0"/>
              <a:t>voor goederen die technisch voorbijgestreefd zijn of beschadigd zijn;</a:t>
            </a:r>
          </a:p>
          <a:p>
            <a:pPr lvl="1"/>
            <a:r>
              <a:rPr lang="nl-BE" sz="2300" dirty="0"/>
              <a:t>bij de noodzakelijkheid van concurrentie.</a:t>
            </a:r>
          </a:p>
          <a:p>
            <a:endParaRPr lang="en-US" dirty="0"/>
          </a:p>
        </p:txBody>
      </p:sp>
    </p:spTree>
    <p:extLst>
      <p:ext uri="{BB962C8B-B14F-4D97-AF65-F5344CB8AC3E}">
        <p14:creationId xmlns:p14="http://schemas.microsoft.com/office/powerpoint/2010/main" val="266022640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6D94E42-A961-491C-A3D2-6F971FB73D57}"/>
              </a:ext>
            </a:extLst>
          </p:cNvPr>
          <p:cNvSpPr>
            <a:spLocks noGrp="1"/>
          </p:cNvSpPr>
          <p:nvPr>
            <p:ph type="title"/>
          </p:nvPr>
        </p:nvSpPr>
        <p:spPr/>
        <p:txBody>
          <a:bodyPr/>
          <a:lstStyle/>
          <a:p>
            <a:r>
              <a:rPr lang="nl-BE" dirty="0"/>
              <a:t>Informatie die op de webshop moet staan (1)</a:t>
            </a:r>
            <a:endParaRPr lang="en-US" dirty="0"/>
          </a:p>
        </p:txBody>
      </p:sp>
      <p:sp>
        <p:nvSpPr>
          <p:cNvPr id="3" name="Tijdelijke aanduiding voor inhoud 2">
            <a:extLst>
              <a:ext uri="{FF2B5EF4-FFF2-40B4-BE49-F238E27FC236}">
                <a16:creationId xmlns:a16="http://schemas.microsoft.com/office/drawing/2014/main" id="{9C9D734D-D776-4EE3-94B1-DE9F6468CEA7}"/>
              </a:ext>
            </a:extLst>
          </p:cNvPr>
          <p:cNvSpPr>
            <a:spLocks noGrp="1"/>
          </p:cNvSpPr>
          <p:nvPr>
            <p:ph idx="1"/>
          </p:nvPr>
        </p:nvSpPr>
        <p:spPr>
          <a:xfrm>
            <a:off x="677334" y="2160589"/>
            <a:ext cx="8903988" cy="4876315"/>
          </a:xfrm>
        </p:spPr>
        <p:txBody>
          <a:bodyPr/>
          <a:lstStyle/>
          <a:p>
            <a:r>
              <a:rPr lang="nl-BE" sz="2000" dirty="0"/>
              <a:t>identiteit, geografisch adres (geen postbus), e-mailadres, telefoonnummer, ondernemingsnummer. Rechtspersonen (nv of bvba) moeten ook de zetel vermelden van de bevoegde rechtbank.</a:t>
            </a:r>
          </a:p>
          <a:p>
            <a:r>
              <a:rPr lang="nl-BE" sz="2000" dirty="0"/>
              <a:t>de belangrijkste kenmerken van het product of de dienst</a:t>
            </a:r>
          </a:p>
          <a:p>
            <a:r>
              <a:rPr lang="nl-BE" sz="2000" dirty="0"/>
              <a:t>de volledige prijs (eventuele toeslagen, verpakkings- en verzendingskosten inbegrepen)</a:t>
            </a:r>
          </a:p>
          <a:p>
            <a:r>
              <a:rPr lang="nl-BE" sz="2000" dirty="0"/>
              <a:t>de wijze van betaling en levering</a:t>
            </a:r>
          </a:p>
          <a:p>
            <a:r>
              <a:rPr lang="nl-BE" sz="2000" dirty="0"/>
              <a:t>de geldigheidsduur van het aanbod (als niets vermeld wordt, dan blijft het aanbod geldig zolang het toegankelijk is op de website)</a:t>
            </a:r>
          </a:p>
          <a:p>
            <a:r>
              <a:rPr lang="nl-BE" sz="2000" dirty="0"/>
              <a:t>het al dan niet bestaan van het verzakingsrecht en de wijze van terugneming</a:t>
            </a:r>
          </a:p>
          <a:p>
            <a:endParaRPr lang="en-US" dirty="0"/>
          </a:p>
        </p:txBody>
      </p:sp>
    </p:spTree>
    <p:extLst>
      <p:ext uri="{BB962C8B-B14F-4D97-AF65-F5344CB8AC3E}">
        <p14:creationId xmlns:p14="http://schemas.microsoft.com/office/powerpoint/2010/main" val="2933598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0E6395A-2C8D-4D0D-A973-9E458892D109}"/>
              </a:ext>
            </a:extLst>
          </p:cNvPr>
          <p:cNvSpPr>
            <a:spLocks noGrp="1"/>
          </p:cNvSpPr>
          <p:nvPr>
            <p:ph type="title"/>
          </p:nvPr>
        </p:nvSpPr>
        <p:spPr/>
        <p:txBody>
          <a:bodyPr/>
          <a:lstStyle/>
          <a:p>
            <a:r>
              <a:rPr lang="nl-BE" dirty="0"/>
              <a:t>Informatie die op de webshop moet staan (2)</a:t>
            </a:r>
            <a:endParaRPr lang="en-US" dirty="0"/>
          </a:p>
        </p:txBody>
      </p:sp>
      <p:sp>
        <p:nvSpPr>
          <p:cNvPr id="3" name="Tijdelijke aanduiding voor inhoud 2">
            <a:extLst>
              <a:ext uri="{FF2B5EF4-FFF2-40B4-BE49-F238E27FC236}">
                <a16:creationId xmlns:a16="http://schemas.microsoft.com/office/drawing/2014/main" id="{4DC0BA64-B10A-4CFB-B827-F73903AE4DB5}"/>
              </a:ext>
            </a:extLst>
          </p:cNvPr>
          <p:cNvSpPr>
            <a:spLocks noGrp="1"/>
          </p:cNvSpPr>
          <p:nvPr>
            <p:ph idx="1"/>
          </p:nvPr>
        </p:nvSpPr>
        <p:spPr/>
        <p:txBody>
          <a:bodyPr>
            <a:normAutofit fontScale="92500"/>
          </a:bodyPr>
          <a:lstStyle/>
          <a:p>
            <a:r>
              <a:rPr lang="nl-BE" sz="2000" dirty="0"/>
              <a:t>de minimumduur van de overeenkomst bij bv. een abonnement op een tijdschrift</a:t>
            </a:r>
          </a:p>
          <a:p>
            <a:r>
              <a:rPr lang="nl-BE" sz="2000" dirty="0"/>
              <a:t>het bestaan van een wettelijke garantie ten voordele van de consument</a:t>
            </a:r>
          </a:p>
          <a:p>
            <a:r>
              <a:rPr lang="nl-BE" sz="2000" dirty="0"/>
              <a:t>het al dan niet bestaan van een naverkoopdienst of commerciële garanties</a:t>
            </a:r>
          </a:p>
          <a:p>
            <a:r>
              <a:rPr lang="nl-BE" sz="2000" dirty="0"/>
              <a:t>de opzegvoorwaarden bij automatische verlenging van de overeenkomst</a:t>
            </a:r>
          </a:p>
          <a:p>
            <a:r>
              <a:rPr lang="nl-BE" sz="2000" dirty="0"/>
              <a:t>het bestaan van een waarborgsom of andere financiële garanties</a:t>
            </a:r>
          </a:p>
          <a:p>
            <a:pPr marL="0" indent="0">
              <a:buNone/>
            </a:pPr>
            <a:endParaRPr lang="nl-BE" sz="2000" dirty="0"/>
          </a:p>
          <a:p>
            <a:pPr marL="0" indent="0">
              <a:buNone/>
            </a:pPr>
            <a:r>
              <a:rPr lang="nl-BE" sz="2000" dirty="0"/>
              <a:t>De bewijslast voor het niet-naleven van de informatieplicht ligt bij de handelaar.</a:t>
            </a:r>
          </a:p>
          <a:p>
            <a:endParaRPr lang="en-US" dirty="0"/>
          </a:p>
        </p:txBody>
      </p:sp>
    </p:spTree>
    <p:extLst>
      <p:ext uri="{BB962C8B-B14F-4D97-AF65-F5344CB8AC3E}">
        <p14:creationId xmlns:p14="http://schemas.microsoft.com/office/powerpoint/2010/main" val="1559861663"/>
      </p:ext>
    </p:extLst>
  </p:cSld>
  <p:clrMapOvr>
    <a:masterClrMapping/>
  </p:clrMapOvr>
</p:sld>
</file>

<file path=ppt/theme/theme1.xml><?xml version="1.0" encoding="utf-8"?>
<a:theme xmlns:a="http://schemas.openxmlformats.org/drawingml/2006/main" name="Facet">
  <a:themeElements>
    <a:clrScheme name="Diepblauw">
      <a:dk1>
        <a:sysClr val="windowText" lastClr="000000"/>
      </a:dk1>
      <a:lt1>
        <a:sysClr val="window" lastClr="FFFFFF"/>
      </a:lt1>
      <a:dk2>
        <a:srgbClr val="242852"/>
      </a:dk2>
      <a:lt2>
        <a:srgbClr val="ACCBF9"/>
      </a:lt2>
      <a:accent1>
        <a:srgbClr val="4A66AC"/>
      </a:accent1>
      <a:accent2>
        <a:srgbClr val="629DD1"/>
      </a:accent2>
      <a:accent3>
        <a:srgbClr val="297FD5"/>
      </a:accent3>
      <a:accent4>
        <a:srgbClr val="7F8FA9"/>
      </a:accent4>
      <a:accent5>
        <a:srgbClr val="5AA2AE"/>
      </a:accent5>
      <a:accent6>
        <a:srgbClr val="9D90A0"/>
      </a:accent6>
      <a:hlink>
        <a:srgbClr val="9454C3"/>
      </a:hlink>
      <a:folHlink>
        <a:srgbClr val="3EBBF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otalTime>10</TotalTime>
  <Words>1107</Words>
  <Application>Microsoft Office PowerPoint</Application>
  <PresentationFormat>Breedbeeld</PresentationFormat>
  <Paragraphs>86</Paragraphs>
  <Slides>16</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16</vt:i4>
      </vt:variant>
    </vt:vector>
  </HeadingPairs>
  <TitlesOfParts>
    <vt:vector size="20" baseType="lpstr">
      <vt:lpstr>Arial</vt:lpstr>
      <vt:lpstr>Trebuchet MS</vt:lpstr>
      <vt:lpstr>Wingdings 3</vt:lpstr>
      <vt:lpstr>Facet</vt:lpstr>
      <vt:lpstr>PowerPoint-presentatie</vt:lpstr>
      <vt:lpstr>Wetgeving</vt:lpstr>
      <vt:lpstr>Wet op de marktpraktijken en de  consumentenbescherming</vt:lpstr>
      <vt:lpstr>Soldenwetgeving / sperperiode (1)</vt:lpstr>
      <vt:lpstr>Soldenwetgeving / sperperiode (2)</vt:lpstr>
      <vt:lpstr>Koppelverkoop</vt:lpstr>
      <vt:lpstr>Verkoop met verlies</vt:lpstr>
      <vt:lpstr>Informatie die op de webshop moet staan (1)</vt:lpstr>
      <vt:lpstr>Informatie die op de webshop moet staan (2)</vt:lpstr>
      <vt:lpstr>Verzakingsrecht / herroepingsrecht</vt:lpstr>
      <vt:lpstr>Uitvoering van de overeenkomst</vt:lpstr>
      <vt:lpstr>Standaardopties</vt:lpstr>
      <vt:lpstr>Elektronische post (1)</vt:lpstr>
      <vt:lpstr>Elektronische post (2)</vt:lpstr>
      <vt:lpstr>Privacywet (1)</vt:lpstr>
      <vt:lpstr>Privacywet (2)</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Hilke Van de Geuchte</dc:creator>
  <cp:lastModifiedBy>Hilke Van de Geuchte</cp:lastModifiedBy>
  <cp:revision>7</cp:revision>
  <dcterms:created xsi:type="dcterms:W3CDTF">2020-05-12T09:19:18Z</dcterms:created>
  <dcterms:modified xsi:type="dcterms:W3CDTF">2020-05-12T09:29:40Z</dcterms:modified>
</cp:coreProperties>
</file>