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752" r:id="rId4"/>
    <p:sldId id="754" r:id="rId5"/>
    <p:sldId id="753" r:id="rId6"/>
    <p:sldId id="755" r:id="rId7"/>
    <p:sldId id="756" r:id="rId8"/>
    <p:sldId id="757" r:id="rId9"/>
    <p:sldId id="793" r:id="rId10"/>
    <p:sldId id="761" r:id="rId11"/>
    <p:sldId id="774" r:id="rId12"/>
    <p:sldId id="762" r:id="rId13"/>
    <p:sldId id="758" r:id="rId14"/>
    <p:sldId id="759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430B5C-724C-4450-BF8D-3166F5D3C7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CC7037F-757E-41DC-9328-14B5DA7BF6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76553A-0D60-4469-BE4C-4EF558CDE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B5D1-8C8E-4992-93A0-F2D98832AD93}" type="datetimeFigureOut">
              <a:rPr lang="nl-NL" smtClean="0"/>
              <a:t>1-5-2020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76802A3-1D0C-4A0A-AD72-33ECE4947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27ACD41-FE0D-4962-9FEB-8736E6330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FDCFA-E519-4FF5-B0A4-D71628C818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5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3E12F9-117B-45D4-847B-00EA2FA04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33490B4-8D27-48E7-863C-14F4F7320A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ECD8277-63D7-440E-B1E2-1EACDD6BC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B5D1-8C8E-4992-93A0-F2D98832AD93}" type="datetimeFigureOut">
              <a:rPr lang="nl-NL" smtClean="0"/>
              <a:t>1-5-2020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9558B6F-C452-4198-91F3-C8818B0B7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B5E7629-FF07-403D-A065-4ABEA694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FDCFA-E519-4FF5-B0A4-D71628C818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615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B07DE29D-B79A-4CAA-A9C8-9A313C3E9A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13F7092-9320-4F0F-92A1-6F90340ADB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138E750-DA29-45B8-AACF-86AD91F45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B5D1-8C8E-4992-93A0-F2D98832AD93}" type="datetimeFigureOut">
              <a:rPr lang="nl-NL" smtClean="0"/>
              <a:t>1-5-2020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DC85FF4-3043-486D-AC17-4387315F6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8B60F23-AB43-43EE-AEB1-DE584AFA9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FDCFA-E519-4FF5-B0A4-D71628C818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24431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A666-0FB5-4856-8BDD-E763F7C1F602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4FAAB-9FCA-49DE-9FCF-0C9FA3F4687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870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A666-0FB5-4856-8BDD-E763F7C1F602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4FAAB-9FCA-49DE-9FCF-0C9FA3F4687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6370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A666-0FB5-4856-8BDD-E763F7C1F602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4FAAB-9FCA-49DE-9FCF-0C9FA3F4687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54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A666-0FB5-4856-8BDD-E763F7C1F602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4FAAB-9FCA-49DE-9FCF-0C9FA3F4687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4032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A666-0FB5-4856-8BDD-E763F7C1F602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4FAAB-9FCA-49DE-9FCF-0C9FA3F4687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737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A666-0FB5-4856-8BDD-E763F7C1F602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4FAAB-9FCA-49DE-9FCF-0C9FA3F4687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4734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A666-0FB5-4856-8BDD-E763F7C1F602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4FAAB-9FCA-49DE-9FCF-0C9FA3F4687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7183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A666-0FB5-4856-8BDD-E763F7C1F602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4FAAB-9FCA-49DE-9FCF-0C9FA3F4687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47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175615-0D40-4CBD-9679-642D00E24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5E0F6F-2DF1-4B7B-A672-BE42854EE8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D85A9D5-7C6B-4F4B-B593-B08B875A0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B5D1-8C8E-4992-93A0-F2D98832AD93}" type="datetimeFigureOut">
              <a:rPr lang="nl-NL" smtClean="0"/>
              <a:t>1-5-2020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45F4520-117D-4F14-9C14-67127C1C3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061C0E0-7062-4F0A-9294-7DC6B6FEB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FDCFA-E519-4FF5-B0A4-D71628C818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37169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A666-0FB5-4856-8BDD-E763F7C1F602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4FAAB-9FCA-49DE-9FCF-0C9FA3F4687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9150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A666-0FB5-4856-8BDD-E763F7C1F602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4FAAB-9FCA-49DE-9FCF-0C9FA3F4687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580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1A666-0FB5-4856-8BDD-E763F7C1F602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4FAAB-9FCA-49DE-9FCF-0C9FA3F4687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761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1D0B11-E300-4827-B066-D3BBB267D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FEA1ED4-A073-4D11-857F-4E89916168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5085913-7A42-4FB7-BB96-B51E333A9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B5D1-8C8E-4992-93A0-F2D98832AD93}" type="datetimeFigureOut">
              <a:rPr lang="nl-NL" smtClean="0"/>
              <a:t>1-5-2020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A4D4FCD-000F-41AA-BE9F-70FCD9BED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401F71C-A2FD-416F-91DB-BE9F051E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FDCFA-E519-4FF5-B0A4-D71628C818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805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385CA8-C3D3-42C3-96DD-0CBCE5763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BF0347-BFCA-4F3A-BD61-F74F7421E1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547B2D9-68D1-46CB-9202-558E7B9DDC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FA557FF-F2A8-4652-9E1C-C5AD8B83B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B5D1-8C8E-4992-93A0-F2D98832AD93}" type="datetimeFigureOut">
              <a:rPr lang="nl-NL" smtClean="0"/>
              <a:t>1-5-2020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FCC2EB4-E94C-4F1C-8BB8-ED7BDD390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F0101FA-DAE8-4934-B225-072A6424B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FDCFA-E519-4FF5-B0A4-D71628C818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6060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584A72-02F3-4A3D-8CBE-36CBF5A26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8BB806E-FCA0-4EED-A2D6-95722E020D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C94E32A-7E0B-45CD-ABAA-66E3F8C690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B276770-C2C3-40EC-9A40-1EFDAF2BDC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3F9DB0A-D4E4-4EF0-BF1A-192B4F1E6B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68F2843-559B-4C99-9FFE-ED8515D79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B5D1-8C8E-4992-93A0-F2D98832AD93}" type="datetimeFigureOut">
              <a:rPr lang="nl-NL" smtClean="0"/>
              <a:t>1-5-2020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CA9E753-CE16-408C-A3A7-75D728955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69350B2-62A4-4D26-8823-009666F4F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FDCFA-E519-4FF5-B0A4-D71628C818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9117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4F86ED-0115-42E8-A427-8F1CF0C33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4EFE78D-48D6-4056-BBFF-7B7BE0322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B5D1-8C8E-4992-93A0-F2D98832AD93}" type="datetimeFigureOut">
              <a:rPr lang="nl-NL" smtClean="0"/>
              <a:t>1-5-2020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58A6FE6-C898-4EE0-8DFB-B69E78427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B95F4F3-29B0-4FE5-B65F-954F8C365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FDCFA-E519-4FF5-B0A4-D71628C818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3570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B521C53-D80A-45B9-8BFC-662B30CDB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B5D1-8C8E-4992-93A0-F2D98832AD93}" type="datetimeFigureOut">
              <a:rPr lang="nl-NL" smtClean="0"/>
              <a:t>1-5-2020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A3A6330-57C1-4196-809B-A8BC11B64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AAF9162-E2AA-41F9-9F09-CEDDD3411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FDCFA-E519-4FF5-B0A4-D71628C818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7989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C6FE69-5874-406B-80A7-C4B1E90F0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C1F6D7B-6D8C-4042-9A5C-A4C7C05A6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BD62A02-0955-46E2-89C9-4145346A83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6943A3D-A66A-41BC-9BAA-42CD4A6AA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B5D1-8C8E-4992-93A0-F2D98832AD93}" type="datetimeFigureOut">
              <a:rPr lang="nl-NL" smtClean="0"/>
              <a:t>1-5-2020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1F4027C-994F-439B-909C-7F94956C3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E39A9AE-09EC-4051-B633-2B479DDE4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FDCFA-E519-4FF5-B0A4-D71628C818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388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713DF2-F144-46DA-AFDD-7EE396BCE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649F823-CF3C-4198-B907-BEC9B15784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DD1F378-94CD-49E1-BD48-2D37383177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017397B-3AAB-4E4D-8181-2AD4E41FB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B5D1-8C8E-4992-93A0-F2D98832AD93}" type="datetimeFigureOut">
              <a:rPr lang="nl-NL" smtClean="0"/>
              <a:t>1-5-2020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3D09177-D527-4CF5-84DF-4FA5F59D7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53E6569-D1FD-4B80-864D-D45E4B534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FDCFA-E519-4FF5-B0A4-D71628C818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3056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B44F243C-6503-4074-9A30-5B0A03ED2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AAE869C-8506-4421-8DF7-849510ACD6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95C0AFE-34DC-40ED-BCB0-05D748E3E6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1B5D1-8C8E-4992-93A0-F2D98832AD93}" type="datetimeFigureOut">
              <a:rPr lang="nl-NL" smtClean="0"/>
              <a:t>1-5-2020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E4D7207-9DA5-465A-AAB9-C62989B30E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C13ED94-A726-4999-B2C0-04FC509902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FDCFA-E519-4FF5-B0A4-D71628C818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6109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1A666-0FB5-4856-8BDD-E763F7C1F602}" type="datetimeFigureOut">
              <a:rPr lang="en-US" smtClean="0"/>
              <a:pPr/>
              <a:t>5/1/2020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4FAAB-9FCA-49DE-9FCF-0C9FA3F4687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60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1t1FzUfnPPI&amp;feature=emb_rel_pause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biologiepagina.nl/Videobiologie/orgasmevrouw.htm" TargetMode="Externa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0B27210-D0CA-4654-B3E3-9ABB4F17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B078ED1-8DAC-41A7-9224-BE8042D233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6628" y="1783959"/>
            <a:ext cx="4645250" cy="2889114"/>
          </a:xfrm>
        </p:spPr>
        <p:txBody>
          <a:bodyPr anchor="b">
            <a:normAutofit/>
          </a:bodyPr>
          <a:lstStyle/>
          <a:p>
            <a:pPr algn="l"/>
            <a:r>
              <a:rPr lang="nl-NL" b="1">
                <a:solidFill>
                  <a:schemeClr val="bg1"/>
                </a:solidFill>
              </a:rPr>
              <a:t>Les 1 Man en Vrouw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D746875-CBCA-48D6-84D3-1EF86E080F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6627" y="4750893"/>
            <a:ext cx="4645250" cy="1147863"/>
          </a:xfrm>
        </p:spPr>
        <p:txBody>
          <a:bodyPr anchor="t">
            <a:normAutofit/>
          </a:bodyPr>
          <a:lstStyle/>
          <a:p>
            <a:pPr algn="l"/>
            <a:r>
              <a:rPr lang="nl-NL" sz="2000">
                <a:solidFill>
                  <a:schemeClr val="bg1"/>
                </a:solidFill>
              </a:rPr>
              <a:t>Basisstof 2, 3 en 4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0B66945-4967-4040-926D-DCA44313C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2D44B87-E7F6-48ED-9473-E78537A24C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382" y="508537"/>
            <a:ext cx="4047843" cy="4472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3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CD84DF-66E2-468B-A18E-7D24C0471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Geslachtsgemeenschap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AEC9DBC8-8136-4E39-BF05-B825F8BBB9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65920" y="1600201"/>
            <a:ext cx="386016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34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E6D3E4-4129-4AFB-B446-16C32672C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1771"/>
            <a:ext cx="8229600" cy="1143000"/>
          </a:xfrm>
        </p:spPr>
        <p:txBody>
          <a:bodyPr/>
          <a:lstStyle/>
          <a:p>
            <a:r>
              <a:rPr lang="nl-NL" b="1" dirty="0"/>
              <a:t>Bevruchting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7E4E48-2F45-4749-9D5A-8D5BE9F24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99060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/>
              <a:t>Bevruchting</a:t>
            </a:r>
            <a:r>
              <a:rPr lang="nl-NL" sz="2400" dirty="0"/>
              <a:t>: versmelten kernen </a:t>
            </a:r>
            <a:r>
              <a:rPr lang="nl-NL" sz="2400" u="sng" dirty="0"/>
              <a:t>zaadcel en eicel in eileider</a:t>
            </a:r>
            <a:r>
              <a:rPr lang="nl-NL" sz="2400" dirty="0"/>
              <a:t>.</a:t>
            </a:r>
          </a:p>
          <a:p>
            <a:pPr marL="0" indent="0">
              <a:buNone/>
            </a:pPr>
            <a:r>
              <a:rPr lang="nl-NL" sz="2400" dirty="0"/>
              <a:t>– Geslachtsgemeenschap in vruchtbare periode (ca. 3 dagen vóór tot 1 dag na de ovulatie). </a:t>
            </a:r>
          </a:p>
          <a:p>
            <a:pPr marL="0" indent="0">
              <a:buNone/>
            </a:pPr>
            <a:r>
              <a:rPr lang="nl-NL" sz="2400" dirty="0"/>
              <a:t>– Een eicel kan maar door één zaadcel worden bevrucht. Buitenste laag van de eicel wordt ondoordringbaar nadat de kop van een zaadcel is binnengedrongen.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92E9561-31CD-40A8-BFFB-4E50FDCA1D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4439" y="4065235"/>
            <a:ext cx="2000905" cy="2226713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AE3D1AE9-BCFE-4755-AB3E-9F924AD82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4887" y="3499184"/>
            <a:ext cx="6928817" cy="3358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181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0C0738-C7F2-484A-A5E1-4FEDD658E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1771"/>
            <a:ext cx="8229600" cy="1143000"/>
          </a:xfrm>
        </p:spPr>
        <p:txBody>
          <a:bodyPr/>
          <a:lstStyle/>
          <a:p>
            <a:r>
              <a:rPr lang="nl-NL" b="1" dirty="0"/>
              <a:t>B4 Menstruatie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5E85E5-B097-4648-B045-3D2D5D4CD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990601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b="1" dirty="0"/>
              <a:t>Menstruatie (ongesteld zijn</a:t>
            </a:r>
            <a:r>
              <a:rPr lang="nl-NL" sz="2400" dirty="0"/>
              <a:t>): het afstoten van een deel van het baarmoederslijmvlies wanneer een eicel niet is bevrucht. </a:t>
            </a:r>
          </a:p>
          <a:p>
            <a:pPr marL="0" indent="0">
              <a:buNone/>
            </a:pPr>
            <a:endParaRPr lang="nl-NL" sz="24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731DE2F-E17E-4867-B6B1-367D082B89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4080" y="2667001"/>
            <a:ext cx="5443840" cy="400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094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40B52C-7AFB-4B8B-99BB-6C3374D18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661" y="0"/>
            <a:ext cx="8229600" cy="1143000"/>
          </a:xfrm>
        </p:spPr>
        <p:txBody>
          <a:bodyPr/>
          <a:lstStyle/>
          <a:p>
            <a:r>
              <a:rPr lang="nl-NL" b="1" dirty="0"/>
              <a:t>Menstruatiecyclus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D9AC66C9-F74B-4EC7-AE6F-3E349A2B7B05}"/>
              </a:ext>
            </a:extLst>
          </p:cNvPr>
          <p:cNvSpPr/>
          <p:nvPr/>
        </p:nvSpPr>
        <p:spPr>
          <a:xfrm>
            <a:off x="1924461" y="1143001"/>
            <a:ext cx="838200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nl-NL" sz="2400" dirty="0">
                <a:solidFill>
                  <a:prstClr val="black"/>
                </a:solidFill>
                <a:latin typeface="Calibri"/>
              </a:rPr>
              <a:t>– </a:t>
            </a:r>
            <a:r>
              <a:rPr lang="nl-NL" sz="2400" b="1" dirty="0">
                <a:solidFill>
                  <a:prstClr val="black"/>
                </a:solidFill>
                <a:latin typeface="Calibri"/>
              </a:rPr>
              <a:t>Ovulatie</a:t>
            </a:r>
            <a:r>
              <a:rPr lang="nl-NL" sz="2400" dirty="0">
                <a:solidFill>
                  <a:prstClr val="black"/>
                </a:solidFill>
                <a:latin typeface="Calibri"/>
              </a:rPr>
              <a:t> vindt meestal om de ongeveer vier weken plaats (vanaf de puberteit tot aan de overgang). </a:t>
            </a:r>
          </a:p>
          <a:p>
            <a:pPr>
              <a:spcBef>
                <a:spcPct val="20000"/>
              </a:spcBef>
            </a:pPr>
            <a:r>
              <a:rPr lang="nl-NL" sz="2400" dirty="0">
                <a:solidFill>
                  <a:prstClr val="black"/>
                </a:solidFill>
                <a:latin typeface="Calibri"/>
              </a:rPr>
              <a:t>– </a:t>
            </a:r>
            <a:r>
              <a:rPr lang="nl-NL" sz="2400" b="1" dirty="0">
                <a:solidFill>
                  <a:prstClr val="black"/>
                </a:solidFill>
                <a:latin typeface="Calibri"/>
              </a:rPr>
              <a:t>Menstruatie</a:t>
            </a:r>
            <a:r>
              <a:rPr lang="nl-NL" sz="2400" dirty="0">
                <a:solidFill>
                  <a:prstClr val="black"/>
                </a:solidFill>
                <a:latin typeface="Calibri"/>
              </a:rPr>
              <a:t> vindt gemiddeld 14 dagen na de ovulatie plaats (als de vrijgekomen eicel niet is bevrucht).</a:t>
            </a:r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D998253A-8F57-4BB6-85D3-AA70B5B6E1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1200" y="2750723"/>
            <a:ext cx="8229600" cy="4029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128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76D00DA3-6A06-4D58-BF28-E4610EFBD3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027" y="3251252"/>
            <a:ext cx="1991056" cy="167120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FD06DF0-908A-462E-AA41-120A541C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b="1" dirty="0"/>
              <a:t>B2 Het voortplantingsstelsel van een man</a:t>
            </a:r>
            <a:endParaRPr lang="nl-NL" dirty="0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484BED19-CC9A-4748-A055-98F0E59468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633711" y="3276600"/>
            <a:ext cx="6883210" cy="3581400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EA1B25F6-4299-40E9-8C58-DBDA4BCF0375}"/>
              </a:ext>
            </a:extLst>
          </p:cNvPr>
          <p:cNvSpPr/>
          <p:nvPr/>
        </p:nvSpPr>
        <p:spPr>
          <a:xfrm>
            <a:off x="1600200" y="1274135"/>
            <a:ext cx="9067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>
                <a:solidFill>
                  <a:prstClr val="black"/>
                </a:solidFill>
                <a:latin typeface="Calibri"/>
              </a:rPr>
              <a:t>Balzak</a:t>
            </a:r>
            <a:r>
              <a:rPr lang="nl-NL" sz="2400" dirty="0">
                <a:solidFill>
                  <a:prstClr val="black"/>
                </a:solidFill>
                <a:latin typeface="Calibri"/>
              </a:rPr>
              <a:t>: temperatuur is </a:t>
            </a:r>
            <a:r>
              <a:rPr lang="nl-NL" sz="2400" u="sng" dirty="0">
                <a:solidFill>
                  <a:prstClr val="black"/>
                </a:solidFill>
                <a:latin typeface="Calibri"/>
              </a:rPr>
              <a:t>lager</a:t>
            </a:r>
            <a:r>
              <a:rPr lang="nl-NL" sz="2400" dirty="0">
                <a:solidFill>
                  <a:prstClr val="black"/>
                </a:solidFill>
                <a:latin typeface="Calibri"/>
              </a:rPr>
              <a:t> dan in buikholte; gunstig voor ontwikkeling van zaadcellen (spermacellen). </a:t>
            </a:r>
          </a:p>
          <a:p>
            <a:r>
              <a:rPr lang="nl-NL" sz="2400" b="1" dirty="0">
                <a:solidFill>
                  <a:prstClr val="black"/>
                </a:solidFill>
                <a:latin typeface="Calibri"/>
              </a:rPr>
              <a:t>Teelballen (testes)</a:t>
            </a:r>
            <a:r>
              <a:rPr lang="nl-NL" sz="2400" dirty="0">
                <a:solidFill>
                  <a:prstClr val="black"/>
                </a:solidFill>
                <a:latin typeface="Calibri"/>
              </a:rPr>
              <a:t>: produceren onder invloed van </a:t>
            </a:r>
            <a:r>
              <a:rPr lang="nl-NL" sz="2400" b="1" dirty="0">
                <a:solidFill>
                  <a:prstClr val="black"/>
                </a:solidFill>
                <a:latin typeface="Calibri"/>
              </a:rPr>
              <a:t>hormonen</a:t>
            </a:r>
            <a:r>
              <a:rPr lang="nl-NL" sz="2400" dirty="0">
                <a:solidFill>
                  <a:prstClr val="black"/>
                </a:solidFill>
                <a:latin typeface="Calibri"/>
              </a:rPr>
              <a:t> uit </a:t>
            </a:r>
            <a:r>
              <a:rPr lang="nl-NL" sz="2400" u="sng" dirty="0">
                <a:solidFill>
                  <a:prstClr val="black"/>
                </a:solidFill>
                <a:latin typeface="Calibri"/>
              </a:rPr>
              <a:t>hypofyse</a:t>
            </a:r>
            <a:r>
              <a:rPr lang="nl-NL" sz="2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nl-NL" sz="2400" b="1" dirty="0">
                <a:solidFill>
                  <a:prstClr val="black"/>
                </a:solidFill>
                <a:latin typeface="Calibri"/>
              </a:rPr>
              <a:t>zaadcellen en testosteron. Testosteron </a:t>
            </a:r>
            <a:r>
              <a:rPr lang="nl-NL" sz="2400" dirty="0">
                <a:solidFill>
                  <a:prstClr val="black"/>
                </a:solidFill>
                <a:latin typeface="Calibri"/>
              </a:rPr>
              <a:t>zorgt voor </a:t>
            </a:r>
            <a:r>
              <a:rPr lang="nl-NL" sz="2400" u="sng" dirty="0">
                <a:solidFill>
                  <a:prstClr val="black"/>
                </a:solidFill>
                <a:latin typeface="Calibri"/>
              </a:rPr>
              <a:t>secundaire kenmerken</a:t>
            </a:r>
            <a:r>
              <a:rPr lang="nl-NL" sz="2400" dirty="0">
                <a:solidFill>
                  <a:prstClr val="black"/>
                </a:solidFill>
                <a:latin typeface="Calibri"/>
              </a:rPr>
              <a:t>.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CE0FCCD8-1828-48AA-A61B-C23E62F2C8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1" y="5105400"/>
            <a:ext cx="1576311" cy="156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220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29F0B3-4F26-45F7-8C00-6E7E3CC520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2600" y="228601"/>
            <a:ext cx="8763000" cy="45259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nl-NL" sz="2400" b="1" dirty="0">
                <a:solidFill>
                  <a:prstClr val="black"/>
                </a:solidFill>
              </a:rPr>
              <a:t>Bijballen</a:t>
            </a:r>
            <a:r>
              <a:rPr lang="nl-NL" sz="2400" dirty="0">
                <a:solidFill>
                  <a:prstClr val="black"/>
                </a:solidFill>
              </a:rPr>
              <a:t>: tijdelijk </a:t>
            </a:r>
            <a:r>
              <a:rPr lang="nl-NL" sz="2400" u="sng" dirty="0">
                <a:solidFill>
                  <a:prstClr val="black"/>
                </a:solidFill>
              </a:rPr>
              <a:t>opslaan</a:t>
            </a:r>
            <a:r>
              <a:rPr lang="nl-NL" sz="2400" dirty="0">
                <a:solidFill>
                  <a:prstClr val="black"/>
                </a:solidFill>
              </a:rPr>
              <a:t> van zaadcellen.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nl-NL" sz="2400" b="1" dirty="0">
                <a:solidFill>
                  <a:prstClr val="black"/>
                </a:solidFill>
              </a:rPr>
              <a:t>Zaadleiders</a:t>
            </a:r>
            <a:r>
              <a:rPr lang="nl-NL" sz="2400" dirty="0">
                <a:solidFill>
                  <a:prstClr val="black"/>
                </a:solidFill>
              </a:rPr>
              <a:t>: </a:t>
            </a:r>
            <a:r>
              <a:rPr lang="nl-NL" sz="2400" u="sng" dirty="0">
                <a:solidFill>
                  <a:prstClr val="black"/>
                </a:solidFill>
              </a:rPr>
              <a:t>vervoeren</a:t>
            </a:r>
            <a:r>
              <a:rPr lang="nl-NL" sz="2400" dirty="0">
                <a:solidFill>
                  <a:prstClr val="black"/>
                </a:solidFill>
              </a:rPr>
              <a:t> van zaadcellen.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nl-NL" sz="2400" b="1" dirty="0">
                <a:solidFill>
                  <a:prstClr val="black"/>
                </a:solidFill>
              </a:rPr>
              <a:t>Zaadblaasjes</a:t>
            </a:r>
            <a:r>
              <a:rPr lang="nl-NL" sz="2400" dirty="0">
                <a:solidFill>
                  <a:prstClr val="black"/>
                </a:solidFill>
              </a:rPr>
              <a:t>: voegen </a:t>
            </a:r>
            <a:r>
              <a:rPr lang="nl-NL" sz="2400" u="sng" dirty="0">
                <a:solidFill>
                  <a:prstClr val="black"/>
                </a:solidFill>
              </a:rPr>
              <a:t>vocht en voedingsstoffen </a:t>
            </a:r>
            <a:r>
              <a:rPr lang="nl-NL" sz="2400" dirty="0">
                <a:solidFill>
                  <a:prstClr val="black"/>
                </a:solidFill>
              </a:rPr>
              <a:t>toe aan zaadcellen.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nl-NL" sz="2400" b="1" dirty="0">
                <a:solidFill>
                  <a:prstClr val="black"/>
                </a:solidFill>
              </a:rPr>
              <a:t>Prostaat</a:t>
            </a:r>
            <a:r>
              <a:rPr lang="nl-NL" sz="2400" dirty="0">
                <a:solidFill>
                  <a:prstClr val="black"/>
                </a:solidFill>
              </a:rPr>
              <a:t>: voegt </a:t>
            </a:r>
            <a:r>
              <a:rPr lang="nl-NL" sz="2400" u="sng" dirty="0">
                <a:solidFill>
                  <a:prstClr val="black"/>
                </a:solidFill>
              </a:rPr>
              <a:t>vocht</a:t>
            </a:r>
            <a:r>
              <a:rPr lang="nl-NL" sz="2400" dirty="0">
                <a:solidFill>
                  <a:prstClr val="black"/>
                </a:solidFill>
              </a:rPr>
              <a:t> toe aan zaadcellen.</a:t>
            </a:r>
            <a:endParaRPr lang="nl-NL" sz="2400" b="1" dirty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nl-NL" sz="2400" b="1" dirty="0">
                <a:solidFill>
                  <a:prstClr val="black"/>
                </a:solidFill>
              </a:rPr>
              <a:t>Urinebuis</a:t>
            </a:r>
            <a:r>
              <a:rPr lang="nl-NL" sz="2400" dirty="0">
                <a:solidFill>
                  <a:prstClr val="black"/>
                </a:solidFill>
              </a:rPr>
              <a:t>: </a:t>
            </a:r>
            <a:r>
              <a:rPr lang="nl-NL" sz="2400" u="sng" dirty="0">
                <a:solidFill>
                  <a:prstClr val="black"/>
                </a:solidFill>
              </a:rPr>
              <a:t>vervoeren</a:t>
            </a:r>
            <a:r>
              <a:rPr lang="nl-NL" sz="2400" dirty="0">
                <a:solidFill>
                  <a:prstClr val="black"/>
                </a:solidFill>
              </a:rPr>
              <a:t> van urine en sperma. </a:t>
            </a:r>
          </a:p>
          <a:p>
            <a:pPr marL="0" indent="0">
              <a:buNone/>
            </a:pPr>
            <a:r>
              <a:rPr lang="nl-NL" sz="2400" b="1" dirty="0">
                <a:solidFill>
                  <a:prstClr val="black"/>
                </a:solidFill>
              </a:rPr>
              <a:t>Sperma:</a:t>
            </a:r>
            <a:r>
              <a:rPr lang="nl-NL" sz="2400" dirty="0">
                <a:solidFill>
                  <a:prstClr val="black"/>
                </a:solidFill>
              </a:rPr>
              <a:t> </a:t>
            </a:r>
            <a:r>
              <a:rPr lang="nl-NL" sz="2400" u="sng" dirty="0">
                <a:solidFill>
                  <a:prstClr val="black"/>
                </a:solidFill>
              </a:rPr>
              <a:t>zaadcellen</a:t>
            </a:r>
            <a:r>
              <a:rPr lang="nl-NL" sz="2400" dirty="0">
                <a:solidFill>
                  <a:prstClr val="black"/>
                </a:solidFill>
              </a:rPr>
              <a:t> en </a:t>
            </a:r>
            <a:r>
              <a:rPr lang="nl-NL" sz="2400" u="sng" dirty="0">
                <a:solidFill>
                  <a:prstClr val="black"/>
                </a:solidFill>
              </a:rPr>
              <a:t>vocht</a:t>
            </a:r>
            <a:r>
              <a:rPr lang="nl-NL" sz="2400" dirty="0">
                <a:solidFill>
                  <a:prstClr val="black"/>
                </a:solidFill>
              </a:rPr>
              <a:t> uit zaadblaasjes en de prostaat. </a:t>
            </a:r>
          </a:p>
          <a:p>
            <a:pPr marL="0" indent="0">
              <a:buNone/>
            </a:pPr>
            <a:endParaRPr lang="nl-NL" sz="2400" dirty="0">
              <a:solidFill>
                <a:prstClr val="black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nl-NL" sz="2400" dirty="0">
              <a:solidFill>
                <a:prstClr val="black"/>
              </a:solidFill>
            </a:endParaRP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82BDB27-8C03-4B2F-B6E6-ADC3BD2E1B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817892"/>
            <a:ext cx="7315200" cy="381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524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522570-1BAC-4950-8727-76C77F3C2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2601" y="228601"/>
            <a:ext cx="887107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/>
              <a:t>Penis</a:t>
            </a:r>
            <a:r>
              <a:rPr lang="nl-NL" sz="2400" dirty="0"/>
              <a:t>:</a:t>
            </a:r>
          </a:p>
          <a:p>
            <a:pPr marL="0" indent="0">
              <a:buNone/>
            </a:pPr>
            <a:r>
              <a:rPr lang="nl-NL" sz="2400" dirty="0"/>
              <a:t>– </a:t>
            </a:r>
            <a:r>
              <a:rPr lang="nl-NL" sz="2400" b="1" dirty="0"/>
              <a:t>Zwellichamen</a:t>
            </a:r>
            <a:r>
              <a:rPr lang="nl-NL" sz="2400" dirty="0"/>
              <a:t>: brengen de penis in </a:t>
            </a:r>
            <a:r>
              <a:rPr lang="nl-NL" sz="2400" b="1" dirty="0"/>
              <a:t>erectie</a:t>
            </a:r>
            <a:r>
              <a:rPr lang="nl-NL" sz="2400" dirty="0"/>
              <a:t>. </a:t>
            </a:r>
          </a:p>
          <a:p>
            <a:pPr marL="0" indent="0">
              <a:buNone/>
            </a:pPr>
            <a:r>
              <a:rPr lang="nl-NL" sz="2400" dirty="0"/>
              <a:t>– </a:t>
            </a:r>
            <a:r>
              <a:rPr lang="nl-NL" sz="2400" b="1" dirty="0"/>
              <a:t>Eikel</a:t>
            </a:r>
            <a:r>
              <a:rPr lang="nl-NL" sz="2400" dirty="0"/>
              <a:t>: gevoelig voor prikkels die kunnen leiden tot een </a:t>
            </a:r>
            <a:r>
              <a:rPr lang="nl-NL" sz="2400" b="1" dirty="0"/>
              <a:t>orgasme</a:t>
            </a:r>
            <a:r>
              <a:rPr lang="nl-NL" sz="2400" dirty="0"/>
              <a:t>.  </a:t>
            </a:r>
          </a:p>
          <a:p>
            <a:pPr marL="0" indent="0">
              <a:buNone/>
            </a:pPr>
            <a:r>
              <a:rPr lang="nl-NL" sz="2400" dirty="0"/>
              <a:t>– </a:t>
            </a:r>
            <a:r>
              <a:rPr lang="nl-NL" sz="2400" b="1" dirty="0"/>
              <a:t>Voorhuid</a:t>
            </a:r>
            <a:r>
              <a:rPr lang="nl-NL" sz="2400" dirty="0"/>
              <a:t>: huidplooi om de eikel.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38E5E6B9-32DC-4C17-AD7A-E344839D3F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209801"/>
            <a:ext cx="6234514" cy="4525963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5837A80-BA7C-42B5-AA26-5A5531A15D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349" y="3276600"/>
            <a:ext cx="3256329" cy="1974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539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7E03A9-7E14-42AC-9DD8-079C971EF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/>
          <a:lstStyle/>
          <a:p>
            <a:r>
              <a:rPr lang="nl-NL" b="1" dirty="0"/>
              <a:t>Zaadlozingen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E16D38-DAAB-4ABC-B1CE-112393AD9D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166019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/>
              <a:t>Zaadlozing</a:t>
            </a:r>
            <a:r>
              <a:rPr lang="nl-NL" sz="2400" dirty="0"/>
              <a:t>: </a:t>
            </a:r>
            <a:r>
              <a:rPr lang="nl-NL" sz="2400" b="1" dirty="0"/>
              <a:t>orgasme</a:t>
            </a:r>
            <a:r>
              <a:rPr lang="nl-NL" sz="2400" dirty="0"/>
              <a:t> / </a:t>
            </a:r>
            <a:r>
              <a:rPr lang="nl-NL" sz="2400" b="1" dirty="0"/>
              <a:t>klaarkomen</a:t>
            </a:r>
            <a:r>
              <a:rPr lang="nl-NL" sz="2400" dirty="0"/>
              <a:t>. Geeft een lekker gevoel.</a:t>
            </a:r>
          </a:p>
          <a:p>
            <a:pPr marL="0" indent="0">
              <a:buNone/>
            </a:pPr>
            <a:r>
              <a:rPr lang="nl-NL" sz="2400" dirty="0"/>
              <a:t>– Bij </a:t>
            </a:r>
            <a:r>
              <a:rPr lang="nl-NL" sz="2400" b="1" dirty="0"/>
              <a:t>geslachtsgemeenschap</a:t>
            </a:r>
            <a:r>
              <a:rPr lang="nl-NL" sz="2400" dirty="0"/>
              <a:t>, door </a:t>
            </a:r>
            <a:r>
              <a:rPr lang="nl-NL" sz="2400" b="1" dirty="0"/>
              <a:t>zelfbevrediging (masturbatie)</a:t>
            </a:r>
            <a:r>
              <a:rPr lang="nl-NL" sz="2400" dirty="0"/>
              <a:t> en in de slaap (een ‘natte droom’).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7FC7F9F-B973-424D-9405-CD4876F62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4886" y="3213556"/>
            <a:ext cx="4865570" cy="3644444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EB642B1B-0875-44E5-AC9F-3E125A6C0CF3}"/>
              </a:ext>
            </a:extLst>
          </p:cNvPr>
          <p:cNvSpPr/>
          <p:nvPr/>
        </p:nvSpPr>
        <p:spPr>
          <a:xfrm>
            <a:off x="7086600" y="64008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800" dirty="0">
                <a:solidFill>
                  <a:prstClr val="black"/>
                </a:solidFill>
                <a:latin typeface="Calibri"/>
                <a:hlinkClick r:id="rId3"/>
              </a:rPr>
              <a:t>https://www.youtube.com/watch?v=1t1FzUfnPPI&amp;feature=emb_rel_pause</a:t>
            </a:r>
            <a:endParaRPr lang="nl-NL" sz="8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26A46940-5E4C-4298-AC26-A400903A0B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9103" y="2552700"/>
            <a:ext cx="5007126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397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2444C4-7052-4E8C-9A1C-385B08C59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B3 Het voortplantingsstelsel van een vrouw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47CCC57-5CAC-48C1-9AE8-EAF962DA92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/>
              <a:t>Eierstokken</a:t>
            </a:r>
            <a:r>
              <a:rPr lang="nl-NL" sz="2400" dirty="0"/>
              <a:t>: ontwikkeling </a:t>
            </a:r>
            <a:r>
              <a:rPr lang="nl-NL" sz="2400" b="1" dirty="0"/>
              <a:t>eicellen</a:t>
            </a:r>
            <a:r>
              <a:rPr lang="nl-NL" sz="2400" dirty="0"/>
              <a:t> (onder invloed van </a:t>
            </a:r>
            <a:r>
              <a:rPr lang="nl-NL" sz="2400" b="1" dirty="0"/>
              <a:t>hormonen</a:t>
            </a:r>
            <a:r>
              <a:rPr lang="nl-NL" sz="2400" dirty="0"/>
              <a:t> uit </a:t>
            </a:r>
            <a:r>
              <a:rPr lang="nl-NL" sz="2400" b="1" dirty="0"/>
              <a:t>hypofyse). Eicellen </a:t>
            </a:r>
            <a:r>
              <a:rPr lang="nl-NL" sz="2400" dirty="0"/>
              <a:t>ontwikkelen zich in </a:t>
            </a:r>
            <a:r>
              <a:rPr lang="nl-NL" sz="2400" b="1" dirty="0"/>
              <a:t>follikels</a:t>
            </a:r>
            <a:r>
              <a:rPr lang="nl-NL" sz="2400" dirty="0"/>
              <a:t>. </a:t>
            </a:r>
          </a:p>
          <a:p>
            <a:pPr marL="0" indent="0">
              <a:buNone/>
            </a:pPr>
            <a:r>
              <a:rPr lang="nl-NL" sz="2400" dirty="0"/>
              <a:t>Rond 50</a:t>
            </a:r>
            <a:r>
              <a:rPr lang="nl-NL" sz="2400" baseline="30000" dirty="0"/>
              <a:t>e</a:t>
            </a:r>
            <a:r>
              <a:rPr lang="nl-NL" sz="2400" dirty="0"/>
              <a:t> begint de </a:t>
            </a:r>
            <a:r>
              <a:rPr lang="nl-NL" sz="2400" b="1" dirty="0"/>
              <a:t>overgang. </a:t>
            </a:r>
            <a:r>
              <a:rPr lang="nl-NL" sz="2400" dirty="0"/>
              <a:t>Minder hormonen worden geproduceerd, daarna geen ontwikkeling eicellen meer.</a:t>
            </a:r>
          </a:p>
          <a:p>
            <a:pPr marL="0" indent="0">
              <a:buNone/>
            </a:pPr>
            <a:r>
              <a:rPr lang="nl-NL" sz="2400" b="1" dirty="0"/>
              <a:t>Eileiders</a:t>
            </a:r>
            <a:r>
              <a:rPr lang="nl-NL" sz="2400" dirty="0"/>
              <a:t>: </a:t>
            </a:r>
            <a:r>
              <a:rPr lang="nl-NL" sz="2400" u="sng" dirty="0"/>
              <a:t>vervoeren</a:t>
            </a:r>
            <a:r>
              <a:rPr lang="nl-NL" sz="2400" dirty="0"/>
              <a:t> eicellen. </a:t>
            </a:r>
          </a:p>
          <a:p>
            <a:pPr marL="0" indent="0">
              <a:buNone/>
            </a:pPr>
            <a:r>
              <a:rPr lang="nl-NL" sz="2400" b="1" dirty="0"/>
              <a:t>Baarmoeder</a:t>
            </a:r>
            <a:r>
              <a:rPr lang="nl-NL" sz="2400" dirty="0"/>
              <a:t>: ontwikkeling </a:t>
            </a:r>
            <a:r>
              <a:rPr lang="nl-NL" sz="2400" b="1" dirty="0"/>
              <a:t>embryo. </a:t>
            </a:r>
            <a:r>
              <a:rPr lang="nl-NL" sz="2400" dirty="0"/>
              <a:t>Dikke gespierde wand met slijmvlies.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A5462EF-2C29-451E-ACBE-E1DF6FE4B6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1799" y="4038600"/>
            <a:ext cx="3705731" cy="2794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363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46CC8A-D74A-4634-9992-89809FEF3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11034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• </a:t>
            </a:r>
            <a:r>
              <a:rPr lang="nl-NL" sz="2400" b="1" dirty="0"/>
              <a:t>Vagina</a:t>
            </a:r>
            <a:r>
              <a:rPr lang="nl-NL" sz="2400" dirty="0"/>
              <a:t>: geslachtsgemeenschap, menstruatie, geboorte kind.</a:t>
            </a:r>
          </a:p>
          <a:p>
            <a:pPr marL="0" indent="0">
              <a:buNone/>
            </a:pPr>
            <a:r>
              <a:rPr lang="nl-NL" sz="2400" dirty="0"/>
              <a:t>• </a:t>
            </a:r>
            <a:r>
              <a:rPr lang="nl-NL" sz="2400" b="1" dirty="0"/>
              <a:t>Kleine schaamlippen</a:t>
            </a:r>
            <a:r>
              <a:rPr lang="nl-NL" sz="2400" dirty="0"/>
              <a:t>: produceren slijm.</a:t>
            </a:r>
          </a:p>
          <a:p>
            <a:pPr marL="0" indent="0">
              <a:buNone/>
            </a:pPr>
            <a:r>
              <a:rPr lang="nl-NL" sz="2400" dirty="0"/>
              <a:t>• </a:t>
            </a:r>
            <a:r>
              <a:rPr lang="nl-NL" sz="2400" b="1" dirty="0"/>
              <a:t>Grote schaamlippen</a:t>
            </a:r>
            <a:r>
              <a:rPr lang="nl-NL" sz="2400" dirty="0"/>
              <a:t>: liggen om de kleine schaamlippen.</a:t>
            </a:r>
          </a:p>
          <a:p>
            <a:pPr marL="0" indent="0">
              <a:buNone/>
            </a:pPr>
            <a:r>
              <a:rPr lang="nl-NL" sz="2400" dirty="0"/>
              <a:t>• </a:t>
            </a:r>
            <a:r>
              <a:rPr lang="nl-NL" sz="2400" b="1" dirty="0"/>
              <a:t>Clitoris</a:t>
            </a:r>
            <a:r>
              <a:rPr lang="nl-NL" sz="2400" dirty="0"/>
              <a:t>: vangt prikkels op die kunnen leiden tot een orgasme.  • </a:t>
            </a:r>
            <a:r>
              <a:rPr lang="nl-NL" sz="2400" b="1" dirty="0"/>
              <a:t>Maagdenvlies</a:t>
            </a:r>
            <a:r>
              <a:rPr lang="nl-NL" sz="2400" dirty="0"/>
              <a:t>: randje weefsel begin vagina.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738F88EE-D694-40E5-A09B-F7916A74BE5F}"/>
              </a:ext>
            </a:extLst>
          </p:cNvPr>
          <p:cNvSpPr/>
          <p:nvPr/>
        </p:nvSpPr>
        <p:spPr>
          <a:xfrm>
            <a:off x="7696200" y="6161202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800" dirty="0">
                <a:solidFill>
                  <a:prstClr val="black"/>
                </a:solidFill>
                <a:latin typeface="Calibri"/>
                <a:hlinkClick r:id="rId2"/>
              </a:rPr>
              <a:t>https://biologiepagina.nl/Videobiologie/orgasmevrouw.htm</a:t>
            </a:r>
            <a:endParaRPr lang="nl-NL" sz="8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C294120-CA9B-41F3-81B7-5DFC08DC9B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1520" y="3331662"/>
            <a:ext cx="3546960" cy="3526339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32B027B5-A8E7-4E30-B317-C44756812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>
            <a:normAutofit/>
          </a:bodyPr>
          <a:lstStyle/>
          <a:p>
            <a:r>
              <a:rPr lang="nl-NL" b="1" dirty="0"/>
              <a:t>Uitwendig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7180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A6BEB6-9D1A-4D0B-9FB0-3174689170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3600" y="990601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nl-NL" sz="2400" dirty="0">
                <a:solidFill>
                  <a:prstClr val="black"/>
                </a:solidFill>
              </a:rPr>
              <a:t>Onder invloed van een </a:t>
            </a:r>
            <a:r>
              <a:rPr lang="nl-NL" sz="2400" b="1" dirty="0">
                <a:solidFill>
                  <a:prstClr val="black"/>
                </a:solidFill>
              </a:rPr>
              <a:t>hypofysehormoon </a:t>
            </a:r>
            <a:r>
              <a:rPr lang="nl-NL" sz="2400" dirty="0">
                <a:solidFill>
                  <a:prstClr val="black"/>
                </a:solidFill>
              </a:rPr>
              <a:t>neemt een </a:t>
            </a:r>
            <a:r>
              <a:rPr lang="nl-NL" sz="2400" b="1" dirty="0">
                <a:solidFill>
                  <a:prstClr val="black"/>
                </a:solidFill>
              </a:rPr>
              <a:t>rijpe follikel </a:t>
            </a:r>
            <a:r>
              <a:rPr lang="nl-NL" sz="2400" dirty="0">
                <a:solidFill>
                  <a:prstClr val="black"/>
                </a:solidFill>
              </a:rPr>
              <a:t>veel vocht op en barst open.</a:t>
            </a:r>
          </a:p>
          <a:p>
            <a:pPr marL="0" indent="0">
              <a:buNone/>
            </a:pPr>
            <a:r>
              <a:rPr lang="nl-NL" sz="2400" b="1" dirty="0">
                <a:solidFill>
                  <a:prstClr val="black"/>
                </a:solidFill>
              </a:rPr>
              <a:t>Ovulatie (eisprong)</a:t>
            </a:r>
            <a:r>
              <a:rPr lang="nl-NL" sz="2400" dirty="0">
                <a:solidFill>
                  <a:prstClr val="black"/>
                </a:solidFill>
              </a:rPr>
              <a:t>: vrijkomen van een </a:t>
            </a:r>
            <a:r>
              <a:rPr lang="nl-NL" sz="2400" b="1" dirty="0">
                <a:solidFill>
                  <a:prstClr val="black"/>
                </a:solidFill>
              </a:rPr>
              <a:t>eicel</a:t>
            </a:r>
            <a:r>
              <a:rPr lang="nl-NL" sz="2400" dirty="0">
                <a:solidFill>
                  <a:prstClr val="black"/>
                </a:solidFill>
              </a:rPr>
              <a:t> uit een </a:t>
            </a:r>
            <a:r>
              <a:rPr lang="nl-NL" sz="2400" u="sng" dirty="0">
                <a:solidFill>
                  <a:prstClr val="black"/>
                </a:solidFill>
              </a:rPr>
              <a:t>eierstok</a:t>
            </a:r>
            <a:r>
              <a:rPr lang="nl-NL" sz="2400" dirty="0">
                <a:solidFill>
                  <a:prstClr val="black"/>
                </a:solidFill>
              </a:rPr>
              <a:t>.</a:t>
            </a:r>
          </a:p>
          <a:p>
            <a:pPr marL="0" indent="0">
              <a:buNone/>
            </a:pPr>
            <a:r>
              <a:rPr lang="nl-NL" sz="2400" dirty="0">
                <a:solidFill>
                  <a:prstClr val="black"/>
                </a:solidFill>
              </a:rPr>
              <a:t>Achtergebleven follikelweefsel: </a:t>
            </a:r>
            <a:r>
              <a:rPr lang="nl-NL" sz="2400" b="1" dirty="0">
                <a:solidFill>
                  <a:prstClr val="black"/>
                </a:solidFill>
              </a:rPr>
              <a:t>gele lichaam.</a:t>
            </a:r>
          </a:p>
          <a:p>
            <a:pPr marL="0" indent="0">
              <a:buNone/>
            </a:pPr>
            <a:r>
              <a:rPr lang="nl-NL" sz="2400" b="1" dirty="0">
                <a:solidFill>
                  <a:prstClr val="black"/>
                </a:solidFill>
              </a:rPr>
              <a:t>Gele lichaam </a:t>
            </a:r>
            <a:r>
              <a:rPr lang="nl-NL" sz="2400" dirty="0">
                <a:solidFill>
                  <a:prstClr val="black"/>
                </a:solidFill>
              </a:rPr>
              <a:t>produceert hormonen (o.a. </a:t>
            </a:r>
            <a:r>
              <a:rPr lang="nl-NL" sz="2400" b="1" dirty="0">
                <a:solidFill>
                  <a:prstClr val="black"/>
                </a:solidFill>
              </a:rPr>
              <a:t>oestrogenen</a:t>
            </a:r>
            <a:r>
              <a:rPr lang="nl-NL" sz="2400" dirty="0">
                <a:solidFill>
                  <a:prstClr val="black"/>
                </a:solidFill>
              </a:rPr>
              <a:t>); zorgt voor dikker worden baarmoederslijmvlies</a:t>
            </a:r>
            <a:r>
              <a:rPr lang="nl-NL" sz="2400" b="1" dirty="0">
                <a:solidFill>
                  <a:prstClr val="black"/>
                </a:solidFill>
              </a:rPr>
              <a:t>. 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C20735A-0903-48E6-A3CD-EC7D16FDD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797" y="3535497"/>
            <a:ext cx="7324407" cy="3221383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940FE7C-2754-431C-A691-FA5CE0CD1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/>
          <a:lstStyle/>
          <a:p>
            <a:r>
              <a:rPr lang="nl-NL" b="1" dirty="0"/>
              <a:t>Ovulatie</a:t>
            </a:r>
          </a:p>
        </p:txBody>
      </p:sp>
    </p:spTree>
    <p:extLst>
      <p:ext uri="{BB962C8B-B14F-4D97-AF65-F5344CB8AC3E}">
        <p14:creationId xmlns:p14="http://schemas.microsoft.com/office/powerpoint/2010/main" val="2891412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D513C9-3CDC-4E28-A970-DEB55CDDDE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8984" y="228600"/>
            <a:ext cx="8534400" cy="6477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sz="2600" dirty="0">
                <a:solidFill>
                  <a:prstClr val="black"/>
                </a:solidFill>
              </a:rPr>
              <a:t>– Een onbevruchte eicel blijft na de ovulatie </a:t>
            </a:r>
            <a:r>
              <a:rPr lang="nl-NL" sz="2600" u="sng" dirty="0">
                <a:solidFill>
                  <a:prstClr val="black"/>
                </a:solidFill>
              </a:rPr>
              <a:t>12 tot 24 uur </a:t>
            </a:r>
            <a:r>
              <a:rPr lang="nl-NL" sz="2600" dirty="0">
                <a:solidFill>
                  <a:prstClr val="black"/>
                </a:solidFill>
              </a:rPr>
              <a:t>in leven in de </a:t>
            </a:r>
            <a:r>
              <a:rPr lang="nl-NL" sz="2600" u="sng" dirty="0">
                <a:solidFill>
                  <a:prstClr val="black"/>
                </a:solidFill>
              </a:rPr>
              <a:t>eileiders.</a:t>
            </a:r>
            <a:r>
              <a:rPr lang="nl-NL" sz="2600" dirty="0">
                <a:solidFill>
                  <a:prstClr val="black"/>
                </a:solidFill>
              </a:rPr>
              <a:t> Bij </a:t>
            </a:r>
            <a:r>
              <a:rPr lang="nl-NL" sz="2600" u="sng" dirty="0">
                <a:solidFill>
                  <a:prstClr val="black"/>
                </a:solidFill>
              </a:rPr>
              <a:t>geen</a:t>
            </a:r>
            <a:r>
              <a:rPr lang="nl-NL" sz="2600" dirty="0">
                <a:solidFill>
                  <a:prstClr val="black"/>
                </a:solidFill>
              </a:rPr>
              <a:t> bevruchting gaat de eicel ten gronde in de </a:t>
            </a:r>
            <a:r>
              <a:rPr lang="nl-NL" sz="2600" u="sng" dirty="0">
                <a:solidFill>
                  <a:prstClr val="black"/>
                </a:solidFill>
              </a:rPr>
              <a:t>eileiders</a:t>
            </a:r>
            <a:r>
              <a:rPr lang="nl-NL" sz="2600" dirty="0">
                <a:solidFill>
                  <a:prstClr val="black"/>
                </a:solidFill>
              </a:rPr>
              <a:t> en worden de resten opgenomen in het bloed.</a:t>
            </a:r>
          </a:p>
          <a:p>
            <a:pPr marL="0" indent="0">
              <a:buNone/>
            </a:pPr>
            <a:r>
              <a:rPr lang="nl-NL" sz="2600" dirty="0">
                <a:solidFill>
                  <a:prstClr val="black"/>
                </a:solidFill>
              </a:rPr>
              <a:t>Het </a:t>
            </a:r>
            <a:r>
              <a:rPr lang="nl-NL" sz="2600" b="1" dirty="0">
                <a:solidFill>
                  <a:prstClr val="black"/>
                </a:solidFill>
              </a:rPr>
              <a:t>gele lichaam </a:t>
            </a:r>
            <a:r>
              <a:rPr lang="nl-NL" sz="2600" dirty="0">
                <a:solidFill>
                  <a:prstClr val="black"/>
                </a:solidFill>
              </a:rPr>
              <a:t>sterft af; er worden </a:t>
            </a:r>
            <a:r>
              <a:rPr lang="nl-NL" sz="2600" u="sng" dirty="0">
                <a:solidFill>
                  <a:prstClr val="black"/>
                </a:solidFill>
              </a:rPr>
              <a:t>geen oestrogenen </a:t>
            </a:r>
            <a:r>
              <a:rPr lang="nl-NL" sz="2600" dirty="0">
                <a:solidFill>
                  <a:prstClr val="black"/>
                </a:solidFill>
              </a:rPr>
              <a:t>meer geproduceerd met als gevolg: </a:t>
            </a:r>
            <a:r>
              <a:rPr lang="nl-NL" sz="2600" u="sng" dirty="0">
                <a:solidFill>
                  <a:prstClr val="black"/>
                </a:solidFill>
              </a:rPr>
              <a:t>menstruatie</a:t>
            </a:r>
            <a:r>
              <a:rPr lang="nl-NL" sz="2600" dirty="0">
                <a:solidFill>
                  <a:prstClr val="black"/>
                </a:solidFill>
              </a:rPr>
              <a:t>.</a:t>
            </a:r>
          </a:p>
          <a:p>
            <a:endParaRPr lang="nl-NL" sz="2600" dirty="0"/>
          </a:p>
          <a:p>
            <a:pPr marL="0" indent="0">
              <a:buNone/>
            </a:pPr>
            <a:endParaRPr lang="nl-NL" sz="2600" b="1" dirty="0"/>
          </a:p>
          <a:p>
            <a:pPr marL="0" indent="0">
              <a:buNone/>
            </a:pPr>
            <a:endParaRPr lang="nl-NL" sz="2600" b="1" dirty="0"/>
          </a:p>
          <a:p>
            <a:pPr marL="0" indent="0">
              <a:buNone/>
            </a:pPr>
            <a:endParaRPr lang="nl-NL" sz="2600" b="1" dirty="0"/>
          </a:p>
          <a:p>
            <a:pPr marL="0" indent="0">
              <a:buNone/>
            </a:pPr>
            <a:endParaRPr lang="nl-NL" sz="2600" b="1" dirty="0"/>
          </a:p>
          <a:p>
            <a:pPr marL="0" indent="0">
              <a:buNone/>
            </a:pPr>
            <a:endParaRPr lang="nl-NL" sz="2600" b="1" dirty="0"/>
          </a:p>
          <a:p>
            <a:pPr marL="0" indent="0">
              <a:buNone/>
            </a:pPr>
            <a:endParaRPr lang="nl-NL" sz="2600" b="1" dirty="0"/>
          </a:p>
          <a:p>
            <a:pPr marL="0" indent="0">
              <a:buNone/>
            </a:pPr>
            <a:endParaRPr lang="nl-NL" sz="2600" b="1" dirty="0"/>
          </a:p>
          <a:p>
            <a:pPr marL="0" indent="0">
              <a:buNone/>
            </a:pPr>
            <a:r>
              <a:rPr lang="nl-NL" sz="2600" b="1" dirty="0"/>
              <a:t>Zaadcellen</a:t>
            </a:r>
            <a:r>
              <a:rPr lang="nl-NL" sz="2600" dirty="0"/>
              <a:t> blijven na een zaadlozing in de vagina van een vrouw </a:t>
            </a:r>
            <a:r>
              <a:rPr lang="nl-NL" sz="2600" u="sng" dirty="0"/>
              <a:t>twee tot drie dagen </a:t>
            </a:r>
            <a:r>
              <a:rPr lang="nl-NL" sz="2600" dirty="0"/>
              <a:t>in leven. Via baarmoeder naar </a:t>
            </a:r>
            <a:r>
              <a:rPr lang="nl-NL" sz="2600" u="sng" dirty="0"/>
              <a:t>eileiders</a:t>
            </a:r>
            <a:r>
              <a:rPr lang="nl-NL" sz="2600" dirty="0"/>
              <a:t>.</a:t>
            </a:r>
          </a:p>
          <a:p>
            <a:pPr marL="0" indent="0">
              <a:buNone/>
            </a:pPr>
            <a:endParaRPr lang="nl-NL" sz="24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37BF166-AF0A-4A31-A658-AC7F759EE0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3186" y="2743201"/>
            <a:ext cx="5365629" cy="259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89611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555</Words>
  <Application>Microsoft Office PowerPoint</Application>
  <PresentationFormat>Breedbeeld</PresentationFormat>
  <Paragraphs>58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Kantoorthema</vt:lpstr>
      <vt:lpstr>1_Kantoorthema</vt:lpstr>
      <vt:lpstr>Les 1 Man en Vrouw</vt:lpstr>
      <vt:lpstr>B2 Het voortplantingsstelsel van een man</vt:lpstr>
      <vt:lpstr>PowerPoint-presentatie</vt:lpstr>
      <vt:lpstr>PowerPoint-presentatie</vt:lpstr>
      <vt:lpstr>Zaadlozingen</vt:lpstr>
      <vt:lpstr>B3 Het voortplantingsstelsel van een vrouw</vt:lpstr>
      <vt:lpstr>Uitwendig</vt:lpstr>
      <vt:lpstr>Ovulatie</vt:lpstr>
      <vt:lpstr>PowerPoint-presentatie</vt:lpstr>
      <vt:lpstr>Geslachtsgemeenschap</vt:lpstr>
      <vt:lpstr>Bevruchting</vt:lpstr>
      <vt:lpstr>B4 Menstruatie</vt:lpstr>
      <vt:lpstr>Menstruatiecyclus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1 Man en Vrouw</dc:title>
  <dc:creator>Gerda Elzinga</dc:creator>
  <cp:lastModifiedBy>Gerda Elzinga</cp:lastModifiedBy>
  <cp:revision>1</cp:revision>
  <dcterms:created xsi:type="dcterms:W3CDTF">2020-05-01T13:26:59Z</dcterms:created>
  <dcterms:modified xsi:type="dcterms:W3CDTF">2020-05-01T13:27:28Z</dcterms:modified>
</cp:coreProperties>
</file>