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6" r:id="rId5"/>
    <p:sldId id="257" r:id="rId6"/>
    <p:sldId id="262" r:id="rId7"/>
    <p:sldId id="258" r:id="rId8"/>
    <p:sldId id="265" r:id="rId9"/>
    <p:sldId id="263" r:id="rId10"/>
    <p:sldId id="264" r:id="rId11"/>
    <p:sldId id="266" r:id="rId12"/>
    <p:sldId id="272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20101C-5E79-49D5-8138-972B74226E16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8886CB-6032-4E9D-894B-0192697D63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026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2DED-32C5-4B6F-A3AA-EB5ED4F5E7FE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9713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2DED-32C5-4B6F-A3AA-EB5ED4F5E7FE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879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A3B5-628B-49C0-80EA-60508090EE72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84DE-27E6-4EB4-B8B9-710A9E2E34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3895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A3B5-628B-49C0-80EA-60508090EE72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84DE-27E6-4EB4-B8B9-710A9E2E34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6173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A3B5-628B-49C0-80EA-60508090EE72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84DE-27E6-4EB4-B8B9-710A9E2E34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7494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A3B5-628B-49C0-80EA-60508090EE72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84DE-27E6-4EB4-B8B9-710A9E2E34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0587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A3B5-628B-49C0-80EA-60508090EE72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84DE-27E6-4EB4-B8B9-710A9E2E34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399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A3B5-628B-49C0-80EA-60508090EE72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84DE-27E6-4EB4-B8B9-710A9E2E34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872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A3B5-628B-49C0-80EA-60508090EE72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84DE-27E6-4EB4-B8B9-710A9E2E34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7049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A3B5-628B-49C0-80EA-60508090EE72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84DE-27E6-4EB4-B8B9-710A9E2E34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3786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A3B5-628B-49C0-80EA-60508090EE72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84DE-27E6-4EB4-B8B9-710A9E2E34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769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A3B5-628B-49C0-80EA-60508090EE72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84DE-27E6-4EB4-B8B9-710A9E2E34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904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A3B5-628B-49C0-80EA-60508090EE72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84DE-27E6-4EB4-B8B9-710A9E2E34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116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FA3B5-628B-49C0-80EA-60508090EE72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A84DE-27E6-4EB4-B8B9-710A9E2E34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4862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jp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jpg"/><Relationship Id="rId5" Type="http://schemas.openxmlformats.org/officeDocument/2006/relationships/image" Target="../media/image2.jpg"/><Relationship Id="rId4" Type="http://schemas.openxmlformats.org/officeDocument/2006/relationships/image" Target="../media/image1.jp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6.png"/><Relationship Id="rId5" Type="http://schemas.openxmlformats.org/officeDocument/2006/relationships/image" Target="../media/image8.jpe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6.pn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6.png"/><Relationship Id="rId5" Type="http://schemas.openxmlformats.org/officeDocument/2006/relationships/image" Target="../media/image8.jpe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7.png"/><Relationship Id="rId5" Type="http://schemas.openxmlformats.org/officeDocument/2006/relationships/image" Target="../media/image1.jpg"/><Relationship Id="rId4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9.png"/><Relationship Id="rId5" Type="http://schemas.openxmlformats.org/officeDocument/2006/relationships/image" Target="../media/image1.jpg"/><Relationship Id="rId4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6.png"/><Relationship Id="rId5" Type="http://schemas.openxmlformats.org/officeDocument/2006/relationships/image" Target="../media/image8.jpeg"/><Relationship Id="rId4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6.png"/><Relationship Id="rId5" Type="http://schemas.openxmlformats.org/officeDocument/2006/relationships/image" Target="../media/image8.jpe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 descr="CC-PP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6635"/>
            <a:ext cx="12270376" cy="7133195"/>
          </a:xfrm>
          <a:prstGeom prst="rect">
            <a:avLst/>
          </a:prstGeom>
        </p:spPr>
      </p:pic>
      <p:grpSp>
        <p:nvGrpSpPr>
          <p:cNvPr id="5" name="Groep 4"/>
          <p:cNvGrpSpPr/>
          <p:nvPr/>
        </p:nvGrpSpPr>
        <p:grpSpPr>
          <a:xfrm>
            <a:off x="-78376" y="-56635"/>
            <a:ext cx="9180000" cy="6929359"/>
            <a:chOff x="0" y="0"/>
            <a:chExt cx="9180000" cy="6899661"/>
          </a:xfrm>
        </p:grpSpPr>
        <p:pic>
          <p:nvPicPr>
            <p:cNvPr id="6" name="Afbeelding 5" descr="CC-PPT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80000" cy="6885000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287584"/>
              <a:ext cx="4407273" cy="3597416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40753"/>
              <a:ext cx="4480728" cy="3366682"/>
            </a:xfrm>
            <a:prstGeom prst="rect">
              <a:avLst/>
            </a:prstGeom>
          </p:spPr>
        </p:pic>
        <p:pic>
          <p:nvPicPr>
            <p:cNvPr id="9" name="Afbeelding 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7273" y="3038984"/>
              <a:ext cx="4772727" cy="3860677"/>
            </a:xfrm>
            <a:prstGeom prst="rect">
              <a:avLst/>
            </a:prstGeom>
          </p:spPr>
        </p:pic>
        <p:pic>
          <p:nvPicPr>
            <p:cNvPr id="10" name="Afbeelding 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0728" y="355414"/>
              <a:ext cx="4699272" cy="3439211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9175080" y="1410789"/>
            <a:ext cx="3016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Basis Beroeps</a:t>
            </a:r>
            <a:endParaRPr lang="nl-NL" dirty="0"/>
          </a:p>
        </p:txBody>
      </p:sp>
      <p:pic>
        <p:nvPicPr>
          <p:cNvPr id="12" name="Audiobestand 1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527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257"/>
    </mc:Choice>
    <mc:Fallback>
      <p:transition spd="slow" advTm="62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 descr="CC-PP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47598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616366" y="761090"/>
            <a:ext cx="30688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/>
              <a:t>Leerjaar 3 Basis Beroeps</a:t>
            </a:r>
            <a:endParaRPr lang="nl-NL" sz="2000" b="1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6366" y="1491837"/>
            <a:ext cx="8181975" cy="3228975"/>
          </a:xfrm>
          <a:prstGeom prst="rect">
            <a:avLst/>
          </a:prstGeom>
        </p:spPr>
      </p:pic>
      <p:sp>
        <p:nvSpPr>
          <p:cNvPr id="10" name="Vijfhoek 9"/>
          <p:cNvSpPr/>
          <p:nvPr/>
        </p:nvSpPr>
        <p:spPr>
          <a:xfrm>
            <a:off x="1776549" y="1631725"/>
            <a:ext cx="4702628" cy="1367074"/>
          </a:xfrm>
          <a:prstGeom prst="homePlate">
            <a:avLst>
              <a:gd name="adj" fmla="val 46224"/>
            </a:avLst>
          </a:prstGeom>
          <a:solidFill>
            <a:srgbClr val="88C143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4 profielmodules (4 SE cijfers)</a:t>
            </a:r>
          </a:p>
        </p:txBody>
      </p:sp>
      <p:sp>
        <p:nvSpPr>
          <p:cNvPr id="11" name="Vijfhoek 10"/>
          <p:cNvSpPr/>
          <p:nvPr/>
        </p:nvSpPr>
        <p:spPr>
          <a:xfrm>
            <a:off x="1691579" y="3155103"/>
            <a:ext cx="4787598" cy="1433092"/>
          </a:xfrm>
          <a:prstGeom prst="homePlate">
            <a:avLst>
              <a:gd name="adj" fmla="val 46224"/>
            </a:avLst>
          </a:prstGeom>
          <a:solidFill>
            <a:srgbClr val="88C143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/>
          <p:cNvSpPr/>
          <p:nvPr/>
        </p:nvSpPr>
        <p:spPr>
          <a:xfrm>
            <a:off x="7257343" y="2055813"/>
            <a:ext cx="2459543" cy="2331899"/>
          </a:xfrm>
          <a:prstGeom prst="rect">
            <a:avLst/>
          </a:prstGeom>
          <a:solidFill>
            <a:srgbClr val="88C143"/>
          </a:solidFill>
          <a:ln>
            <a:solidFill>
              <a:srgbClr val="88C14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udiobestand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130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372"/>
    </mc:Choice>
    <mc:Fallback>
      <p:transition spd="slow" advTm="53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 descr="CC-PP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4759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3676"/>
            <a:ext cx="12284342" cy="5430037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>
          <a:xfrm>
            <a:off x="1471748" y="883677"/>
            <a:ext cx="801188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b="1" dirty="0">
                <a:latin typeface="Calibri Light"/>
                <a:cs typeface="Calibri Light"/>
              </a:rPr>
              <a:t>PM 1</a:t>
            </a:r>
            <a:r>
              <a:rPr lang="nl-NL" sz="2800" dirty="0">
                <a:latin typeface="Calibri Light"/>
                <a:cs typeface="Calibri Light"/>
              </a:rPr>
              <a:t> Groene productie </a:t>
            </a:r>
            <a:endParaRPr lang="nl-NL" sz="2800" dirty="0" smtClean="0">
              <a:latin typeface="Calibri Light"/>
              <a:cs typeface="Calibri Light"/>
            </a:endParaRPr>
          </a:p>
          <a:p>
            <a:r>
              <a:rPr lang="nl-NL" sz="2800" dirty="0" smtClean="0">
                <a:latin typeface="Calibri Light"/>
                <a:cs typeface="Calibri Light"/>
              </a:rPr>
              <a:t>(</a:t>
            </a:r>
            <a:r>
              <a:rPr lang="nl-NL" sz="2800" dirty="0">
                <a:latin typeface="Calibri Light"/>
                <a:cs typeface="Calibri Light"/>
              </a:rPr>
              <a:t>van oogsten van tomaten tot het houden van koeien</a:t>
            </a:r>
            <a:r>
              <a:rPr lang="nl-NL" sz="2800" dirty="0" smtClean="0">
                <a:latin typeface="Calibri Light"/>
                <a:cs typeface="Calibri Light"/>
              </a:rPr>
              <a:t>)</a:t>
            </a:r>
          </a:p>
          <a:p>
            <a:endParaRPr lang="nl-NL" sz="2800" dirty="0">
              <a:latin typeface="Calibri Light"/>
              <a:cs typeface="Calibri Light"/>
            </a:endParaRPr>
          </a:p>
          <a:p>
            <a:r>
              <a:rPr lang="nl-NL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PM 2</a:t>
            </a:r>
            <a:r>
              <a:rPr lang="nl-NL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 Tussen productie en verkoop </a:t>
            </a:r>
            <a:endParaRPr lang="nl-NL" sz="28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nl-NL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nl-NL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van tomaat tot tomatensoep in het schap</a:t>
            </a:r>
            <a:r>
              <a:rPr lang="nl-NL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endParaRPr lang="nl-NL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nl-NL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PM 3 </a:t>
            </a:r>
            <a:r>
              <a:rPr lang="nl-NL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Vergroening stedelijke omgeving </a:t>
            </a:r>
            <a:endParaRPr lang="nl-NL" sz="28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nl-NL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nl-NL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van tuin tot hond</a:t>
            </a:r>
            <a:r>
              <a:rPr lang="nl-NL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endParaRPr lang="nl-NL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nl-NL" sz="2800" b="1" dirty="0">
                <a:latin typeface="Calibri Light"/>
                <a:cs typeface="Calibri Light"/>
              </a:rPr>
              <a:t>PM 4</a:t>
            </a:r>
            <a:r>
              <a:rPr lang="nl-NL" sz="2800" dirty="0">
                <a:latin typeface="Calibri Light"/>
                <a:cs typeface="Calibri Light"/>
              </a:rPr>
              <a:t> Groene vormgeving en verkoop </a:t>
            </a:r>
            <a:endParaRPr lang="nl-NL" sz="2800" dirty="0" smtClean="0">
              <a:latin typeface="Calibri Light"/>
              <a:cs typeface="Calibri Light"/>
            </a:endParaRPr>
          </a:p>
          <a:p>
            <a:r>
              <a:rPr lang="nl-NL" sz="2800" dirty="0" smtClean="0">
                <a:latin typeface="Calibri Light"/>
                <a:cs typeface="Calibri Light"/>
              </a:rPr>
              <a:t>(</a:t>
            </a:r>
            <a:r>
              <a:rPr lang="nl-NL" sz="2800" dirty="0">
                <a:latin typeface="Calibri Light"/>
                <a:cs typeface="Calibri Light"/>
              </a:rPr>
              <a:t>van bloem presentatie tot verkoopgesprek)</a:t>
            </a:r>
          </a:p>
        </p:txBody>
      </p:sp>
      <p:pic>
        <p:nvPicPr>
          <p:cNvPr id="7" name="Audiobestand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982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818"/>
    </mc:Choice>
    <mc:Fallback>
      <p:transition spd="slow" advTm="138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 descr="CC-PP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47598"/>
          </a:xfrm>
          <a:prstGeom prst="rect">
            <a:avLst/>
          </a:prstGeom>
        </p:spPr>
      </p:pic>
      <p:sp>
        <p:nvSpPr>
          <p:cNvPr id="9" name="Vijfhoek 8"/>
          <p:cNvSpPr/>
          <p:nvPr/>
        </p:nvSpPr>
        <p:spPr>
          <a:xfrm>
            <a:off x="1822207" y="1955586"/>
            <a:ext cx="4946094" cy="1510247"/>
          </a:xfrm>
          <a:prstGeom prst="homePlate">
            <a:avLst>
              <a:gd name="adj" fmla="val 56343"/>
            </a:avLst>
          </a:prstGeom>
          <a:solidFill>
            <a:srgbClr val="1FAEDC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b="1" dirty="0">
                <a:solidFill>
                  <a:schemeClr val="bg1"/>
                </a:solidFill>
              </a:rPr>
              <a:t>4 keuzevakken (4 SE cijfers*)</a:t>
            </a:r>
            <a:endParaRPr lang="nl-NL" sz="2800" dirty="0"/>
          </a:p>
        </p:txBody>
      </p:sp>
      <p:sp>
        <p:nvSpPr>
          <p:cNvPr id="12" name="Rechthoek 11"/>
          <p:cNvSpPr/>
          <p:nvPr/>
        </p:nvSpPr>
        <p:spPr>
          <a:xfrm>
            <a:off x="2037806" y="540275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1600" b="1" dirty="0" smtClean="0">
                <a:solidFill>
                  <a:srgbClr val="1FAEDC"/>
                </a:solidFill>
              </a:rPr>
              <a:t>*</a:t>
            </a:r>
            <a:r>
              <a:rPr lang="nl-NL" b="1" dirty="0">
                <a:solidFill>
                  <a:srgbClr val="1FAEDC"/>
                </a:solidFill>
              </a:rPr>
              <a:t>Cijfer voor keuzevak mag niet lager dan 3,5 zijn. </a:t>
            </a:r>
          </a:p>
          <a:p>
            <a:r>
              <a:rPr lang="nl-NL" b="1" dirty="0">
                <a:solidFill>
                  <a:srgbClr val="1FAEDC"/>
                </a:solidFill>
              </a:rPr>
              <a:t>Cijfers worden afgerond naar hele cijfers.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1736864" y="1110411"/>
            <a:ext cx="27658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dirty="0" smtClean="0"/>
              <a:t>Leerjaar 4 Basis Beroeps</a:t>
            </a:r>
            <a:endParaRPr lang="nl-NL" sz="2000" b="1" dirty="0"/>
          </a:p>
        </p:txBody>
      </p:sp>
      <p:pic>
        <p:nvPicPr>
          <p:cNvPr id="5" name="Audiobestand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943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972"/>
    </mc:Choice>
    <mc:Fallback>
      <p:transition spd="slow" advTm="69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 descr="CC-PP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337" y="0"/>
            <a:ext cx="12192000" cy="704759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4054"/>
            <a:ext cx="12531634" cy="5569892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>
          <a:xfrm>
            <a:off x="838200" y="2344966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nl-NL" sz="2000" dirty="0"/>
          </a:p>
        </p:txBody>
      </p:sp>
      <p:sp>
        <p:nvSpPr>
          <p:cNvPr id="7" name="Rechthoek 6"/>
          <p:cNvSpPr/>
          <p:nvPr/>
        </p:nvSpPr>
        <p:spPr>
          <a:xfrm>
            <a:off x="838200" y="1027906"/>
            <a:ext cx="6096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Keuzevakken, verdiepend of verbredend</a:t>
            </a:r>
          </a:p>
          <a:p>
            <a:endParaRPr lang="nl-NL" sz="20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nl-NL" sz="2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BB 4 vakken kiezen uit aanbod van 10  </a:t>
            </a:r>
          </a:p>
        </p:txBody>
      </p:sp>
      <p:sp>
        <p:nvSpPr>
          <p:cNvPr id="8" name="Rechthoek 7"/>
          <p:cNvSpPr/>
          <p:nvPr/>
        </p:nvSpPr>
        <p:spPr>
          <a:xfrm>
            <a:off x="977537" y="2301616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solidFill>
                  <a:srgbClr val="121111"/>
                </a:solidFill>
                <a:latin typeface="Arial" panose="020B0604020202020204" pitchFamily="34" charset="0"/>
              </a:rPr>
              <a:t>1 Groene machinepark</a:t>
            </a:r>
          </a:p>
          <a:p>
            <a:r>
              <a:rPr lang="nl-NL" dirty="0">
                <a:solidFill>
                  <a:srgbClr val="121111"/>
                </a:solidFill>
                <a:latin typeface="Arial" panose="020B0604020202020204" pitchFamily="34" charset="0"/>
              </a:rPr>
              <a:t>2 Tuin ontwerp en aanleg</a:t>
            </a:r>
          </a:p>
          <a:p>
            <a:r>
              <a:rPr lang="nl-NL" dirty="0">
                <a:solidFill>
                  <a:srgbClr val="121111"/>
                </a:solidFill>
                <a:latin typeface="Arial" panose="020B0604020202020204" pitchFamily="34" charset="0"/>
              </a:rPr>
              <a:t>3 Werk in tuin en landschap</a:t>
            </a:r>
          </a:p>
          <a:p>
            <a:r>
              <a:rPr lang="nl-NL" dirty="0">
                <a:solidFill>
                  <a:srgbClr val="121111"/>
                </a:solidFill>
                <a:latin typeface="Arial" panose="020B0604020202020204" pitchFamily="34" charset="0"/>
              </a:rPr>
              <a:t>4 Bloemwerk</a:t>
            </a:r>
          </a:p>
          <a:p>
            <a:r>
              <a:rPr lang="nl-NL" dirty="0">
                <a:solidFill>
                  <a:srgbClr val="121111"/>
                </a:solidFill>
                <a:latin typeface="Arial" panose="020B0604020202020204" pitchFamily="34" charset="0"/>
              </a:rPr>
              <a:t>5 Groene vormgeving en styling</a:t>
            </a:r>
          </a:p>
          <a:p>
            <a:r>
              <a:rPr lang="nl-NL" dirty="0">
                <a:solidFill>
                  <a:srgbClr val="121111"/>
                </a:solidFill>
                <a:latin typeface="Arial" panose="020B0604020202020204" pitchFamily="34" charset="0"/>
              </a:rPr>
              <a:t>7 Groei en Oogst</a:t>
            </a:r>
          </a:p>
          <a:p>
            <a:r>
              <a:rPr lang="nl-NL" dirty="0">
                <a:solidFill>
                  <a:srgbClr val="121111"/>
                </a:solidFill>
                <a:latin typeface="Arial" panose="020B0604020202020204" pitchFamily="34" charset="0"/>
              </a:rPr>
              <a:t>8 Houden van dieren</a:t>
            </a:r>
          </a:p>
          <a:p>
            <a:r>
              <a:rPr lang="nl-NL" dirty="0">
                <a:solidFill>
                  <a:srgbClr val="121111"/>
                </a:solidFill>
                <a:latin typeface="Arial" panose="020B0604020202020204" pitchFamily="34" charset="0"/>
              </a:rPr>
              <a:t>9 Gezonde dieren</a:t>
            </a:r>
          </a:p>
          <a:p>
            <a:r>
              <a:rPr lang="nl-NL" dirty="0">
                <a:solidFill>
                  <a:srgbClr val="121111"/>
                </a:solidFill>
                <a:latin typeface="Arial" panose="020B0604020202020204" pitchFamily="34" charset="0"/>
              </a:rPr>
              <a:t>11 Voeding hoe maak je het?</a:t>
            </a:r>
          </a:p>
          <a:p>
            <a:r>
              <a:rPr lang="nl-NL" dirty="0">
                <a:solidFill>
                  <a:srgbClr val="121111"/>
                </a:solidFill>
                <a:latin typeface="Arial" panose="020B0604020202020204" pitchFamily="34" charset="0"/>
              </a:rPr>
              <a:t>14 Actief in de natuur</a:t>
            </a:r>
            <a:endParaRPr lang="nl-NL" b="0" i="0" dirty="0">
              <a:solidFill>
                <a:srgbClr val="12111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Audiobestand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894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589"/>
    </mc:Choice>
    <mc:Fallback>
      <p:transition spd="slow" advTm="295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 descr="CC-PP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2" y="0"/>
            <a:ext cx="12192000" cy="7047598"/>
          </a:xfrm>
          <a:prstGeom prst="rect">
            <a:avLst/>
          </a:prstGeom>
        </p:spPr>
      </p:pic>
      <p:sp>
        <p:nvSpPr>
          <p:cNvPr id="18" name="Rectangle 31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30" name="Rectangle 38"/>
          <p:cNvSpPr>
            <a:spLocks noChangeArrowheads="1"/>
          </p:cNvSpPr>
          <p:nvPr/>
        </p:nvSpPr>
        <p:spPr bwMode="auto">
          <a:xfrm>
            <a:off x="1524001" y="5011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40780" y="1570821"/>
            <a:ext cx="8181975" cy="3228975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2240780" y="851772"/>
            <a:ext cx="86040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Eindcijfer beroepsgerichte </a:t>
            </a:r>
            <a:r>
              <a:rPr lang="nl-NL" sz="2800" dirty="0" err="1"/>
              <a:t>profielvak</a:t>
            </a:r>
            <a:r>
              <a:rPr lang="nl-NL" sz="2800" dirty="0"/>
              <a:t> </a:t>
            </a:r>
            <a:r>
              <a:rPr lang="nl-NL" sz="2800" dirty="0" smtClean="0"/>
              <a:t>Basis Beroeps</a:t>
            </a:r>
            <a:endParaRPr lang="nl-NL" sz="2800" dirty="0"/>
          </a:p>
        </p:txBody>
      </p:sp>
      <p:sp>
        <p:nvSpPr>
          <p:cNvPr id="5" name="Tekstvak 4"/>
          <p:cNvSpPr txBox="1"/>
          <p:nvPr/>
        </p:nvSpPr>
        <p:spPr>
          <a:xfrm>
            <a:off x="2974848" y="2518583"/>
            <a:ext cx="2609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bg1"/>
                </a:solidFill>
              </a:rPr>
              <a:t>PM1 + PM2 + PM3 + PM4  </a:t>
            </a:r>
            <a:br>
              <a:rPr lang="nl-NL" b="1" dirty="0">
                <a:solidFill>
                  <a:schemeClr val="bg1"/>
                </a:solidFill>
              </a:rPr>
            </a:br>
            <a:r>
              <a:rPr lang="nl-NL" b="1" dirty="0">
                <a:solidFill>
                  <a:schemeClr val="bg1"/>
                </a:solidFill>
              </a:rPr>
              <a:t>		     4</a:t>
            </a:r>
          </a:p>
          <a:p>
            <a:endParaRPr lang="nl-NL" dirty="0"/>
          </a:p>
        </p:txBody>
      </p:sp>
      <p:cxnSp>
        <p:nvCxnSpPr>
          <p:cNvPr id="8" name="Rechte verbindingslijn 7"/>
          <p:cNvCxnSpPr/>
          <p:nvPr/>
        </p:nvCxnSpPr>
        <p:spPr>
          <a:xfrm>
            <a:off x="3121152" y="2877312"/>
            <a:ext cx="230428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5459362" y="2646480"/>
            <a:ext cx="418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=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2726186" y="2352366"/>
            <a:ext cx="5958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>
                <a:solidFill>
                  <a:schemeClr val="bg1"/>
                </a:solidFill>
              </a:rPr>
              <a:t>(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5583937" y="2351676"/>
            <a:ext cx="5958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>
                <a:solidFill>
                  <a:schemeClr val="bg1"/>
                </a:solidFill>
              </a:rPr>
              <a:t>)</a:t>
            </a:r>
          </a:p>
        </p:txBody>
      </p:sp>
      <p:pic>
        <p:nvPicPr>
          <p:cNvPr id="4" name="Audiobestand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232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252"/>
    </mc:Choice>
    <mc:Fallback>
      <p:transition spd="slow" advTm="152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CC-PP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5" y="43934"/>
            <a:ext cx="12192000" cy="7047598"/>
          </a:xfrm>
          <a:prstGeom prst="rect">
            <a:avLst/>
          </a:prstGeom>
        </p:spPr>
      </p:pic>
      <p:sp>
        <p:nvSpPr>
          <p:cNvPr id="18" name="Rectangle 31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30" name="Rectangle 38"/>
          <p:cNvSpPr>
            <a:spLocks noChangeArrowheads="1"/>
          </p:cNvSpPr>
          <p:nvPr/>
        </p:nvSpPr>
        <p:spPr bwMode="auto">
          <a:xfrm>
            <a:off x="1524001" y="5011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71700" y="2091579"/>
            <a:ext cx="7191756" cy="3616242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2171700" y="1133857"/>
            <a:ext cx="8362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Eindcijfer beroepsgerichte keuzevakken </a:t>
            </a:r>
            <a:r>
              <a:rPr lang="nl-NL" sz="2800" dirty="0" smtClean="0"/>
              <a:t>Basis Beroeps  </a:t>
            </a:r>
            <a:endParaRPr lang="nl-NL" sz="2800" dirty="0"/>
          </a:p>
        </p:txBody>
      </p:sp>
      <p:pic>
        <p:nvPicPr>
          <p:cNvPr id="3" name="Audiobesta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462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406"/>
    </mc:Choice>
    <mc:Fallback>
      <p:transition spd="slow" advTm="104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 descr="CC-PP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10" y="0"/>
            <a:ext cx="12192000" cy="704759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79" y="896983"/>
            <a:ext cx="12324192" cy="5477692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558834" y="1375954"/>
            <a:ext cx="69407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Op diploma 2 cijfers</a:t>
            </a:r>
          </a:p>
          <a:p>
            <a:endParaRPr lang="nl-NL" sz="2000" dirty="0"/>
          </a:p>
          <a:p>
            <a:r>
              <a:rPr lang="nl-NL" sz="2000" dirty="0" smtClean="0"/>
              <a:t>1 voor </a:t>
            </a:r>
            <a:r>
              <a:rPr lang="nl-NL" sz="2000" dirty="0" err="1" smtClean="0"/>
              <a:t>profielvak</a:t>
            </a:r>
            <a:r>
              <a:rPr lang="nl-NL" sz="2000" dirty="0"/>
              <a:t> </a:t>
            </a:r>
            <a:r>
              <a:rPr lang="nl-NL" sz="2000" dirty="0" smtClean="0"/>
              <a:t>(= profielmodules + CSPE)</a:t>
            </a:r>
          </a:p>
          <a:p>
            <a:r>
              <a:rPr lang="nl-NL" sz="2000" dirty="0" smtClean="0"/>
              <a:t>1 voor keuzevakken</a:t>
            </a:r>
            <a:endParaRPr lang="nl-NL" sz="2000" dirty="0"/>
          </a:p>
        </p:txBody>
      </p:sp>
      <p:pic>
        <p:nvPicPr>
          <p:cNvPr id="8" name="Audiobestand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551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614"/>
    </mc:Choice>
    <mc:Fallback>
      <p:transition spd="slow" advTm="1361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 descr="CC-PP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9598"/>
            <a:ext cx="12192000" cy="704759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00" y="778606"/>
            <a:ext cx="12101100" cy="5378535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2673531" y="2438399"/>
            <a:ext cx="6766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 smtClean="0"/>
              <a:t>Succes met jouw keuze!</a:t>
            </a:r>
            <a:endParaRPr lang="nl-NL" sz="4800" dirty="0"/>
          </a:p>
        </p:txBody>
      </p:sp>
      <p:pic>
        <p:nvPicPr>
          <p:cNvPr id="8" name="Audiobestand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28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241"/>
    </mc:Choice>
    <mc:Fallback>
      <p:transition spd="slow" advTm="302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7491BE0CD95640910A8741B64758C3" ma:contentTypeVersion="10" ma:contentTypeDescription="Create a new document." ma:contentTypeScope="" ma:versionID="52086a3dc8e8e2153b6384c30ce1b0c8">
  <xsd:schema xmlns:xsd="http://www.w3.org/2001/XMLSchema" xmlns:xs="http://www.w3.org/2001/XMLSchema" xmlns:p="http://schemas.microsoft.com/office/2006/metadata/properties" xmlns:ns3="97894922-82e3-4669-8a78-3f2964380076" xmlns:ns4="60a94782-c662-4b89-a9c9-69a22489b1b2" targetNamespace="http://schemas.microsoft.com/office/2006/metadata/properties" ma:root="true" ma:fieldsID="a9f7f44072b8989ad9871841b444a5f4" ns3:_="" ns4:_="">
    <xsd:import namespace="97894922-82e3-4669-8a78-3f2964380076"/>
    <xsd:import namespace="60a94782-c662-4b89-a9c9-69a22489b1b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94922-82e3-4669-8a78-3f296438007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a94782-c662-4b89-a9c9-69a22489b1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33B611-9611-485C-B47B-04285A0D46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894922-82e3-4669-8a78-3f2964380076"/>
    <ds:schemaRef ds:uri="60a94782-c662-4b89-a9c9-69a22489b1b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D747B32-0ED7-47CD-922B-84595793C4AA}">
  <ds:schemaRefs>
    <ds:schemaRef ds:uri="http://purl.org/dc/dcmitype/"/>
    <ds:schemaRef ds:uri="60a94782-c662-4b89-a9c9-69a22489b1b2"/>
    <ds:schemaRef ds:uri="http://schemas.microsoft.com/office/2006/documentManagement/types"/>
    <ds:schemaRef ds:uri="http://purl.org/dc/terms/"/>
    <ds:schemaRef ds:uri="97894922-82e3-4669-8a78-3f2964380076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0D82611-A7BA-4C01-BE79-C930D6E3477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200</Words>
  <Application>Microsoft Office PowerPoint</Application>
  <PresentationFormat>Breedbeeld</PresentationFormat>
  <Paragraphs>44</Paragraphs>
  <Slides>9</Slides>
  <Notes>2</Notes>
  <HiddenSlides>0</HiddenSlides>
  <MMClips>9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Clusius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Mirjam Westerhof</dc:creator>
  <cp:lastModifiedBy>Mirjam Westerhof</cp:lastModifiedBy>
  <cp:revision>19</cp:revision>
  <dcterms:created xsi:type="dcterms:W3CDTF">2019-04-03T12:20:01Z</dcterms:created>
  <dcterms:modified xsi:type="dcterms:W3CDTF">2020-04-10T10:03:29Z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0x010100097491BE0CD95640910A8741B64758C3</vt:lpwstr>
  </property>
</Properties>
</file>