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95" r:id="rId7"/>
    <p:sldId id="267" r:id="rId8"/>
    <p:sldId id="269" r:id="rId9"/>
    <p:sldId id="300" r:id="rId10"/>
    <p:sldId id="296" r:id="rId11"/>
    <p:sldId id="301" r:id="rId12"/>
    <p:sldId id="303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6" autoAdjust="0"/>
    <p:restoredTop sz="94660"/>
  </p:normalViewPr>
  <p:slideViewPr>
    <p:cSldViewPr snapToGrid="0">
      <p:cViewPr varScale="1">
        <p:scale>
          <a:sx n="72" d="100"/>
          <a:sy n="72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22-5-2020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6.1&amp;6.2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Helemaal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66819-1709-49ED-9D4D-C3065E1A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849D5-9A51-4DB4-BEA9-8A07C53E8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8366" y="18255"/>
            <a:ext cx="5346946" cy="61587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Als de marktprijs stijgt, meer kans op winst, meer aanbieders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Aanbodlijn </a:t>
            </a:r>
            <a:r>
              <a:rPr lang="nl-NL" u="sng" dirty="0"/>
              <a:t>stijgend verloop</a:t>
            </a:r>
          </a:p>
          <a:p>
            <a:pPr marL="0" indent="0">
              <a:buNone/>
            </a:pPr>
            <a:r>
              <a:rPr lang="nl-NL" b="1" dirty="0"/>
              <a:t>Prijs </a:t>
            </a:r>
            <a:br>
              <a:rPr lang="nl-NL" dirty="0"/>
            </a:br>
            <a:r>
              <a:rPr lang="nl-NL" dirty="0"/>
              <a:t>verandert?</a:t>
            </a:r>
            <a:br>
              <a:rPr lang="nl-NL" dirty="0"/>
            </a:br>
            <a:r>
              <a:rPr lang="nl-NL" dirty="0"/>
              <a:t>Verschuiving </a:t>
            </a:r>
            <a:r>
              <a:rPr lang="nl-NL" dirty="0">
                <a:solidFill>
                  <a:srgbClr val="FF0000"/>
                </a:solidFill>
              </a:rPr>
              <a:t>langs/over </a:t>
            </a:r>
            <a:r>
              <a:rPr lang="nl-NL" dirty="0"/>
              <a:t>aanbodlijn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b="1" dirty="0"/>
              <a:t>Andere omstandigheden?</a:t>
            </a:r>
            <a:br>
              <a:rPr lang="nl-NL" dirty="0"/>
            </a:br>
            <a:r>
              <a:rPr lang="nl-NL" dirty="0"/>
              <a:t> 	- verandering accijns</a:t>
            </a:r>
            <a:br>
              <a:rPr lang="nl-NL" dirty="0"/>
            </a:br>
            <a:r>
              <a:rPr lang="nl-NL" dirty="0"/>
              <a:t> 	- verandering inkoopprijs</a:t>
            </a:r>
            <a:br>
              <a:rPr lang="nl-NL" dirty="0"/>
            </a:br>
            <a:r>
              <a:rPr lang="nl-NL" dirty="0"/>
              <a:t>Verschuiving </a:t>
            </a:r>
            <a:r>
              <a:rPr lang="nl-NL" dirty="0">
                <a:solidFill>
                  <a:srgbClr val="FF0000"/>
                </a:solidFill>
              </a:rPr>
              <a:t>van</a:t>
            </a:r>
            <a:r>
              <a:rPr lang="nl-NL" dirty="0"/>
              <a:t> de aanbodlijn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DB573D15-1027-44A6-A5B2-CD26F72D3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8" y="870993"/>
            <a:ext cx="2855537" cy="288939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F2541C2-7F6F-44D2-99BB-C8F1CF1459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13" y="870993"/>
            <a:ext cx="3090551" cy="293138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1FD02DDE-80F9-4EDF-B0E9-133B1AA7C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89" y="4010891"/>
            <a:ext cx="3247032" cy="2828854"/>
          </a:xfrm>
          <a:prstGeom prst="rect">
            <a:avLst/>
          </a:prstGeom>
        </p:spPr>
      </p:pic>
      <p:pic>
        <p:nvPicPr>
          <p:cNvPr id="14" name="Afbeelding 13">
            <a:extLst>
              <a:ext uri="{FF2B5EF4-FFF2-40B4-BE49-F238E27FC236}">
                <a16:creationId xmlns:a16="http://schemas.microsoft.com/office/drawing/2014/main" id="{6C9E2692-2886-43EC-9DF3-A4CF7997C0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074" y="4010891"/>
            <a:ext cx="1569959" cy="284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1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 lnSpcReduction="10000"/>
          </a:bodyPr>
          <a:lstStyle/>
          <a:p>
            <a:r>
              <a:rPr lang="nl-NL" sz="2400" dirty="0">
                <a:highlight>
                  <a:srgbClr val="FFFF00"/>
                </a:highlight>
              </a:rPr>
              <a:t>Consumentensurplus</a:t>
            </a:r>
            <a:r>
              <a:rPr lang="nl-NL" sz="2400" dirty="0"/>
              <a:t> = 	het verschil tussen de betalingsbereidheid van</a:t>
            </a:r>
            <a:br>
              <a:rPr lang="nl-NL" sz="2400" dirty="0"/>
            </a:br>
            <a:r>
              <a:rPr lang="nl-NL" sz="2400" dirty="0"/>
              <a:t> 				de consument en de prijs die hij/zij moet betalen</a:t>
            </a:r>
          </a:p>
          <a:p>
            <a:r>
              <a:rPr lang="nl-NL" sz="2400" dirty="0">
                <a:highlight>
                  <a:srgbClr val="FF00FF"/>
                </a:highlight>
              </a:rPr>
              <a:t>Producentensurplus</a:t>
            </a:r>
            <a:r>
              <a:rPr lang="nl-NL" sz="2400" dirty="0"/>
              <a:t> = 	het verschil tussen de prijs die een aanbieder</a:t>
            </a:r>
            <a:br>
              <a:rPr lang="nl-NL" sz="2400" dirty="0"/>
            </a:br>
            <a:r>
              <a:rPr lang="nl-NL" sz="2400" dirty="0"/>
              <a:t> 				minimaal wil ontvangen en de marktprijs.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				Consumentensurplus 	= 0,5 x b x h</a:t>
            </a:r>
            <a:br>
              <a:rPr lang="nl-NL" sz="2400" dirty="0"/>
            </a:br>
            <a:r>
              <a:rPr lang="nl-NL" sz="2400" dirty="0"/>
              <a:t> 				(22 - 14 = 8)		= 0,5 x 16 x 8</a:t>
            </a:r>
            <a:br>
              <a:rPr lang="nl-NL" sz="2400" dirty="0"/>
            </a:br>
            <a:r>
              <a:rPr lang="nl-NL" sz="2400" dirty="0"/>
              <a:t> 							= 64</a:t>
            </a:r>
            <a:br>
              <a:rPr lang="nl-NL" sz="2400" dirty="0"/>
            </a:br>
            <a:r>
              <a:rPr lang="nl-NL" sz="2400" dirty="0"/>
              <a:t> 				Producentensurplus	= 0,5 x b x h</a:t>
            </a:r>
            <a:br>
              <a:rPr lang="nl-NL" sz="2400" dirty="0"/>
            </a:br>
            <a:r>
              <a:rPr lang="nl-NL" sz="2400" dirty="0"/>
              <a:t> 				(14 - 6 = 8)		= 0,5 x 16 x 8</a:t>
            </a:r>
            <a:br>
              <a:rPr lang="nl-NL" sz="2400" dirty="0"/>
            </a:br>
            <a:r>
              <a:rPr lang="nl-NL" sz="2400" dirty="0"/>
              <a:t> 							= 64 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 				Totale surplus 	</a:t>
            </a:r>
            <a:br>
              <a:rPr lang="nl-NL" sz="2400" dirty="0"/>
            </a:br>
            <a:r>
              <a:rPr lang="nl-NL" sz="2400" dirty="0"/>
              <a:t>				64 + 64 = 128</a:t>
            </a:r>
          </a:p>
          <a:p>
            <a:pPr marL="0" indent="0">
              <a:buNone/>
            </a:pPr>
            <a:br>
              <a:rPr lang="nl-NL" sz="2400" dirty="0"/>
            </a:br>
            <a:r>
              <a:rPr lang="nl-NL" sz="2400" dirty="0"/>
              <a:t>				Marktprijs: 14</a:t>
            </a:r>
            <a:br>
              <a:rPr lang="nl-NL" sz="2400" dirty="0"/>
            </a:br>
            <a:r>
              <a:rPr lang="nl-NL" sz="2400" dirty="0"/>
              <a:t> 				Evenwichtshoeveelheid: 16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513E8D3-9EF7-491A-9C51-F32BBB040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74" y="3075708"/>
            <a:ext cx="3548062" cy="362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55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52611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Je kent de begrippen:</a:t>
            </a:r>
            <a:br>
              <a:rPr lang="nl-NL" dirty="0"/>
            </a:br>
            <a:r>
              <a:rPr lang="nl-NL" dirty="0"/>
              <a:t> 	- positieve en negatieve externe effecten + voorbeelden</a:t>
            </a:r>
            <a:br>
              <a:rPr lang="nl-NL" dirty="0"/>
            </a:br>
            <a:r>
              <a:rPr lang="nl-NL" dirty="0"/>
              <a:t> 	- private opbrengsten en private kosten</a:t>
            </a:r>
            <a:br>
              <a:rPr lang="nl-NL" dirty="0"/>
            </a:br>
            <a:r>
              <a:rPr lang="nl-NL" dirty="0"/>
              <a:t> 	- maatschappelijke kosten</a:t>
            </a:r>
            <a:br>
              <a:rPr lang="nl-NL" dirty="0"/>
            </a:br>
            <a:r>
              <a:rPr lang="nl-NL" dirty="0"/>
              <a:t> 	- internaliseren van externe effecten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Hoe beïnvloedt de overheid de externe effecten?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Profijtbeginsel uitleggen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6.1 Positieve en negatieve externe effecten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3"/>
            <a:ext cx="10889974" cy="6240481"/>
          </a:xfrm>
        </p:spPr>
        <p:txBody>
          <a:bodyPr>
            <a:normAutofit/>
          </a:bodyPr>
          <a:lstStyle/>
          <a:p>
            <a:r>
              <a:rPr lang="nl-NL" sz="2400" dirty="0"/>
              <a:t>Extern effect: onbedoelde bijwerking van productie/consumptie die door anderen dan de veroorzaker wordt ervaren en niet berekend is in de prijs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Voorbeeld: het aanschaffen van een oldtimer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Positief: 	anderen mensen zien een mooie auto rijden </a:t>
            </a:r>
            <a:r>
              <a:rPr lang="nl-NL" sz="2400" dirty="0">
                <a:sym typeface="Wingdings" panose="05000000000000000000" pitchFamily="2" charset="2"/>
              </a:rPr>
              <a:t> 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Negatief: 	auto rijden is slecht voor het milieu  </a:t>
            </a:r>
          </a:p>
          <a:p>
            <a:pPr marL="0" indent="0">
              <a:buNone/>
            </a:pPr>
            <a:endParaRPr lang="nl-NL" sz="2400" dirty="0">
              <a:sym typeface="Wingdings" panose="05000000000000000000" pitchFamily="2" charset="2"/>
            </a:endParaRPr>
          </a:p>
          <a:p>
            <a:r>
              <a:rPr lang="nl-NL" sz="2400" dirty="0">
                <a:sym typeface="Wingdings" panose="05000000000000000000" pitchFamily="2" charset="2"/>
              </a:rPr>
              <a:t>De consument kijkt vooral naar de private opbrengsten en private kosten</a:t>
            </a:r>
            <a:br>
              <a:rPr lang="nl-NL" sz="2400" dirty="0">
                <a:sym typeface="Wingdings" panose="05000000000000000000" pitchFamily="2" charset="2"/>
              </a:rPr>
            </a:b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Neem je een beslissing en houdt je rekening met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de negatieve externe effecten, dan kijk je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ook naar de maatschappelijke kosten</a:t>
            </a:r>
            <a:br>
              <a:rPr lang="nl-NL" sz="2400" dirty="0">
                <a:sym typeface="Wingdings" panose="05000000000000000000" pitchFamily="2" charset="2"/>
              </a:rPr>
            </a:b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Neem je een beslissing en houdt je rekening met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de negatieve externe effecten, dan kijk je </a:t>
            </a:r>
            <a:br>
              <a:rPr lang="nl-NL" sz="2400" dirty="0">
                <a:sym typeface="Wingdings" panose="05000000000000000000" pitchFamily="2" charset="2"/>
              </a:rPr>
            </a:br>
            <a:r>
              <a:rPr lang="nl-NL" sz="2400" dirty="0">
                <a:sym typeface="Wingdings" panose="05000000000000000000" pitchFamily="2" charset="2"/>
              </a:rPr>
              <a:t>ook naar de maatschappelijke kosten</a:t>
            </a: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ACF392C-924D-4032-8D54-4760CE5BD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5621" y="1553044"/>
            <a:ext cx="2582553" cy="180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64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6.1 Positieve en negatieve externe effecten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3"/>
            <a:ext cx="10889974" cy="6240481"/>
          </a:xfrm>
        </p:spPr>
        <p:txBody>
          <a:bodyPr>
            <a:normAutofit/>
          </a:bodyPr>
          <a:lstStyle/>
          <a:p>
            <a:r>
              <a:rPr lang="nl-NL" sz="2400" dirty="0"/>
              <a:t>Overheid stimuleert positieve externe effecten: subsidies</a:t>
            </a:r>
          </a:p>
          <a:p>
            <a:r>
              <a:rPr lang="nl-NL" sz="2400" dirty="0"/>
              <a:t>Overheid verwerkt negatieve externe effecten: belastingen en accijnzen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Als externe effecten worden doorberekend </a:t>
            </a:r>
            <a:br>
              <a:rPr lang="nl-NL" sz="2400" dirty="0"/>
            </a:br>
            <a:r>
              <a:rPr lang="nl-NL" sz="2400" dirty="0"/>
              <a:t>in de prijs, worden ze geïnternaliseerd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Profijtbeginsel: de gebruiker moet betalen!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8361DE3-F37A-4869-A5BF-BFA4ECD3E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32171"/>
            <a:ext cx="5027341" cy="202130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C0ADA78B-AA81-4BA3-AABE-26536DBB0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214" y="2115894"/>
            <a:ext cx="3941259" cy="374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731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4.4 Consumenten- en producentensurplus evenwicht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r>
              <a:rPr lang="nl-NL" sz="2400" dirty="0"/>
              <a:t>Waarom verschuiven lijnen ook alweer?</a:t>
            </a:r>
          </a:p>
          <a:p>
            <a:endParaRPr lang="nl-NL" sz="2400" dirty="0"/>
          </a:p>
          <a:p>
            <a:r>
              <a:rPr lang="nl-NL" sz="2400" dirty="0"/>
              <a:t>Grafiek 1:</a:t>
            </a:r>
            <a:br>
              <a:rPr lang="nl-NL" sz="2400" dirty="0"/>
            </a:br>
            <a:r>
              <a:rPr lang="nl-NL" sz="2400" dirty="0"/>
              <a:t>Verschuivende lijn = dalend;</a:t>
            </a:r>
            <a:br>
              <a:rPr lang="nl-NL" sz="2400" dirty="0"/>
            </a:br>
            <a:r>
              <a:rPr lang="nl-NL" sz="2400" dirty="0"/>
              <a:t>Dalende lijn = vraaglijn;</a:t>
            </a:r>
            <a:br>
              <a:rPr lang="nl-NL" sz="2400" dirty="0"/>
            </a:br>
            <a:r>
              <a:rPr lang="nl-NL" sz="2400" dirty="0"/>
              <a:t>Vraaglijn verschuift naar links;</a:t>
            </a:r>
            <a:br>
              <a:rPr lang="nl-NL" sz="2400" dirty="0"/>
            </a:br>
            <a:r>
              <a:rPr lang="nl-NL" sz="2400" dirty="0"/>
              <a:t>Vraag daalt,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daalt.</a:t>
            </a:r>
          </a:p>
          <a:p>
            <a:endParaRPr lang="nl-NL" sz="2400" dirty="0"/>
          </a:p>
          <a:p>
            <a:r>
              <a:rPr lang="nl-NL" sz="2400" dirty="0"/>
              <a:t>Grafiek 2:</a:t>
            </a:r>
            <a:br>
              <a:rPr lang="nl-NL" sz="2400" dirty="0"/>
            </a:br>
            <a:r>
              <a:rPr lang="nl-NL" sz="2400" dirty="0"/>
              <a:t>Verschuivende lijn = stijgend;</a:t>
            </a:r>
            <a:br>
              <a:rPr lang="nl-NL" sz="2400" dirty="0"/>
            </a:br>
            <a:r>
              <a:rPr lang="nl-NL" sz="2400" dirty="0"/>
              <a:t>Stijgende lijn = aanbodlijn;</a:t>
            </a:r>
            <a:br>
              <a:rPr lang="nl-NL" sz="2400" dirty="0"/>
            </a:br>
            <a:r>
              <a:rPr lang="nl-NL" sz="2400" dirty="0"/>
              <a:t>Aanbodlijn verschuift naar rechts;</a:t>
            </a:r>
            <a:br>
              <a:rPr lang="nl-NL" sz="2400" dirty="0"/>
            </a:br>
            <a:r>
              <a:rPr lang="nl-NL" sz="2400" dirty="0"/>
              <a:t>Aanbod stijgt,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</a:t>
            </a: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93202D0-A9B9-4C4B-B042-5484B2FA2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754" y="1325563"/>
            <a:ext cx="5508518" cy="31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45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Koppel het begrip aan de </a:t>
            </a:r>
            <a:br>
              <a:rPr lang="nl-NL" dirty="0"/>
            </a:br>
            <a:r>
              <a:rPr lang="nl-NL" dirty="0"/>
              <a:t>juiste omschrijving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Profijtbeginsel</a:t>
            </a:r>
            <a:br>
              <a:rPr lang="nl-NL" dirty="0"/>
            </a:br>
            <a:r>
              <a:rPr lang="nl-NL" dirty="0"/>
              <a:t>Maatschappelijke kosten</a:t>
            </a:r>
            <a:br>
              <a:rPr lang="nl-NL" dirty="0"/>
            </a:br>
            <a:r>
              <a:rPr lang="nl-NL" dirty="0"/>
              <a:t>Maatschappelijke opbrengsten</a:t>
            </a:r>
            <a:br>
              <a:rPr lang="nl-NL" dirty="0"/>
            </a:br>
            <a:r>
              <a:rPr lang="nl-NL" dirty="0"/>
              <a:t>Negatieve externe effecten</a:t>
            </a:r>
            <a:br>
              <a:rPr lang="nl-NL" dirty="0"/>
            </a:br>
            <a:r>
              <a:rPr lang="nl-NL" dirty="0"/>
              <a:t>Positieve externe effecten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E0E1F-F122-4F30-90EE-5115FB49B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13" y="190276"/>
            <a:ext cx="4880413" cy="44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8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/>
              <a:t>Koppel het begrip aan de </a:t>
            </a:r>
            <a:br>
              <a:rPr lang="nl-NL" dirty="0"/>
            </a:br>
            <a:r>
              <a:rPr lang="nl-NL" dirty="0"/>
              <a:t>juiste omschrijving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r>
              <a:rPr lang="nl-NL" dirty="0"/>
              <a:t>Profijtbeginsel B</a:t>
            </a:r>
            <a:br>
              <a:rPr lang="nl-NL" dirty="0"/>
            </a:br>
            <a:r>
              <a:rPr lang="nl-NL" dirty="0"/>
              <a:t>Maatschappelijke kosten C</a:t>
            </a:r>
            <a:br>
              <a:rPr lang="nl-NL" dirty="0"/>
            </a:br>
            <a:r>
              <a:rPr lang="nl-NL" dirty="0"/>
              <a:t>Maatschappelijke opbrengsten D</a:t>
            </a:r>
            <a:br>
              <a:rPr lang="nl-NL" dirty="0"/>
            </a:br>
            <a:r>
              <a:rPr lang="nl-NL" dirty="0"/>
              <a:t>Negatieve externe effecten E</a:t>
            </a:r>
            <a:br>
              <a:rPr lang="nl-NL" dirty="0"/>
            </a:br>
            <a:r>
              <a:rPr lang="nl-NL" dirty="0"/>
              <a:t>Positieve externe effecten A</a:t>
            </a:r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E0E1F-F122-4F30-90EE-5115FB49B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713" y="190276"/>
            <a:ext cx="4880413" cy="44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558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E840ED-734A-4F2D-B7A0-E3A98ADB217D}">
  <ds:schemaRefs>
    <ds:schemaRef ds:uri="f9fe8d39-1240-4461-8213-cdc2be853919"/>
    <ds:schemaRef ds:uri="http://schemas.microsoft.com/office/2006/documentManagement/types"/>
    <ds:schemaRef ds:uri="d324f9be-04b8-4bdb-9c5d-e6b1f45d4bc9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619</Words>
  <Application>Microsoft Office PowerPoint</Application>
  <PresentationFormat>Breedbeeld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Kantoorthema</vt:lpstr>
      <vt:lpstr>Hoofdstuk 6.1&amp;6.2</vt:lpstr>
      <vt:lpstr>Vorige keer</vt:lpstr>
      <vt:lpstr>Vorige keer</vt:lpstr>
      <vt:lpstr>Wat kun je aan het eind van dit filmpje?</vt:lpstr>
      <vt:lpstr>6.1 Positieve en negatieve externe effecten</vt:lpstr>
      <vt:lpstr>6.1 Positieve en negatieve externe effecten</vt:lpstr>
      <vt:lpstr>4.4 Consumenten- en producentensurplus evenwicht</vt:lpstr>
      <vt:lpstr>Eindopdracht</vt:lpstr>
      <vt:lpstr>Eindopdracht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45</cp:revision>
  <dcterms:created xsi:type="dcterms:W3CDTF">2020-04-09T08:02:15Z</dcterms:created>
  <dcterms:modified xsi:type="dcterms:W3CDTF">2020-05-22T15:42:26Z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